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ZITTER" userId="5517ed808c205169" providerId="LiveId" clId="{0018E5FF-6420-4FE6-B673-18BB3D87D652}"/>
    <pc:docChg chg="custSel delSld modSld">
      <pc:chgData name="Audrey ZITTER" userId="5517ed808c205169" providerId="LiveId" clId="{0018E5FF-6420-4FE6-B673-18BB3D87D652}" dt="2023-09-05T14:11:02.733" v="53" actId="47"/>
      <pc:docMkLst>
        <pc:docMk/>
      </pc:docMkLst>
      <pc:sldChg chg="del">
        <pc:chgData name="Audrey ZITTER" userId="5517ed808c205169" providerId="LiveId" clId="{0018E5FF-6420-4FE6-B673-18BB3D87D652}" dt="2023-09-05T14:11:02.733" v="53" actId="47"/>
        <pc:sldMkLst>
          <pc:docMk/>
          <pc:sldMk cId="2958259809" sldId="256"/>
        </pc:sldMkLst>
      </pc:sldChg>
      <pc:sldChg chg="modSp mod">
        <pc:chgData name="Audrey ZITTER" userId="5517ed808c205169" providerId="LiveId" clId="{0018E5FF-6420-4FE6-B673-18BB3D87D652}" dt="2023-07-26T13:11:36.689" v="31" actId="6549"/>
        <pc:sldMkLst>
          <pc:docMk/>
          <pc:sldMk cId="47375781" sldId="258"/>
        </pc:sldMkLst>
        <pc:spChg chg="mod">
          <ac:chgData name="Audrey ZITTER" userId="5517ed808c205169" providerId="LiveId" clId="{0018E5FF-6420-4FE6-B673-18BB3D87D652}" dt="2023-07-26T13:11:36.689" v="31" actId="6549"/>
          <ac:spMkLst>
            <pc:docMk/>
            <pc:sldMk cId="47375781" sldId="258"/>
            <ac:spMk id="6" creationId="{1D07C4B5-2A8C-527B-9BBF-3673C959F082}"/>
          </ac:spMkLst>
        </pc:spChg>
      </pc:sldChg>
      <pc:sldChg chg="modSp mod">
        <pc:chgData name="Audrey ZITTER" userId="5517ed808c205169" providerId="LiveId" clId="{0018E5FF-6420-4FE6-B673-18BB3D87D652}" dt="2023-07-26T13:14:34.343" v="37" actId="27636"/>
        <pc:sldMkLst>
          <pc:docMk/>
          <pc:sldMk cId="2711569100" sldId="260"/>
        </pc:sldMkLst>
        <pc:spChg chg="mod">
          <ac:chgData name="Audrey ZITTER" userId="5517ed808c205169" providerId="LiveId" clId="{0018E5FF-6420-4FE6-B673-18BB3D87D652}" dt="2023-07-26T13:14:34.343" v="37" actId="27636"/>
          <ac:spMkLst>
            <pc:docMk/>
            <pc:sldMk cId="2711569100" sldId="260"/>
            <ac:spMk id="3" creationId="{46709795-4DD9-2C63-FC56-6D914A04EB3F}"/>
          </ac:spMkLst>
        </pc:spChg>
      </pc:sldChg>
      <pc:sldChg chg="modSp mod">
        <pc:chgData name="Audrey ZITTER" userId="5517ed808c205169" providerId="LiveId" clId="{0018E5FF-6420-4FE6-B673-18BB3D87D652}" dt="2023-07-26T13:16:26.526" v="46" actId="6549"/>
        <pc:sldMkLst>
          <pc:docMk/>
          <pc:sldMk cId="3910643544" sldId="261"/>
        </pc:sldMkLst>
        <pc:spChg chg="mod">
          <ac:chgData name="Audrey ZITTER" userId="5517ed808c205169" providerId="LiveId" clId="{0018E5FF-6420-4FE6-B673-18BB3D87D652}" dt="2023-07-26T13:16:26.526" v="46" actId="6549"/>
          <ac:spMkLst>
            <pc:docMk/>
            <pc:sldMk cId="3910643544" sldId="261"/>
            <ac:spMk id="3" creationId="{5D50FC47-C9E8-2C11-8EF0-F6FD51415704}"/>
          </ac:spMkLst>
        </pc:spChg>
      </pc:sldChg>
      <pc:sldChg chg="modSp mod">
        <pc:chgData name="Audrey ZITTER" userId="5517ed808c205169" providerId="LiveId" clId="{0018E5FF-6420-4FE6-B673-18BB3D87D652}" dt="2023-07-26T13:18:03.977" v="47" actId="20577"/>
        <pc:sldMkLst>
          <pc:docMk/>
          <pc:sldMk cId="1041864776" sldId="263"/>
        </pc:sldMkLst>
        <pc:spChg chg="mod">
          <ac:chgData name="Audrey ZITTER" userId="5517ed808c205169" providerId="LiveId" clId="{0018E5FF-6420-4FE6-B673-18BB3D87D652}" dt="2023-07-26T13:18:03.977" v="47" actId="20577"/>
          <ac:spMkLst>
            <pc:docMk/>
            <pc:sldMk cId="1041864776" sldId="263"/>
            <ac:spMk id="3" creationId="{2243EBB4-77CD-A714-5052-1646FA56103F}"/>
          </ac:spMkLst>
        </pc:spChg>
      </pc:sldChg>
      <pc:sldChg chg="modSp mod">
        <pc:chgData name="Audrey ZITTER" userId="5517ed808c205169" providerId="LiveId" clId="{0018E5FF-6420-4FE6-B673-18BB3D87D652}" dt="2023-07-26T13:24:17.833" v="51" actId="6549"/>
        <pc:sldMkLst>
          <pc:docMk/>
          <pc:sldMk cId="3278204744" sldId="267"/>
        </pc:sldMkLst>
        <pc:spChg chg="mod">
          <ac:chgData name="Audrey ZITTER" userId="5517ed808c205169" providerId="LiveId" clId="{0018E5FF-6420-4FE6-B673-18BB3D87D652}" dt="2023-07-26T13:24:17.833" v="51" actId="6549"/>
          <ac:spMkLst>
            <pc:docMk/>
            <pc:sldMk cId="3278204744" sldId="267"/>
            <ac:spMk id="3" creationId="{6B5A0D5D-2D15-4327-3AED-2894708E9A72}"/>
          </ac:spMkLst>
        </pc:spChg>
      </pc:sldChg>
      <pc:sldChg chg="modSp mod">
        <pc:chgData name="Audrey ZITTER" userId="5517ed808c205169" providerId="LiveId" clId="{0018E5FF-6420-4FE6-B673-18BB3D87D652}" dt="2023-07-26T13:36:37.984" v="52" actId="1076"/>
        <pc:sldMkLst>
          <pc:docMk/>
          <pc:sldMk cId="985626083" sldId="273"/>
        </pc:sldMkLst>
        <pc:picChg chg="mod">
          <ac:chgData name="Audrey ZITTER" userId="5517ed808c205169" providerId="LiveId" clId="{0018E5FF-6420-4FE6-B673-18BB3D87D652}" dt="2023-07-26T13:36:37.984" v="52" actId="1076"/>
          <ac:picMkLst>
            <pc:docMk/>
            <pc:sldMk cId="985626083" sldId="273"/>
            <ac:picMk id="9" creationId="{DE2C8926-F62E-AE0D-3D13-3B1D47B7721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DBADFE-7895-A64A-1FBC-52263025B95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A42AB86-5D64-C037-729A-5C225DCD6F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53B5A25-56A3-D389-E001-AF48006A0E09}"/>
              </a:ext>
            </a:extLst>
          </p:cNvPr>
          <p:cNvSpPr>
            <a:spLocks noGrp="1"/>
          </p:cNvSpPr>
          <p:nvPr>
            <p:ph type="dt" sz="half" idx="10"/>
          </p:nvPr>
        </p:nvSpPr>
        <p:spPr/>
        <p:txBody>
          <a:bodyPr/>
          <a:lstStyle/>
          <a:p>
            <a:fld id="{38EEE662-4866-4AEE-8866-2A8D1C7A3B72}" type="datetimeFigureOut">
              <a:rPr lang="fr-FR" smtClean="0"/>
              <a:t>05/09/2023</a:t>
            </a:fld>
            <a:endParaRPr lang="fr-FR"/>
          </a:p>
        </p:txBody>
      </p:sp>
      <p:sp>
        <p:nvSpPr>
          <p:cNvPr id="5" name="Espace réservé du pied de page 4">
            <a:extLst>
              <a:ext uri="{FF2B5EF4-FFF2-40B4-BE49-F238E27FC236}">
                <a16:creationId xmlns:a16="http://schemas.microsoft.com/office/drawing/2014/main" id="{3B8B49A7-EC8D-C334-CC2F-7934B44E3D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B18807-D607-5C71-C52E-C954E8C68B79}"/>
              </a:ext>
            </a:extLst>
          </p:cNvPr>
          <p:cNvSpPr>
            <a:spLocks noGrp="1"/>
          </p:cNvSpPr>
          <p:nvPr>
            <p:ph type="sldNum" sz="quarter" idx="12"/>
          </p:nvPr>
        </p:nvSpPr>
        <p:spPr/>
        <p:txBody>
          <a:bodyPr/>
          <a:lstStyle/>
          <a:p>
            <a:fld id="{7796D525-46AC-44FC-9759-87F676C52102}" type="slidenum">
              <a:rPr lang="fr-FR" smtClean="0"/>
              <a:t>‹N°›</a:t>
            </a:fld>
            <a:endParaRPr lang="fr-FR"/>
          </a:p>
        </p:txBody>
      </p:sp>
    </p:spTree>
    <p:extLst>
      <p:ext uri="{BB962C8B-B14F-4D97-AF65-F5344CB8AC3E}">
        <p14:creationId xmlns:p14="http://schemas.microsoft.com/office/powerpoint/2010/main" val="383534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3EF602-EB52-C1F9-0DAF-22072CFDEBA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2216F7E-A388-968A-C1FE-923E28635D2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33DED2F-6AC2-C83C-D78F-C5398189F3DB}"/>
              </a:ext>
            </a:extLst>
          </p:cNvPr>
          <p:cNvSpPr>
            <a:spLocks noGrp="1"/>
          </p:cNvSpPr>
          <p:nvPr>
            <p:ph type="dt" sz="half" idx="10"/>
          </p:nvPr>
        </p:nvSpPr>
        <p:spPr/>
        <p:txBody>
          <a:bodyPr/>
          <a:lstStyle/>
          <a:p>
            <a:fld id="{38EEE662-4866-4AEE-8866-2A8D1C7A3B72}" type="datetimeFigureOut">
              <a:rPr lang="fr-FR" smtClean="0"/>
              <a:t>05/09/2023</a:t>
            </a:fld>
            <a:endParaRPr lang="fr-FR"/>
          </a:p>
        </p:txBody>
      </p:sp>
      <p:sp>
        <p:nvSpPr>
          <p:cNvPr id="5" name="Espace réservé du pied de page 4">
            <a:extLst>
              <a:ext uri="{FF2B5EF4-FFF2-40B4-BE49-F238E27FC236}">
                <a16:creationId xmlns:a16="http://schemas.microsoft.com/office/drawing/2014/main" id="{33D35E85-8F78-E1F7-97EC-D943BF690D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D898624-F819-9341-DABD-BD5AA6DE2F01}"/>
              </a:ext>
            </a:extLst>
          </p:cNvPr>
          <p:cNvSpPr>
            <a:spLocks noGrp="1"/>
          </p:cNvSpPr>
          <p:nvPr>
            <p:ph type="sldNum" sz="quarter" idx="12"/>
          </p:nvPr>
        </p:nvSpPr>
        <p:spPr/>
        <p:txBody>
          <a:bodyPr/>
          <a:lstStyle/>
          <a:p>
            <a:fld id="{7796D525-46AC-44FC-9759-87F676C52102}" type="slidenum">
              <a:rPr lang="fr-FR" smtClean="0"/>
              <a:t>‹N°›</a:t>
            </a:fld>
            <a:endParaRPr lang="fr-FR"/>
          </a:p>
        </p:txBody>
      </p:sp>
    </p:spTree>
    <p:extLst>
      <p:ext uri="{BB962C8B-B14F-4D97-AF65-F5344CB8AC3E}">
        <p14:creationId xmlns:p14="http://schemas.microsoft.com/office/powerpoint/2010/main" val="144807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F11CA02-8B25-DD91-0089-F1365C55C30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8B834C7-E1DF-3F62-A430-8C30BD0148D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F2B8A0-42A3-79B4-D9DB-9863BC9924F8}"/>
              </a:ext>
            </a:extLst>
          </p:cNvPr>
          <p:cNvSpPr>
            <a:spLocks noGrp="1"/>
          </p:cNvSpPr>
          <p:nvPr>
            <p:ph type="dt" sz="half" idx="10"/>
          </p:nvPr>
        </p:nvSpPr>
        <p:spPr/>
        <p:txBody>
          <a:bodyPr/>
          <a:lstStyle/>
          <a:p>
            <a:fld id="{38EEE662-4866-4AEE-8866-2A8D1C7A3B72}" type="datetimeFigureOut">
              <a:rPr lang="fr-FR" smtClean="0"/>
              <a:t>05/09/2023</a:t>
            </a:fld>
            <a:endParaRPr lang="fr-FR"/>
          </a:p>
        </p:txBody>
      </p:sp>
      <p:sp>
        <p:nvSpPr>
          <p:cNvPr id="5" name="Espace réservé du pied de page 4">
            <a:extLst>
              <a:ext uri="{FF2B5EF4-FFF2-40B4-BE49-F238E27FC236}">
                <a16:creationId xmlns:a16="http://schemas.microsoft.com/office/drawing/2014/main" id="{1151D232-7C98-3C82-1643-C599AEC4D5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52F15C-C158-C7D2-D85B-6489BE51C675}"/>
              </a:ext>
            </a:extLst>
          </p:cNvPr>
          <p:cNvSpPr>
            <a:spLocks noGrp="1"/>
          </p:cNvSpPr>
          <p:nvPr>
            <p:ph type="sldNum" sz="quarter" idx="12"/>
          </p:nvPr>
        </p:nvSpPr>
        <p:spPr/>
        <p:txBody>
          <a:bodyPr/>
          <a:lstStyle/>
          <a:p>
            <a:fld id="{7796D525-46AC-44FC-9759-87F676C52102}" type="slidenum">
              <a:rPr lang="fr-FR" smtClean="0"/>
              <a:t>‹N°›</a:t>
            </a:fld>
            <a:endParaRPr lang="fr-FR"/>
          </a:p>
        </p:txBody>
      </p:sp>
    </p:spTree>
    <p:extLst>
      <p:ext uri="{BB962C8B-B14F-4D97-AF65-F5344CB8AC3E}">
        <p14:creationId xmlns:p14="http://schemas.microsoft.com/office/powerpoint/2010/main" val="733212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BFB81D-298C-63EB-3A4E-41AAB289761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D6087BB-A8D2-ADE5-668C-838ED1C141A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E080C7-F7FF-A533-0B3D-C3EC605965DA}"/>
              </a:ext>
            </a:extLst>
          </p:cNvPr>
          <p:cNvSpPr>
            <a:spLocks noGrp="1"/>
          </p:cNvSpPr>
          <p:nvPr>
            <p:ph type="dt" sz="half" idx="10"/>
          </p:nvPr>
        </p:nvSpPr>
        <p:spPr/>
        <p:txBody>
          <a:bodyPr/>
          <a:lstStyle/>
          <a:p>
            <a:fld id="{38EEE662-4866-4AEE-8866-2A8D1C7A3B72}" type="datetimeFigureOut">
              <a:rPr lang="fr-FR" smtClean="0"/>
              <a:t>05/09/2023</a:t>
            </a:fld>
            <a:endParaRPr lang="fr-FR"/>
          </a:p>
        </p:txBody>
      </p:sp>
      <p:sp>
        <p:nvSpPr>
          <p:cNvPr id="5" name="Espace réservé du pied de page 4">
            <a:extLst>
              <a:ext uri="{FF2B5EF4-FFF2-40B4-BE49-F238E27FC236}">
                <a16:creationId xmlns:a16="http://schemas.microsoft.com/office/drawing/2014/main" id="{0A59E9BB-4535-B6A8-BD48-5273142075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1FAD82A-3F89-D34C-5C11-350071582325}"/>
              </a:ext>
            </a:extLst>
          </p:cNvPr>
          <p:cNvSpPr>
            <a:spLocks noGrp="1"/>
          </p:cNvSpPr>
          <p:nvPr>
            <p:ph type="sldNum" sz="quarter" idx="12"/>
          </p:nvPr>
        </p:nvSpPr>
        <p:spPr/>
        <p:txBody>
          <a:bodyPr/>
          <a:lstStyle/>
          <a:p>
            <a:fld id="{7796D525-46AC-44FC-9759-87F676C52102}" type="slidenum">
              <a:rPr lang="fr-FR" smtClean="0"/>
              <a:t>‹N°›</a:t>
            </a:fld>
            <a:endParaRPr lang="fr-FR"/>
          </a:p>
        </p:txBody>
      </p:sp>
    </p:spTree>
    <p:extLst>
      <p:ext uri="{BB962C8B-B14F-4D97-AF65-F5344CB8AC3E}">
        <p14:creationId xmlns:p14="http://schemas.microsoft.com/office/powerpoint/2010/main" val="29968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88CF6C-6124-D721-D553-5E3BEB1DD3D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9261898-8218-ED7F-AFFA-3D4321D709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916DA5E-6A96-5CE3-6C96-5C8459A9EE87}"/>
              </a:ext>
            </a:extLst>
          </p:cNvPr>
          <p:cNvSpPr>
            <a:spLocks noGrp="1"/>
          </p:cNvSpPr>
          <p:nvPr>
            <p:ph type="dt" sz="half" idx="10"/>
          </p:nvPr>
        </p:nvSpPr>
        <p:spPr/>
        <p:txBody>
          <a:bodyPr/>
          <a:lstStyle/>
          <a:p>
            <a:fld id="{38EEE662-4866-4AEE-8866-2A8D1C7A3B72}" type="datetimeFigureOut">
              <a:rPr lang="fr-FR" smtClean="0"/>
              <a:t>05/09/2023</a:t>
            </a:fld>
            <a:endParaRPr lang="fr-FR"/>
          </a:p>
        </p:txBody>
      </p:sp>
      <p:sp>
        <p:nvSpPr>
          <p:cNvPr id="5" name="Espace réservé du pied de page 4">
            <a:extLst>
              <a:ext uri="{FF2B5EF4-FFF2-40B4-BE49-F238E27FC236}">
                <a16:creationId xmlns:a16="http://schemas.microsoft.com/office/drawing/2014/main" id="{C9886DD8-C910-F656-7DA2-E93515EE0D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7C6ECF-76D4-38EB-0D49-397A1B7B84A5}"/>
              </a:ext>
            </a:extLst>
          </p:cNvPr>
          <p:cNvSpPr>
            <a:spLocks noGrp="1"/>
          </p:cNvSpPr>
          <p:nvPr>
            <p:ph type="sldNum" sz="quarter" idx="12"/>
          </p:nvPr>
        </p:nvSpPr>
        <p:spPr/>
        <p:txBody>
          <a:bodyPr/>
          <a:lstStyle/>
          <a:p>
            <a:fld id="{7796D525-46AC-44FC-9759-87F676C52102}" type="slidenum">
              <a:rPr lang="fr-FR" smtClean="0"/>
              <a:t>‹N°›</a:t>
            </a:fld>
            <a:endParaRPr lang="fr-FR"/>
          </a:p>
        </p:txBody>
      </p:sp>
    </p:spTree>
    <p:extLst>
      <p:ext uri="{BB962C8B-B14F-4D97-AF65-F5344CB8AC3E}">
        <p14:creationId xmlns:p14="http://schemas.microsoft.com/office/powerpoint/2010/main" val="431117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8E948-8547-BEBE-D188-9656219F878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24543F0-61B0-D242-E81D-EE04368A1AA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9AC81DA-E6F7-CBD2-D55D-9EA1BA369E3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8F059BF-97A8-F13F-5EA6-52F59388C303}"/>
              </a:ext>
            </a:extLst>
          </p:cNvPr>
          <p:cNvSpPr>
            <a:spLocks noGrp="1"/>
          </p:cNvSpPr>
          <p:nvPr>
            <p:ph type="dt" sz="half" idx="10"/>
          </p:nvPr>
        </p:nvSpPr>
        <p:spPr/>
        <p:txBody>
          <a:bodyPr/>
          <a:lstStyle/>
          <a:p>
            <a:fld id="{38EEE662-4866-4AEE-8866-2A8D1C7A3B72}" type="datetimeFigureOut">
              <a:rPr lang="fr-FR" smtClean="0"/>
              <a:t>05/09/2023</a:t>
            </a:fld>
            <a:endParaRPr lang="fr-FR"/>
          </a:p>
        </p:txBody>
      </p:sp>
      <p:sp>
        <p:nvSpPr>
          <p:cNvPr id="6" name="Espace réservé du pied de page 5">
            <a:extLst>
              <a:ext uri="{FF2B5EF4-FFF2-40B4-BE49-F238E27FC236}">
                <a16:creationId xmlns:a16="http://schemas.microsoft.com/office/drawing/2014/main" id="{771EA064-1108-2A49-8467-7BA90BBA01C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744969-A27B-C0B1-3B2B-85750984A7E4}"/>
              </a:ext>
            </a:extLst>
          </p:cNvPr>
          <p:cNvSpPr>
            <a:spLocks noGrp="1"/>
          </p:cNvSpPr>
          <p:nvPr>
            <p:ph type="sldNum" sz="quarter" idx="12"/>
          </p:nvPr>
        </p:nvSpPr>
        <p:spPr/>
        <p:txBody>
          <a:bodyPr/>
          <a:lstStyle/>
          <a:p>
            <a:fld id="{7796D525-46AC-44FC-9759-87F676C52102}" type="slidenum">
              <a:rPr lang="fr-FR" smtClean="0"/>
              <a:t>‹N°›</a:t>
            </a:fld>
            <a:endParaRPr lang="fr-FR"/>
          </a:p>
        </p:txBody>
      </p:sp>
    </p:spTree>
    <p:extLst>
      <p:ext uri="{BB962C8B-B14F-4D97-AF65-F5344CB8AC3E}">
        <p14:creationId xmlns:p14="http://schemas.microsoft.com/office/powerpoint/2010/main" val="164677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ACED4D-3215-CBBA-4066-D27452ED7E2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19D67B1-5C99-6CF8-EB33-A34D543788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0CA4446-986A-5259-B409-A2F64FEA6F2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48DC076-62A2-2B6B-8A78-FF30F5E749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A22EA81-E3E8-B8D1-234A-A84CF082B7F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50ED667-D010-EDFA-55C7-AAF9713EE7A4}"/>
              </a:ext>
            </a:extLst>
          </p:cNvPr>
          <p:cNvSpPr>
            <a:spLocks noGrp="1"/>
          </p:cNvSpPr>
          <p:nvPr>
            <p:ph type="dt" sz="half" idx="10"/>
          </p:nvPr>
        </p:nvSpPr>
        <p:spPr/>
        <p:txBody>
          <a:bodyPr/>
          <a:lstStyle/>
          <a:p>
            <a:fld id="{38EEE662-4866-4AEE-8866-2A8D1C7A3B72}" type="datetimeFigureOut">
              <a:rPr lang="fr-FR" smtClean="0"/>
              <a:t>05/09/2023</a:t>
            </a:fld>
            <a:endParaRPr lang="fr-FR"/>
          </a:p>
        </p:txBody>
      </p:sp>
      <p:sp>
        <p:nvSpPr>
          <p:cNvPr id="8" name="Espace réservé du pied de page 7">
            <a:extLst>
              <a:ext uri="{FF2B5EF4-FFF2-40B4-BE49-F238E27FC236}">
                <a16:creationId xmlns:a16="http://schemas.microsoft.com/office/drawing/2014/main" id="{50D4C58B-B94E-2BC7-A8DF-17CA79CC034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EF81A00-E8A8-82E1-F6D2-4C42C11A3412}"/>
              </a:ext>
            </a:extLst>
          </p:cNvPr>
          <p:cNvSpPr>
            <a:spLocks noGrp="1"/>
          </p:cNvSpPr>
          <p:nvPr>
            <p:ph type="sldNum" sz="quarter" idx="12"/>
          </p:nvPr>
        </p:nvSpPr>
        <p:spPr/>
        <p:txBody>
          <a:bodyPr/>
          <a:lstStyle/>
          <a:p>
            <a:fld id="{7796D525-46AC-44FC-9759-87F676C52102}" type="slidenum">
              <a:rPr lang="fr-FR" smtClean="0"/>
              <a:t>‹N°›</a:t>
            </a:fld>
            <a:endParaRPr lang="fr-FR"/>
          </a:p>
        </p:txBody>
      </p:sp>
    </p:spTree>
    <p:extLst>
      <p:ext uri="{BB962C8B-B14F-4D97-AF65-F5344CB8AC3E}">
        <p14:creationId xmlns:p14="http://schemas.microsoft.com/office/powerpoint/2010/main" val="39883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496601-58CA-C7CA-F25D-D1E48181729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E6EC628-560F-CBF5-53A6-24B9B76976B5}"/>
              </a:ext>
            </a:extLst>
          </p:cNvPr>
          <p:cNvSpPr>
            <a:spLocks noGrp="1"/>
          </p:cNvSpPr>
          <p:nvPr>
            <p:ph type="dt" sz="half" idx="10"/>
          </p:nvPr>
        </p:nvSpPr>
        <p:spPr/>
        <p:txBody>
          <a:bodyPr/>
          <a:lstStyle/>
          <a:p>
            <a:fld id="{38EEE662-4866-4AEE-8866-2A8D1C7A3B72}" type="datetimeFigureOut">
              <a:rPr lang="fr-FR" smtClean="0"/>
              <a:t>05/09/2023</a:t>
            </a:fld>
            <a:endParaRPr lang="fr-FR"/>
          </a:p>
        </p:txBody>
      </p:sp>
      <p:sp>
        <p:nvSpPr>
          <p:cNvPr id="4" name="Espace réservé du pied de page 3">
            <a:extLst>
              <a:ext uri="{FF2B5EF4-FFF2-40B4-BE49-F238E27FC236}">
                <a16:creationId xmlns:a16="http://schemas.microsoft.com/office/drawing/2014/main" id="{9DAE5ABF-10E6-B24C-332C-CF09BFFAAC2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25269C4-4DC6-3A39-9B65-57DC4152CD3C}"/>
              </a:ext>
            </a:extLst>
          </p:cNvPr>
          <p:cNvSpPr>
            <a:spLocks noGrp="1"/>
          </p:cNvSpPr>
          <p:nvPr>
            <p:ph type="sldNum" sz="quarter" idx="12"/>
          </p:nvPr>
        </p:nvSpPr>
        <p:spPr/>
        <p:txBody>
          <a:bodyPr/>
          <a:lstStyle/>
          <a:p>
            <a:fld id="{7796D525-46AC-44FC-9759-87F676C52102}" type="slidenum">
              <a:rPr lang="fr-FR" smtClean="0"/>
              <a:t>‹N°›</a:t>
            </a:fld>
            <a:endParaRPr lang="fr-FR"/>
          </a:p>
        </p:txBody>
      </p:sp>
    </p:spTree>
    <p:extLst>
      <p:ext uri="{BB962C8B-B14F-4D97-AF65-F5344CB8AC3E}">
        <p14:creationId xmlns:p14="http://schemas.microsoft.com/office/powerpoint/2010/main" val="1158197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BC09C94-B672-F0AD-55E6-09EF5145DC6C}"/>
              </a:ext>
            </a:extLst>
          </p:cNvPr>
          <p:cNvSpPr>
            <a:spLocks noGrp="1"/>
          </p:cNvSpPr>
          <p:nvPr>
            <p:ph type="dt" sz="half" idx="10"/>
          </p:nvPr>
        </p:nvSpPr>
        <p:spPr/>
        <p:txBody>
          <a:bodyPr/>
          <a:lstStyle/>
          <a:p>
            <a:fld id="{38EEE662-4866-4AEE-8866-2A8D1C7A3B72}" type="datetimeFigureOut">
              <a:rPr lang="fr-FR" smtClean="0"/>
              <a:t>05/09/2023</a:t>
            </a:fld>
            <a:endParaRPr lang="fr-FR"/>
          </a:p>
        </p:txBody>
      </p:sp>
      <p:sp>
        <p:nvSpPr>
          <p:cNvPr id="3" name="Espace réservé du pied de page 2">
            <a:extLst>
              <a:ext uri="{FF2B5EF4-FFF2-40B4-BE49-F238E27FC236}">
                <a16:creationId xmlns:a16="http://schemas.microsoft.com/office/drawing/2014/main" id="{2C0D1BC0-94BB-0EF3-A193-848C55D38A5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2D3E32C-2ADD-2954-5707-9BDE9F832FA9}"/>
              </a:ext>
            </a:extLst>
          </p:cNvPr>
          <p:cNvSpPr>
            <a:spLocks noGrp="1"/>
          </p:cNvSpPr>
          <p:nvPr>
            <p:ph type="sldNum" sz="quarter" idx="12"/>
          </p:nvPr>
        </p:nvSpPr>
        <p:spPr/>
        <p:txBody>
          <a:bodyPr/>
          <a:lstStyle/>
          <a:p>
            <a:fld id="{7796D525-46AC-44FC-9759-87F676C52102}" type="slidenum">
              <a:rPr lang="fr-FR" smtClean="0"/>
              <a:t>‹N°›</a:t>
            </a:fld>
            <a:endParaRPr lang="fr-FR"/>
          </a:p>
        </p:txBody>
      </p:sp>
    </p:spTree>
    <p:extLst>
      <p:ext uri="{BB962C8B-B14F-4D97-AF65-F5344CB8AC3E}">
        <p14:creationId xmlns:p14="http://schemas.microsoft.com/office/powerpoint/2010/main" val="578739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2B772A-024C-89FE-FEA5-FD201F5F55E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B1C1518-2374-F3DC-D4F2-956E55E6AA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196446B-2E1A-C33C-2C0F-1DE270E95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EF9482A-BC28-2C65-7851-772D9EB010A5}"/>
              </a:ext>
            </a:extLst>
          </p:cNvPr>
          <p:cNvSpPr>
            <a:spLocks noGrp="1"/>
          </p:cNvSpPr>
          <p:nvPr>
            <p:ph type="dt" sz="half" idx="10"/>
          </p:nvPr>
        </p:nvSpPr>
        <p:spPr/>
        <p:txBody>
          <a:bodyPr/>
          <a:lstStyle/>
          <a:p>
            <a:fld id="{38EEE662-4866-4AEE-8866-2A8D1C7A3B72}" type="datetimeFigureOut">
              <a:rPr lang="fr-FR" smtClean="0"/>
              <a:t>05/09/2023</a:t>
            </a:fld>
            <a:endParaRPr lang="fr-FR"/>
          </a:p>
        </p:txBody>
      </p:sp>
      <p:sp>
        <p:nvSpPr>
          <p:cNvPr id="6" name="Espace réservé du pied de page 5">
            <a:extLst>
              <a:ext uri="{FF2B5EF4-FFF2-40B4-BE49-F238E27FC236}">
                <a16:creationId xmlns:a16="http://schemas.microsoft.com/office/drawing/2014/main" id="{F840CB51-F65F-F30A-8402-7E4CD26EAE3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B6AB6D0-1189-DCE3-2038-2D1BC70A33C5}"/>
              </a:ext>
            </a:extLst>
          </p:cNvPr>
          <p:cNvSpPr>
            <a:spLocks noGrp="1"/>
          </p:cNvSpPr>
          <p:nvPr>
            <p:ph type="sldNum" sz="quarter" idx="12"/>
          </p:nvPr>
        </p:nvSpPr>
        <p:spPr/>
        <p:txBody>
          <a:bodyPr/>
          <a:lstStyle/>
          <a:p>
            <a:fld id="{7796D525-46AC-44FC-9759-87F676C52102}" type="slidenum">
              <a:rPr lang="fr-FR" smtClean="0"/>
              <a:t>‹N°›</a:t>
            </a:fld>
            <a:endParaRPr lang="fr-FR"/>
          </a:p>
        </p:txBody>
      </p:sp>
    </p:spTree>
    <p:extLst>
      <p:ext uri="{BB962C8B-B14F-4D97-AF65-F5344CB8AC3E}">
        <p14:creationId xmlns:p14="http://schemas.microsoft.com/office/powerpoint/2010/main" val="383151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3503C6-B571-3D98-9968-EF2281BF83A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9E8ED95-AF72-4C07-4D7B-E984008B21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A5E9060-B0F0-52A6-1CFF-731F8FDC0B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022DEDB-1BD5-5EA3-2BA5-17378EBEC17C}"/>
              </a:ext>
            </a:extLst>
          </p:cNvPr>
          <p:cNvSpPr>
            <a:spLocks noGrp="1"/>
          </p:cNvSpPr>
          <p:nvPr>
            <p:ph type="dt" sz="half" idx="10"/>
          </p:nvPr>
        </p:nvSpPr>
        <p:spPr/>
        <p:txBody>
          <a:bodyPr/>
          <a:lstStyle/>
          <a:p>
            <a:fld id="{38EEE662-4866-4AEE-8866-2A8D1C7A3B72}" type="datetimeFigureOut">
              <a:rPr lang="fr-FR" smtClean="0"/>
              <a:t>05/09/2023</a:t>
            </a:fld>
            <a:endParaRPr lang="fr-FR"/>
          </a:p>
        </p:txBody>
      </p:sp>
      <p:sp>
        <p:nvSpPr>
          <p:cNvPr id="6" name="Espace réservé du pied de page 5">
            <a:extLst>
              <a:ext uri="{FF2B5EF4-FFF2-40B4-BE49-F238E27FC236}">
                <a16:creationId xmlns:a16="http://schemas.microsoft.com/office/drawing/2014/main" id="{0E6459B0-2F1B-581C-8BD9-594F9F44049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3091C11-C5CD-2823-18F9-98A05644F3F7}"/>
              </a:ext>
            </a:extLst>
          </p:cNvPr>
          <p:cNvSpPr>
            <a:spLocks noGrp="1"/>
          </p:cNvSpPr>
          <p:nvPr>
            <p:ph type="sldNum" sz="quarter" idx="12"/>
          </p:nvPr>
        </p:nvSpPr>
        <p:spPr/>
        <p:txBody>
          <a:bodyPr/>
          <a:lstStyle/>
          <a:p>
            <a:fld id="{7796D525-46AC-44FC-9759-87F676C52102}" type="slidenum">
              <a:rPr lang="fr-FR" smtClean="0"/>
              <a:t>‹N°›</a:t>
            </a:fld>
            <a:endParaRPr lang="fr-FR"/>
          </a:p>
        </p:txBody>
      </p:sp>
    </p:spTree>
    <p:extLst>
      <p:ext uri="{BB962C8B-B14F-4D97-AF65-F5344CB8AC3E}">
        <p14:creationId xmlns:p14="http://schemas.microsoft.com/office/powerpoint/2010/main" val="4072616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4BFCDA-0836-128A-CA1C-963F943A2E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5850396-DCDB-2513-9134-F765397E98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EDF1AC9-E646-8D0D-C924-02839834F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EE662-4866-4AEE-8866-2A8D1C7A3B72}" type="datetimeFigureOut">
              <a:rPr lang="fr-FR" smtClean="0"/>
              <a:t>05/09/2023</a:t>
            </a:fld>
            <a:endParaRPr lang="fr-FR"/>
          </a:p>
        </p:txBody>
      </p:sp>
      <p:sp>
        <p:nvSpPr>
          <p:cNvPr id="5" name="Espace réservé du pied de page 4">
            <a:extLst>
              <a:ext uri="{FF2B5EF4-FFF2-40B4-BE49-F238E27FC236}">
                <a16:creationId xmlns:a16="http://schemas.microsoft.com/office/drawing/2014/main" id="{135539A8-887A-4572-189F-C309954E87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CD0DFBA-4C72-A131-9B9C-FE116C635F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6D525-46AC-44FC-9759-87F676C52102}" type="slidenum">
              <a:rPr lang="fr-FR" smtClean="0"/>
              <a:t>‹N°›</a:t>
            </a:fld>
            <a:endParaRPr lang="fr-FR"/>
          </a:p>
        </p:txBody>
      </p:sp>
    </p:spTree>
    <p:extLst>
      <p:ext uri="{BB962C8B-B14F-4D97-AF65-F5344CB8AC3E}">
        <p14:creationId xmlns:p14="http://schemas.microsoft.com/office/powerpoint/2010/main" val="1403275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fr.wikipedia.org/wiki/Kurt_Lewi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hyperlink" Target="https://asana.com/fr/resources/group-norms-examples" TargetMode="External"/><Relationship Id="rId2" Type="http://schemas.openxmlformats.org/officeDocument/2006/relationships/hyperlink" Target="https://asana.com/fr/resources/project-management-plan"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irbms.com/entraineurs-communiquez"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8803F6-0382-4835-763E-EB1DB525E9C8}"/>
              </a:ext>
            </a:extLst>
          </p:cNvPr>
          <p:cNvSpPr>
            <a:spLocks noGrp="1"/>
          </p:cNvSpPr>
          <p:nvPr>
            <p:ph type="title"/>
          </p:nvPr>
        </p:nvSpPr>
        <p:spPr>
          <a:xfrm>
            <a:off x="838200" y="604028"/>
            <a:ext cx="10515600" cy="1086660"/>
          </a:xfrm>
        </p:spPr>
        <p:txBody>
          <a:bodyPr/>
          <a:lstStyle/>
          <a:p>
            <a:pPr algn="ctr"/>
            <a:r>
              <a:rPr lang="fr-FR" b="1" dirty="0">
                <a:solidFill>
                  <a:srgbClr val="002060"/>
                </a:solidFill>
              </a:rPr>
              <a:t>La gestion de groupe</a:t>
            </a:r>
            <a:endParaRPr lang="fr-FR" dirty="0"/>
          </a:p>
        </p:txBody>
      </p:sp>
      <p:sp>
        <p:nvSpPr>
          <p:cNvPr id="4" name="ZoneTexte 3">
            <a:extLst>
              <a:ext uri="{FF2B5EF4-FFF2-40B4-BE49-F238E27FC236}">
                <a16:creationId xmlns:a16="http://schemas.microsoft.com/office/drawing/2014/main" id="{AF7039AD-B84E-69D1-C673-B2BA16DA2FAB}"/>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pic>
        <p:nvPicPr>
          <p:cNvPr id="5" name="Espace réservé du contenu 7">
            <a:extLst>
              <a:ext uri="{FF2B5EF4-FFF2-40B4-BE49-F238E27FC236}">
                <a16:creationId xmlns:a16="http://schemas.microsoft.com/office/drawing/2014/main" id="{C2283E8A-127F-51DC-3744-54EC46C1D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6" name="ZoneTexte 5">
            <a:extLst>
              <a:ext uri="{FF2B5EF4-FFF2-40B4-BE49-F238E27FC236}">
                <a16:creationId xmlns:a16="http://schemas.microsoft.com/office/drawing/2014/main" id="{1D07C4B5-2A8C-527B-9BBF-3673C959F082}"/>
              </a:ext>
            </a:extLst>
          </p:cNvPr>
          <p:cNvSpPr txBox="1"/>
          <p:nvPr/>
        </p:nvSpPr>
        <p:spPr>
          <a:xfrm>
            <a:off x="717630" y="1921397"/>
            <a:ext cx="10395129" cy="2862322"/>
          </a:xfrm>
          <a:prstGeom prst="rect">
            <a:avLst/>
          </a:prstGeom>
          <a:noFill/>
        </p:spPr>
        <p:txBody>
          <a:bodyPr wrap="square" rtlCol="0">
            <a:spAutoFit/>
          </a:bodyPr>
          <a:lstStyle/>
          <a:p>
            <a:r>
              <a:rPr lang="fr-FR" b="1" dirty="0"/>
              <a:t>Questions ouvertes, trouver une définition, pourquoi, quand, comment?</a:t>
            </a:r>
          </a:p>
          <a:p>
            <a:endParaRPr lang="fr-FR" b="1" dirty="0"/>
          </a:p>
          <a:p>
            <a:pPr marL="285750" indent="-285750">
              <a:buFont typeface="Wingdings" pitchFamily="2" charset="2"/>
              <a:buChar char="Ø"/>
            </a:pPr>
            <a:r>
              <a:rPr lang="fr-FR" dirty="0"/>
              <a:t>Qu’est ce qu’un groupe ?</a:t>
            </a:r>
          </a:p>
          <a:p>
            <a:pPr marL="285750" indent="-285750">
              <a:buFont typeface="Wingdings" pitchFamily="2" charset="2"/>
              <a:buChar char="Ø"/>
            </a:pPr>
            <a:r>
              <a:rPr lang="fr-FR" dirty="0"/>
              <a:t>Comment se forme-t-il ?</a:t>
            </a:r>
          </a:p>
          <a:p>
            <a:pPr marL="285750" indent="-285750">
              <a:buFont typeface="Wingdings" pitchFamily="2" charset="2"/>
              <a:buChar char="Ø"/>
            </a:pPr>
            <a:r>
              <a:rPr lang="fr-FR" dirty="0"/>
              <a:t>Qu’appelle-t-on cohésion ?</a:t>
            </a:r>
          </a:p>
          <a:p>
            <a:pPr marL="285750" indent="-285750">
              <a:buFont typeface="Wingdings" pitchFamily="2" charset="2"/>
              <a:buChar char="Ø"/>
            </a:pPr>
            <a:r>
              <a:rPr lang="fr-FR" dirty="0"/>
              <a:t>De quels outils disposent l’entraîneur pour influer sur ces dernières ?</a:t>
            </a:r>
          </a:p>
          <a:p>
            <a:pPr marL="285750" indent="-285750">
              <a:buFont typeface="Wingdings" pitchFamily="2" charset="2"/>
              <a:buChar char="Ø"/>
            </a:pPr>
            <a:r>
              <a:rPr lang="fr-FR" i="0" dirty="0">
                <a:effectLst/>
                <a:latin typeface="Magra"/>
              </a:rPr>
              <a:t>Comment peut-on permettre à chacun de s’épanouir au sein d’un groupe ?</a:t>
            </a:r>
          </a:p>
          <a:p>
            <a:pPr marL="285750" indent="-285750">
              <a:buFont typeface="Wingdings" pitchFamily="2" charset="2"/>
              <a:buChar char="Ø"/>
            </a:pPr>
            <a:r>
              <a:rPr lang="fr-FR" sz="1800" dirty="0">
                <a:latin typeface="Magra"/>
              </a:rPr>
              <a:t>C</a:t>
            </a:r>
            <a:r>
              <a:rPr lang="fr-FR" sz="1800" b="0" i="0" dirty="0">
                <a:effectLst/>
                <a:latin typeface="Magra"/>
              </a:rPr>
              <a:t>omment arriver à rester lié et uni dans la poursuite d’objectifs communs tout en s’assurant que les besoins affectifs de chaque membre de l’équipe soient satisfaits ?</a:t>
            </a:r>
          </a:p>
          <a:p>
            <a:pPr marL="285750" indent="-285750">
              <a:buFont typeface="Wingdings" pitchFamily="2" charset="2"/>
              <a:buChar char="Ø"/>
            </a:pPr>
            <a:r>
              <a:rPr lang="fr-FR" dirty="0">
                <a:latin typeface="Magra"/>
              </a:rPr>
              <a:t>Qu’est ce qu’un manager ?</a:t>
            </a:r>
          </a:p>
        </p:txBody>
      </p:sp>
      <p:sp>
        <p:nvSpPr>
          <p:cNvPr id="3" name="ZoneTexte 2">
            <a:extLst>
              <a:ext uri="{FF2B5EF4-FFF2-40B4-BE49-F238E27FC236}">
                <a16:creationId xmlns:a16="http://schemas.microsoft.com/office/drawing/2014/main" id="{CA975E98-C376-2707-3C83-86A235739112}"/>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4737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5101645C-1F15-FE5F-E096-27748E7A2411}"/>
              </a:ext>
            </a:extLst>
          </p:cNvPr>
          <p:cNvSpPr txBox="1"/>
          <p:nvPr/>
        </p:nvSpPr>
        <p:spPr>
          <a:xfrm>
            <a:off x="612648" y="122216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dirty="0"/>
              <a:t>La démarche </a:t>
            </a:r>
            <a:r>
              <a:rPr lang="en-US" sz="2200" dirty="0" err="1"/>
              <a:t>managériale</a:t>
            </a:r>
            <a:endParaRPr lang="en-US" sz="2200" dirty="0"/>
          </a:p>
        </p:txBody>
      </p:sp>
      <p:pic>
        <p:nvPicPr>
          <p:cNvPr id="5" name="Espace réservé du contenu 4" descr="Une image contenant texte, carte de visite, capture d’écran, Police&#10;&#10;Description générée automatiquement">
            <a:extLst>
              <a:ext uri="{FF2B5EF4-FFF2-40B4-BE49-F238E27FC236}">
                <a16:creationId xmlns:a16="http://schemas.microsoft.com/office/drawing/2014/main" id="{76AE238F-56CF-0252-6FBE-C62DBCE984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4296" y="658883"/>
            <a:ext cx="6903720" cy="5540234"/>
          </a:xfrm>
          <a:prstGeom prst="rect">
            <a:avLst/>
          </a:prstGeom>
        </p:spPr>
      </p:pic>
      <p:sp>
        <p:nvSpPr>
          <p:cNvPr id="8" name="ZoneTexte 7">
            <a:extLst>
              <a:ext uri="{FF2B5EF4-FFF2-40B4-BE49-F238E27FC236}">
                <a16:creationId xmlns:a16="http://schemas.microsoft.com/office/drawing/2014/main" id="{C2D8D72D-F938-463F-2BE0-D3C415BF6FD1}"/>
              </a:ext>
            </a:extLst>
          </p:cNvPr>
          <p:cNvSpPr txBox="1"/>
          <p:nvPr/>
        </p:nvSpPr>
        <p:spPr>
          <a:xfrm>
            <a:off x="556325" y="2927524"/>
            <a:ext cx="3429000" cy="3416320"/>
          </a:xfrm>
          <a:prstGeom prst="rect">
            <a:avLst/>
          </a:prstGeom>
          <a:noFill/>
        </p:spPr>
        <p:txBody>
          <a:bodyPr wrap="square">
            <a:spAutoFit/>
          </a:bodyPr>
          <a:lstStyle/>
          <a:p>
            <a:pPr marL="0" indent="0">
              <a:buNone/>
            </a:pPr>
            <a:r>
              <a:rPr lang="fr-FR" sz="1800" dirty="0"/>
              <a:t>Les objectifs doivent être en cohérence avec la finalité de l’organisation. </a:t>
            </a:r>
          </a:p>
          <a:p>
            <a:pPr marL="0" indent="0">
              <a:buNone/>
            </a:pPr>
            <a:r>
              <a:rPr lang="fr-FR" sz="1800" dirty="0"/>
              <a:t>De même les actions engagées par l’organisation doivent être conformes aux règles que celle-ci se donne. </a:t>
            </a:r>
          </a:p>
          <a:p>
            <a:pPr marL="0" indent="0">
              <a:buNone/>
            </a:pPr>
            <a:r>
              <a:rPr lang="fr-FR" sz="1800" dirty="0"/>
              <a:t>L’évaluation permet de déterminer si les objectifs fixés par l’organisation ont été atteints, et d’engager, le cas échéant, des actions correctives. </a:t>
            </a:r>
          </a:p>
        </p:txBody>
      </p:sp>
      <p:pic>
        <p:nvPicPr>
          <p:cNvPr id="9" name="Espace réservé du contenu 7">
            <a:extLst>
              <a:ext uri="{FF2B5EF4-FFF2-40B4-BE49-F238E27FC236}">
                <a16:creationId xmlns:a16="http://schemas.microsoft.com/office/drawing/2014/main" id="{9C1CEE58-B57A-DD0C-23E0-10F49AF57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10" name="ZoneTexte 9">
            <a:extLst>
              <a:ext uri="{FF2B5EF4-FFF2-40B4-BE49-F238E27FC236}">
                <a16:creationId xmlns:a16="http://schemas.microsoft.com/office/drawing/2014/main" id="{4F3540D0-FBC4-3C41-EAF3-B78A04DF4678}"/>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12" name="ZoneTexte 11">
            <a:extLst>
              <a:ext uri="{FF2B5EF4-FFF2-40B4-BE49-F238E27FC236}">
                <a16:creationId xmlns:a16="http://schemas.microsoft.com/office/drawing/2014/main" id="{0FF50EB4-2EB7-CC70-B49B-3CE6A346A56F}"/>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3565430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2CA88D3-E97B-6B4F-E761-062326DCA705}"/>
              </a:ext>
            </a:extLst>
          </p:cNvPr>
          <p:cNvSpPr>
            <a:spLocks noGrp="1"/>
          </p:cNvSpPr>
          <p:nvPr>
            <p:ph idx="1"/>
          </p:nvPr>
        </p:nvSpPr>
        <p:spPr>
          <a:xfrm>
            <a:off x="838200" y="1139825"/>
            <a:ext cx="10515600" cy="4351338"/>
          </a:xfrm>
        </p:spPr>
        <p:txBody>
          <a:bodyPr/>
          <a:lstStyle/>
          <a:p>
            <a:pPr marL="0" indent="0">
              <a:buNone/>
            </a:pPr>
            <a:r>
              <a:rPr lang="fr-FR" dirty="0"/>
              <a:t>Dans l’évaluation des résultats obtenus, on distingue </a:t>
            </a:r>
            <a:r>
              <a:rPr lang="fr-FR" b="1" u="sng" dirty="0"/>
              <a:t>efficacité et efficience</a:t>
            </a:r>
            <a:r>
              <a:rPr lang="fr-FR" dirty="0"/>
              <a:t> :</a:t>
            </a:r>
          </a:p>
          <a:p>
            <a:pPr>
              <a:buFont typeface="Wingdings" pitchFamily="2" charset="2"/>
              <a:buChar char="v"/>
            </a:pPr>
            <a:r>
              <a:rPr lang="fr-FR" i="1" dirty="0"/>
              <a:t>L’efficacité</a:t>
            </a:r>
            <a:r>
              <a:rPr lang="fr-FR" dirty="0"/>
              <a:t>, qui consiste à atteindre l’objectif fixé.</a:t>
            </a:r>
          </a:p>
          <a:p>
            <a:pPr>
              <a:buFont typeface="Wingdings" pitchFamily="2" charset="2"/>
              <a:buChar char="v"/>
            </a:pPr>
            <a:r>
              <a:rPr lang="fr-FR" i="1" dirty="0"/>
              <a:t>L’efficience</a:t>
            </a:r>
            <a:r>
              <a:rPr lang="fr-FR" dirty="0"/>
              <a:t>, qui consiste à atteindre cet objectif en optimisant les ressources mobilisées. </a:t>
            </a:r>
          </a:p>
          <a:p>
            <a:pPr marL="0" indent="0">
              <a:buNone/>
            </a:pPr>
            <a:r>
              <a:rPr lang="fr-FR" dirty="0"/>
              <a:t>Il est évident que plus encore que l’efficacité, l’organisation recherche l’efficience. En effet, toutes les ressources mobilisées ont un coût : salaires pour les ressources humaines, charges d’intérêt pour les ressources financières empruntées,…</a:t>
            </a:r>
          </a:p>
          <a:p>
            <a:endParaRPr lang="fr-FR" dirty="0"/>
          </a:p>
        </p:txBody>
      </p:sp>
      <p:pic>
        <p:nvPicPr>
          <p:cNvPr id="4" name="Espace réservé du contenu 7">
            <a:extLst>
              <a:ext uri="{FF2B5EF4-FFF2-40B4-BE49-F238E27FC236}">
                <a16:creationId xmlns:a16="http://schemas.microsoft.com/office/drawing/2014/main" id="{063AD687-547F-C910-F2FD-E4DC3B4CD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5" name="ZoneTexte 4">
            <a:extLst>
              <a:ext uri="{FF2B5EF4-FFF2-40B4-BE49-F238E27FC236}">
                <a16:creationId xmlns:a16="http://schemas.microsoft.com/office/drawing/2014/main" id="{EDFD833E-5010-F31F-416F-CAA15F0C72DC}"/>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
        <p:nvSpPr>
          <p:cNvPr id="6" name="ZoneTexte 5">
            <a:extLst>
              <a:ext uri="{FF2B5EF4-FFF2-40B4-BE49-F238E27FC236}">
                <a16:creationId xmlns:a16="http://schemas.microsoft.com/office/drawing/2014/main" id="{DE9FC373-56E7-389E-DC6B-EEE0730DBF7A}"/>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Tree>
    <p:extLst>
      <p:ext uri="{BB962C8B-B14F-4D97-AF65-F5344CB8AC3E}">
        <p14:creationId xmlns:p14="http://schemas.microsoft.com/office/powerpoint/2010/main" val="1333274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D1058-37F0-DA91-40FA-83E1D75E5386}"/>
              </a:ext>
            </a:extLst>
          </p:cNvPr>
          <p:cNvSpPr>
            <a:spLocks noGrp="1"/>
          </p:cNvSpPr>
          <p:nvPr>
            <p:ph type="title"/>
          </p:nvPr>
        </p:nvSpPr>
        <p:spPr/>
        <p:txBody>
          <a:bodyPr/>
          <a:lstStyle/>
          <a:p>
            <a:pPr algn="ctr"/>
            <a:r>
              <a:rPr lang="fr-FR" dirty="0"/>
              <a:t>Petit exemple de management et cohésion de groupe</a:t>
            </a:r>
          </a:p>
        </p:txBody>
      </p:sp>
      <p:pic>
        <p:nvPicPr>
          <p:cNvPr id="4" name="Le management et l'esprit d'équipe résumé en 30 secondes !.mp4" descr="Le management et l'esprit d'équipe résumé en 30 secondes !.mp4">
            <a:hlinkClick r:id="" action="ppaction://media"/>
            <a:extLst>
              <a:ext uri="{FF2B5EF4-FFF2-40B4-BE49-F238E27FC236}">
                <a16:creationId xmlns:a16="http://schemas.microsoft.com/office/drawing/2014/main" id="{CA5DD134-C438-F662-B857-816280E364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144" y="1825625"/>
            <a:ext cx="7735712" cy="4351338"/>
          </a:xfrm>
        </p:spPr>
      </p:pic>
      <p:pic>
        <p:nvPicPr>
          <p:cNvPr id="5" name="Espace réservé du contenu 7">
            <a:extLst>
              <a:ext uri="{FF2B5EF4-FFF2-40B4-BE49-F238E27FC236}">
                <a16:creationId xmlns:a16="http://schemas.microsoft.com/office/drawing/2014/main" id="{A8BC030A-6F30-29FB-6E58-D95672D67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6" name="ZoneTexte 5">
            <a:extLst>
              <a:ext uri="{FF2B5EF4-FFF2-40B4-BE49-F238E27FC236}">
                <a16:creationId xmlns:a16="http://schemas.microsoft.com/office/drawing/2014/main" id="{8D626308-EBDB-FD32-D76A-537BDF4F1E8C}"/>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
        <p:nvSpPr>
          <p:cNvPr id="8" name="ZoneTexte 7">
            <a:extLst>
              <a:ext uri="{FF2B5EF4-FFF2-40B4-BE49-F238E27FC236}">
                <a16:creationId xmlns:a16="http://schemas.microsoft.com/office/drawing/2014/main" id="{AE9F1A1A-305E-712A-17F4-051ED5F053A7}"/>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Tree>
    <p:extLst>
      <p:ext uri="{BB962C8B-B14F-4D97-AF65-F5344CB8AC3E}">
        <p14:creationId xmlns:p14="http://schemas.microsoft.com/office/powerpoint/2010/main" val="18189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7A372E8-77AC-25C2-02B8-BD2F459A9CD9}"/>
              </a:ext>
            </a:extLst>
          </p:cNvPr>
          <p:cNvSpPr>
            <a:spLocks noGrp="1"/>
          </p:cNvSpPr>
          <p:nvPr>
            <p:ph idx="1"/>
          </p:nvPr>
        </p:nvSpPr>
        <p:spPr>
          <a:xfrm>
            <a:off x="838200" y="475796"/>
            <a:ext cx="10515600" cy="917575"/>
          </a:xfrm>
        </p:spPr>
        <p:txBody>
          <a:bodyPr/>
          <a:lstStyle/>
          <a:p>
            <a:r>
              <a:rPr lang="fr-FR" dirty="0"/>
              <a:t>La posture que vous allez adopter va faire varier la cohésion de votre groupe et la relation avec votre/vos joueurs.</a:t>
            </a:r>
          </a:p>
        </p:txBody>
      </p:sp>
      <p:sp>
        <p:nvSpPr>
          <p:cNvPr id="5" name="ZoneTexte 4">
            <a:extLst>
              <a:ext uri="{FF2B5EF4-FFF2-40B4-BE49-F238E27FC236}">
                <a16:creationId xmlns:a16="http://schemas.microsoft.com/office/drawing/2014/main" id="{1478E3A0-E71B-D382-CE55-7F2362220267}"/>
              </a:ext>
            </a:extLst>
          </p:cNvPr>
          <p:cNvSpPr txBox="1"/>
          <p:nvPr/>
        </p:nvSpPr>
        <p:spPr>
          <a:xfrm>
            <a:off x="1338943" y="1545771"/>
            <a:ext cx="4151714" cy="369332"/>
          </a:xfrm>
          <a:prstGeom prst="rect">
            <a:avLst/>
          </a:prstGeom>
          <a:noFill/>
        </p:spPr>
        <p:txBody>
          <a:bodyPr wrap="none" rtlCol="0">
            <a:spAutoFit/>
          </a:bodyPr>
          <a:lstStyle/>
          <a:p>
            <a:r>
              <a:rPr lang="fr-FR" dirty="0"/>
              <a:t>2 postures « extrêmes » comme exemple :</a:t>
            </a:r>
          </a:p>
        </p:txBody>
      </p:sp>
      <p:sp>
        <p:nvSpPr>
          <p:cNvPr id="8" name="Flèche vers la droite 7">
            <a:extLst>
              <a:ext uri="{FF2B5EF4-FFF2-40B4-BE49-F238E27FC236}">
                <a16:creationId xmlns:a16="http://schemas.microsoft.com/office/drawing/2014/main" id="{5D97D270-9ED9-101D-9B39-7C680FB61C11}"/>
              </a:ext>
            </a:extLst>
          </p:cNvPr>
          <p:cNvSpPr/>
          <p:nvPr/>
        </p:nvSpPr>
        <p:spPr>
          <a:xfrm>
            <a:off x="664029" y="2166257"/>
            <a:ext cx="990600" cy="3918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D114042-1173-F9F3-B548-E0C035E6D6D7}"/>
              </a:ext>
            </a:extLst>
          </p:cNvPr>
          <p:cNvSpPr txBox="1"/>
          <p:nvPr/>
        </p:nvSpPr>
        <p:spPr>
          <a:xfrm>
            <a:off x="1785256" y="2188811"/>
            <a:ext cx="1204304" cy="369332"/>
          </a:xfrm>
          <a:prstGeom prst="rect">
            <a:avLst/>
          </a:prstGeom>
          <a:noFill/>
        </p:spPr>
        <p:txBody>
          <a:bodyPr wrap="none" rtlCol="0">
            <a:spAutoFit/>
          </a:bodyPr>
          <a:lstStyle/>
          <a:p>
            <a:r>
              <a:rPr lang="fr-FR" b="1" dirty="0"/>
              <a:t>Directive</a:t>
            </a:r>
            <a:r>
              <a:rPr lang="fr-FR" dirty="0"/>
              <a:t> : </a:t>
            </a:r>
          </a:p>
        </p:txBody>
      </p:sp>
      <p:sp>
        <p:nvSpPr>
          <p:cNvPr id="11" name="ZoneTexte 10">
            <a:extLst>
              <a:ext uri="{FF2B5EF4-FFF2-40B4-BE49-F238E27FC236}">
                <a16:creationId xmlns:a16="http://schemas.microsoft.com/office/drawing/2014/main" id="{E69FA3E7-1D12-A0C1-DE45-E4C559EA35E6}"/>
              </a:ext>
            </a:extLst>
          </p:cNvPr>
          <p:cNvSpPr txBox="1"/>
          <p:nvPr/>
        </p:nvSpPr>
        <p:spPr>
          <a:xfrm>
            <a:off x="1785256" y="2558143"/>
            <a:ext cx="8436427" cy="3139321"/>
          </a:xfrm>
          <a:prstGeom prst="rect">
            <a:avLst/>
          </a:prstGeom>
          <a:noFill/>
        </p:spPr>
        <p:txBody>
          <a:bodyPr wrap="square">
            <a:spAutoFit/>
          </a:bodyPr>
          <a:lstStyle/>
          <a:p>
            <a:r>
              <a:rPr lang="fr-FR" dirty="0"/>
              <a:t>Dans cette relation, l’entraîneur représente celui qui détient la connaissance et la dispense en dictant seul des directives, en choisissant seul les étapes du travail à fournir, en imposant des choses. </a:t>
            </a:r>
          </a:p>
          <a:p>
            <a:r>
              <a:rPr lang="fr-FR" dirty="0"/>
              <a:t>Le sportif se cantonne dans un rôle passif, il exécute, apprend ce qu’on lui demande sans réelle possibilité de choisir ce qui lui convient ou non. </a:t>
            </a:r>
          </a:p>
          <a:p>
            <a:r>
              <a:rPr lang="fr-FR" dirty="0"/>
              <a:t>L’entraîneur contrôle, supervise, surveille la préparation de l’athlète qui va vivre le plus souvent dans une situation de dépendance. Seule la performance de l’athlète prouvera l’efficacité de l’entraîneur. Celui-ci va donc être rivé sur les résultats à obtenir. </a:t>
            </a:r>
          </a:p>
          <a:p>
            <a:r>
              <a:rPr lang="fr-FR" dirty="0"/>
              <a:t>Qu’ils soient bons ou mauvais, le sportif le tiendra directement responsable puisqu’il le prend en charge avec tout ce que cela implique de responsabilité. C’est pour cela que ce mode de relation supporte mal l’échec qui est souvent source de conflits.</a:t>
            </a:r>
          </a:p>
        </p:txBody>
      </p:sp>
      <p:pic>
        <p:nvPicPr>
          <p:cNvPr id="12" name="Espace réservé du contenu 7">
            <a:extLst>
              <a:ext uri="{FF2B5EF4-FFF2-40B4-BE49-F238E27FC236}">
                <a16:creationId xmlns:a16="http://schemas.microsoft.com/office/drawing/2014/main" id="{36D0ED7E-2174-771D-B00D-7846C6A04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13" name="ZoneTexte 12">
            <a:extLst>
              <a:ext uri="{FF2B5EF4-FFF2-40B4-BE49-F238E27FC236}">
                <a16:creationId xmlns:a16="http://schemas.microsoft.com/office/drawing/2014/main" id="{A54288E5-7455-5A71-48BC-BB7EEBE6B91E}"/>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14" name="ZoneTexte 13">
            <a:extLst>
              <a:ext uri="{FF2B5EF4-FFF2-40B4-BE49-F238E27FC236}">
                <a16:creationId xmlns:a16="http://schemas.microsoft.com/office/drawing/2014/main" id="{57EE9DC2-24B4-F350-AC9F-BD08BBB98C35}"/>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202453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D453561C-66AC-4A33-B1D0-382CDC28405B}"/>
              </a:ext>
            </a:extLst>
          </p:cNvPr>
          <p:cNvSpPr/>
          <p:nvPr/>
        </p:nvSpPr>
        <p:spPr>
          <a:xfrm>
            <a:off x="2569029" y="179161"/>
            <a:ext cx="6792686" cy="831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Exemple : Philippe Lucas</a:t>
            </a:r>
          </a:p>
        </p:txBody>
      </p:sp>
      <p:pic>
        <p:nvPicPr>
          <p:cNvPr id="5" name="Philippe Lucas.mp4" descr="Philippe Lucas.mp4">
            <a:hlinkClick r:id="" action="ppaction://media"/>
            <a:extLst>
              <a:ext uri="{FF2B5EF4-FFF2-40B4-BE49-F238E27FC236}">
                <a16:creationId xmlns:a16="http://schemas.microsoft.com/office/drawing/2014/main" id="{07AFEE3C-B4CB-143C-C4DA-4AE649AA06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2455" y="1163058"/>
            <a:ext cx="9805833" cy="5515781"/>
          </a:xfrm>
        </p:spPr>
      </p:pic>
      <p:pic>
        <p:nvPicPr>
          <p:cNvPr id="6" name="Espace réservé du contenu 7">
            <a:extLst>
              <a:ext uri="{FF2B5EF4-FFF2-40B4-BE49-F238E27FC236}">
                <a16:creationId xmlns:a16="http://schemas.microsoft.com/office/drawing/2014/main" id="{9CBD863C-F751-6395-8D70-2549C62EA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7" name="ZoneTexte 6">
            <a:extLst>
              <a:ext uri="{FF2B5EF4-FFF2-40B4-BE49-F238E27FC236}">
                <a16:creationId xmlns:a16="http://schemas.microsoft.com/office/drawing/2014/main" id="{025E30B0-EF41-1469-ED58-32E27A61C629}"/>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8" name="ZoneTexte 7">
            <a:extLst>
              <a:ext uri="{FF2B5EF4-FFF2-40B4-BE49-F238E27FC236}">
                <a16:creationId xmlns:a16="http://schemas.microsoft.com/office/drawing/2014/main" id="{8C2BDD77-44C9-DE24-90C2-398C5F336F5A}"/>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3173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èche vers la droite 4">
            <a:extLst>
              <a:ext uri="{FF2B5EF4-FFF2-40B4-BE49-F238E27FC236}">
                <a16:creationId xmlns:a16="http://schemas.microsoft.com/office/drawing/2014/main" id="{14C7D2CF-C521-06DB-EFFE-21D7E7B6FA95}"/>
              </a:ext>
            </a:extLst>
          </p:cNvPr>
          <p:cNvSpPr/>
          <p:nvPr/>
        </p:nvSpPr>
        <p:spPr>
          <a:xfrm>
            <a:off x="535078" y="604028"/>
            <a:ext cx="1026942" cy="4220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05632E81-9444-A941-4D76-2250901EB830}"/>
              </a:ext>
            </a:extLst>
          </p:cNvPr>
          <p:cNvSpPr txBox="1"/>
          <p:nvPr/>
        </p:nvSpPr>
        <p:spPr>
          <a:xfrm>
            <a:off x="1702191" y="657609"/>
            <a:ext cx="939424" cy="369332"/>
          </a:xfrm>
          <a:prstGeom prst="rect">
            <a:avLst/>
          </a:prstGeom>
          <a:noFill/>
        </p:spPr>
        <p:txBody>
          <a:bodyPr wrap="none" rtlCol="0">
            <a:spAutoFit/>
          </a:bodyPr>
          <a:lstStyle/>
          <a:p>
            <a:r>
              <a:rPr lang="fr-FR" b="1" dirty="0">
                <a:solidFill>
                  <a:schemeClr val="accent1"/>
                </a:solidFill>
              </a:rPr>
              <a:t>Libérale</a:t>
            </a:r>
          </a:p>
        </p:txBody>
      </p:sp>
      <p:sp>
        <p:nvSpPr>
          <p:cNvPr id="8" name="ZoneTexte 7">
            <a:extLst>
              <a:ext uri="{FF2B5EF4-FFF2-40B4-BE49-F238E27FC236}">
                <a16:creationId xmlns:a16="http://schemas.microsoft.com/office/drawing/2014/main" id="{D2C7497D-EE14-E59D-B4FE-CF2543CF100C}"/>
              </a:ext>
            </a:extLst>
          </p:cNvPr>
          <p:cNvSpPr txBox="1"/>
          <p:nvPr/>
        </p:nvSpPr>
        <p:spPr>
          <a:xfrm>
            <a:off x="1702191" y="1097280"/>
            <a:ext cx="9129932" cy="3970318"/>
          </a:xfrm>
          <a:prstGeom prst="rect">
            <a:avLst/>
          </a:prstGeom>
          <a:noFill/>
        </p:spPr>
        <p:txBody>
          <a:bodyPr wrap="square">
            <a:spAutoFit/>
          </a:bodyPr>
          <a:lstStyle/>
          <a:p>
            <a:r>
              <a:rPr lang="fr-FR" dirty="0"/>
              <a:t>Dans cette relation, l’entraîneur apparaît comme celui qui coordonne, oriente ou stimule les aspirations de son sportif. Les décisions sont prises en commun, ce qui rend bien sûr chacun responsable des réussites ou des échecs. </a:t>
            </a:r>
          </a:p>
          <a:p>
            <a:r>
              <a:rPr lang="fr-FR" dirty="0"/>
              <a:t>Cela peut aboutir parfois à une perte d’autorité pédagogique de l’entraîneur ou à une prise de pouvoir du joueur qui va à l’encontre des objectifs recherchés. Ce type de relation n’est pas facile à établir d’une manière efficace.</a:t>
            </a:r>
          </a:p>
          <a:p>
            <a:r>
              <a:rPr lang="fr-FR" dirty="0"/>
              <a:t> Pour l’entraîneur d’abord, qui doit accepter que son autorité ne soit pas reconnue une fois pour toutes, mais sans cesse remise en cause et qui doit prouver ses compétences. </a:t>
            </a:r>
          </a:p>
          <a:p>
            <a:r>
              <a:rPr lang="fr-FR" dirty="0"/>
              <a:t>Pour le joueur ensuite qui doit trouver une dynamique positive pour éviter le sentiment d’insécurité et d’échec. Le résultat d’une compétition devient alors un test qui s’intègre dans une démarche prévue à l’avance. </a:t>
            </a:r>
          </a:p>
          <a:p>
            <a:r>
              <a:rPr lang="fr-FR" dirty="0"/>
              <a:t>Il s’agit d’expliquer le résultat pour ajuster ou non la stratégie. L’entraîneur a tout intérêt à dégager les éléments positifs puis les manques qui serviront de base à l’élaboration du travail à venir.</a:t>
            </a:r>
          </a:p>
        </p:txBody>
      </p:sp>
      <p:pic>
        <p:nvPicPr>
          <p:cNvPr id="9" name="du-management-directif-au-projet-collectif-claude-onesta.mp3" descr="du-management-directif-au-projet-collectif-claude-onesta.mp3">
            <a:hlinkClick r:id="" action="ppaction://media"/>
            <a:extLst>
              <a:ext uri="{FF2B5EF4-FFF2-40B4-BE49-F238E27FC236}">
                <a16:creationId xmlns:a16="http://schemas.microsoft.com/office/drawing/2014/main" id="{DE2C8926-F62E-AE0D-3D13-3B1D47B772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83200" y="4824003"/>
            <a:ext cx="1187938" cy="1187938"/>
          </a:xfrm>
          <a:prstGeom prst="rect">
            <a:avLst/>
          </a:prstGeom>
        </p:spPr>
      </p:pic>
      <p:pic>
        <p:nvPicPr>
          <p:cNvPr id="10" name="Espace réservé du contenu 7">
            <a:extLst>
              <a:ext uri="{FF2B5EF4-FFF2-40B4-BE49-F238E27FC236}">
                <a16:creationId xmlns:a16="http://schemas.microsoft.com/office/drawing/2014/main" id="{A3527ED4-AD0C-AF4F-44B6-CC7557390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11" name="ZoneTexte 10">
            <a:extLst>
              <a:ext uri="{FF2B5EF4-FFF2-40B4-BE49-F238E27FC236}">
                <a16:creationId xmlns:a16="http://schemas.microsoft.com/office/drawing/2014/main" id="{958F8CEB-EFE1-9746-D76A-45046915D938}"/>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12" name="ZoneTexte 11">
            <a:extLst>
              <a:ext uri="{FF2B5EF4-FFF2-40B4-BE49-F238E27FC236}">
                <a16:creationId xmlns:a16="http://schemas.microsoft.com/office/drawing/2014/main" id="{0CDF09FB-E1DD-90DC-2E7D-401777D404AB}"/>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9856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Espace réservé du contenu 2">
            <a:extLst>
              <a:ext uri="{FF2B5EF4-FFF2-40B4-BE49-F238E27FC236}">
                <a16:creationId xmlns:a16="http://schemas.microsoft.com/office/drawing/2014/main" id="{872A0450-88CA-8F4E-9051-369357B534C2}"/>
              </a:ext>
            </a:extLst>
          </p:cNvPr>
          <p:cNvSpPr>
            <a:spLocks noGrp="1"/>
          </p:cNvSpPr>
          <p:nvPr>
            <p:ph idx="1"/>
          </p:nvPr>
        </p:nvSpPr>
        <p:spPr>
          <a:xfrm>
            <a:off x="838200" y="956603"/>
            <a:ext cx="10515600" cy="5220360"/>
          </a:xfrm>
        </p:spPr>
        <p:txBody>
          <a:bodyPr>
            <a:normAutofit/>
          </a:bodyPr>
          <a:lstStyle/>
          <a:p>
            <a:pPr marL="0" indent="0">
              <a:buNone/>
            </a:pPr>
            <a:r>
              <a:rPr lang="fr-FR" sz="1600" dirty="0"/>
              <a:t>Pendant longtemps, les relations entre joueurs et entraîneurs se limitaient à une aide exclusivement technique.</a:t>
            </a:r>
          </a:p>
          <a:p>
            <a:pPr marL="0" indent="0">
              <a:buNone/>
            </a:pPr>
            <a:r>
              <a:rPr lang="fr-FR" sz="1600" dirty="0"/>
              <a:t> Aujourd’hui, ce mode de relation n’est plus suffisant. Le joueur a maintenant autant besoin d’une aide technique que psychologique. Il a besoin d’être sécurisé dans un milieu sportif stressant. La compétition, source d’angoisse, nécessite une régulation affective. Il est donc souhaitable que l’entraîneur développe plutôt une pédagogie de soutien pour tenir compte des besoins du joueur : compréhension, disponibilité, abandon d’une position trop rigide. </a:t>
            </a:r>
          </a:p>
          <a:p>
            <a:pPr marL="0" indent="0">
              <a:buNone/>
            </a:pPr>
            <a:r>
              <a:rPr lang="fr-FR" sz="1600" dirty="0"/>
              <a:t>La sensibilité de l’enfant ou la fragilisation du joueur exigent une prise de conscience de tous ces problèmes affectifs. Les deux modes de relation exposés sont proches de la caricature. La vérité se situe bien souvent entre un autoritarisme exacerbé et un libéralisme excessif. </a:t>
            </a:r>
          </a:p>
          <a:p>
            <a:pPr marL="0" indent="0">
              <a:buNone/>
            </a:pPr>
            <a:r>
              <a:rPr lang="fr-FR" sz="1600" dirty="0"/>
              <a:t>Chacun sait qu’une attitude très directive peut donner de très bons résultats, mais l’entraîneur devient alors indispensable au joueur qui ne peut plus rien réaliser sans lui. Et en cas de rupture, il peut connaître une période de doute pendant laquelle il est incapable de se prendre en charge </a:t>
            </a:r>
            <a:r>
              <a:rPr lang="fr-FR" sz="1600" i="1" u="sng" dirty="0"/>
              <a:t>(exemple Philippe Lucas / Laure Manaudou)</a:t>
            </a:r>
          </a:p>
          <a:p>
            <a:pPr marL="0" indent="0">
              <a:buNone/>
            </a:pPr>
            <a:r>
              <a:rPr lang="fr-FR" sz="1600" dirty="0"/>
              <a:t>Un mode de relation très libéral peut ne pas convenir à certains joueurs qui attendent beaucoup de leur entraîneur ou qui n’ont pas été habitués à cette autonomie. Elle nécessite souvent une période d’adaptation et d’éducation pendant laquelle l’entraîneur apprend à son élève comment il doit s’impliquer dans l’organisation de sa propre formation. </a:t>
            </a:r>
          </a:p>
          <a:p>
            <a:pPr marL="0" indent="0">
              <a:buNone/>
            </a:pPr>
            <a:r>
              <a:rPr lang="fr-FR" sz="1600" dirty="0"/>
              <a:t>Tout l’art de l’entraîneur consistera donc à trouver, en fonction de sa personnalité et de celle du joueur qu’il entraîne, le mode de relation le plus harmonieux et efficace. Mais il devra surtout, en fonction des événements savoir passer d’une attitude directive pour dynamiser la relation à un comportement plus libéral, notamment lorsque tout se passe pour le mieux. L’entraîneur doit donc souvent choisir la meilleure relation entre les deux attitudes extrêmes, en fonction de sa propre personnalité et des caractéristiques psychologiques du joueur</a:t>
            </a:r>
          </a:p>
        </p:txBody>
      </p:sp>
      <p:pic>
        <p:nvPicPr>
          <p:cNvPr id="6" name="Espace réservé du contenu 7">
            <a:extLst>
              <a:ext uri="{FF2B5EF4-FFF2-40B4-BE49-F238E27FC236}">
                <a16:creationId xmlns:a16="http://schemas.microsoft.com/office/drawing/2014/main" id="{E8A2CDA6-220A-FF43-D792-760456448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7" name="ZoneTexte 6">
            <a:extLst>
              <a:ext uri="{FF2B5EF4-FFF2-40B4-BE49-F238E27FC236}">
                <a16:creationId xmlns:a16="http://schemas.microsoft.com/office/drawing/2014/main" id="{E29B17B8-3F14-CFCB-14F3-642C8B3590F9}"/>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8" name="ZoneTexte 7">
            <a:extLst>
              <a:ext uri="{FF2B5EF4-FFF2-40B4-BE49-F238E27FC236}">
                <a16:creationId xmlns:a16="http://schemas.microsoft.com/office/drawing/2014/main" id="{BE0DE6E7-DA0B-E823-B931-E4963624EE29}"/>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303279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850A0-5D56-C167-ABA6-CB7AD24C48CF}"/>
              </a:ext>
            </a:extLst>
          </p:cNvPr>
          <p:cNvSpPr>
            <a:spLocks noGrp="1"/>
          </p:cNvSpPr>
          <p:nvPr>
            <p:ph type="title"/>
          </p:nvPr>
        </p:nvSpPr>
        <p:spPr>
          <a:xfrm>
            <a:off x="4615961" y="356198"/>
            <a:ext cx="2960078" cy="431593"/>
          </a:xfrm>
        </p:spPr>
        <p:txBody>
          <a:bodyPr>
            <a:noAutofit/>
          </a:bodyPr>
          <a:lstStyle/>
          <a:p>
            <a:r>
              <a:rPr lang="fr-FR" sz="3200" dirty="0"/>
              <a:t>Quelques outils</a:t>
            </a:r>
          </a:p>
        </p:txBody>
      </p:sp>
      <p:sp>
        <p:nvSpPr>
          <p:cNvPr id="4" name="Rectangle 3">
            <a:extLst>
              <a:ext uri="{FF2B5EF4-FFF2-40B4-BE49-F238E27FC236}">
                <a16:creationId xmlns:a16="http://schemas.microsoft.com/office/drawing/2014/main" id="{130C5126-3ADE-85B0-67B0-B8EEA43D75E3}"/>
              </a:ext>
            </a:extLst>
          </p:cNvPr>
          <p:cNvSpPr/>
          <p:nvPr/>
        </p:nvSpPr>
        <p:spPr>
          <a:xfrm>
            <a:off x="3650566" y="819236"/>
            <a:ext cx="4890868" cy="11535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Véhiculer des valeurs collectives </a:t>
            </a:r>
          </a:p>
        </p:txBody>
      </p:sp>
      <p:sp>
        <p:nvSpPr>
          <p:cNvPr id="6" name="Espace réservé du contenu 2">
            <a:extLst>
              <a:ext uri="{FF2B5EF4-FFF2-40B4-BE49-F238E27FC236}">
                <a16:creationId xmlns:a16="http://schemas.microsoft.com/office/drawing/2014/main" id="{4995BBE4-DB18-D40F-0581-E1D2C2929E64}"/>
              </a:ext>
            </a:extLst>
          </p:cNvPr>
          <p:cNvSpPr>
            <a:spLocks noGrp="1"/>
          </p:cNvSpPr>
          <p:nvPr>
            <p:ph idx="1"/>
          </p:nvPr>
        </p:nvSpPr>
        <p:spPr>
          <a:xfrm>
            <a:off x="838200" y="2180492"/>
            <a:ext cx="10515600" cy="3886406"/>
          </a:xfrm>
        </p:spPr>
        <p:txBody>
          <a:bodyPr>
            <a:normAutofit lnSpcReduction="10000"/>
          </a:bodyPr>
          <a:lstStyle/>
          <a:p>
            <a:pPr marL="0" indent="0">
              <a:buNone/>
            </a:pPr>
            <a:r>
              <a:rPr lang="fr-FR" dirty="0"/>
              <a:t>Il sera difficile d’envisager qu’un groupe soit cohésif s’il n’a aucun point commun de rattachement. </a:t>
            </a:r>
          </a:p>
          <a:p>
            <a:pPr marL="0" indent="0">
              <a:buNone/>
            </a:pPr>
            <a:r>
              <a:rPr lang="fr-FR" dirty="0"/>
              <a:t>Ainsi, si les valeurs du club sont généralement imposées par le contexte, et il est avant tout nécessaire que le manager véhicule et partage ses propres valeurs, celles en qui il croit, à l’ensemble des membres de son groupe. </a:t>
            </a:r>
          </a:p>
          <a:p>
            <a:pPr marL="0" indent="0">
              <a:buNone/>
            </a:pPr>
            <a:r>
              <a:rPr lang="fr-FR" dirty="0"/>
              <a:t>La tâche résidera alors dans le fait que chaque membre partage ces valeurs, s’y retrouve, et s’épanouisse au travers d’elles. Cela permettra alors de renforcer l’homogénéité du groupe dans son savoir-être et renforcera par là même, sa cohésion. </a:t>
            </a:r>
          </a:p>
          <a:p>
            <a:endParaRPr lang="fr-FR" dirty="0"/>
          </a:p>
        </p:txBody>
      </p:sp>
      <p:pic>
        <p:nvPicPr>
          <p:cNvPr id="7" name="Espace réservé du contenu 7">
            <a:extLst>
              <a:ext uri="{FF2B5EF4-FFF2-40B4-BE49-F238E27FC236}">
                <a16:creationId xmlns:a16="http://schemas.microsoft.com/office/drawing/2014/main" id="{5B479F95-B998-855B-2427-BF2DC17A4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8" name="ZoneTexte 7">
            <a:extLst>
              <a:ext uri="{FF2B5EF4-FFF2-40B4-BE49-F238E27FC236}">
                <a16:creationId xmlns:a16="http://schemas.microsoft.com/office/drawing/2014/main" id="{4DC7BB03-86ED-587F-54A2-D6269CD67163}"/>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9" name="ZoneTexte 8">
            <a:extLst>
              <a:ext uri="{FF2B5EF4-FFF2-40B4-BE49-F238E27FC236}">
                <a16:creationId xmlns:a16="http://schemas.microsoft.com/office/drawing/2014/main" id="{C074465F-E2A3-0229-5EFF-92A76D9D980A}"/>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1502431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850A0-5D56-C167-ABA6-CB7AD24C48CF}"/>
              </a:ext>
            </a:extLst>
          </p:cNvPr>
          <p:cNvSpPr>
            <a:spLocks noGrp="1"/>
          </p:cNvSpPr>
          <p:nvPr>
            <p:ph type="title"/>
          </p:nvPr>
        </p:nvSpPr>
        <p:spPr>
          <a:xfrm>
            <a:off x="4615961" y="356198"/>
            <a:ext cx="2960078" cy="431593"/>
          </a:xfrm>
        </p:spPr>
        <p:txBody>
          <a:bodyPr>
            <a:noAutofit/>
          </a:bodyPr>
          <a:lstStyle/>
          <a:p>
            <a:r>
              <a:rPr lang="fr-FR" sz="3200" dirty="0"/>
              <a:t>Quelques outils</a:t>
            </a:r>
          </a:p>
        </p:txBody>
      </p:sp>
      <p:sp>
        <p:nvSpPr>
          <p:cNvPr id="4" name="Rectangle 3">
            <a:extLst>
              <a:ext uri="{FF2B5EF4-FFF2-40B4-BE49-F238E27FC236}">
                <a16:creationId xmlns:a16="http://schemas.microsoft.com/office/drawing/2014/main" id="{130C5126-3ADE-85B0-67B0-B8EEA43D75E3}"/>
              </a:ext>
            </a:extLst>
          </p:cNvPr>
          <p:cNvSpPr/>
          <p:nvPr/>
        </p:nvSpPr>
        <p:spPr>
          <a:xfrm>
            <a:off x="3650566" y="819236"/>
            <a:ext cx="4890868" cy="11535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Partager un objectif commun</a:t>
            </a:r>
          </a:p>
        </p:txBody>
      </p:sp>
      <p:sp>
        <p:nvSpPr>
          <p:cNvPr id="6" name="Espace réservé du contenu 2">
            <a:extLst>
              <a:ext uri="{FF2B5EF4-FFF2-40B4-BE49-F238E27FC236}">
                <a16:creationId xmlns:a16="http://schemas.microsoft.com/office/drawing/2014/main" id="{4995BBE4-DB18-D40F-0581-E1D2C2929E64}"/>
              </a:ext>
            </a:extLst>
          </p:cNvPr>
          <p:cNvSpPr>
            <a:spLocks noGrp="1"/>
          </p:cNvSpPr>
          <p:nvPr>
            <p:ph idx="1"/>
          </p:nvPr>
        </p:nvSpPr>
        <p:spPr>
          <a:xfrm>
            <a:off x="838200" y="2180492"/>
            <a:ext cx="10515600" cy="3886406"/>
          </a:xfrm>
        </p:spPr>
        <p:txBody>
          <a:bodyPr>
            <a:normAutofit lnSpcReduction="10000"/>
          </a:bodyPr>
          <a:lstStyle/>
          <a:p>
            <a:pPr marL="0" indent="0">
              <a:buNone/>
            </a:pPr>
            <a:r>
              <a:rPr lang="fr-FR" dirty="0"/>
              <a:t>Certains entraîneurs de haut niveau en sport collectif n’hésitent pas à faire ce que l’on nomme un </a:t>
            </a:r>
            <a:r>
              <a:rPr lang="fr-FR" b="1" u="sng" dirty="0"/>
              <a:t>« partage des objectifs » </a:t>
            </a:r>
            <a:r>
              <a:rPr lang="fr-FR" dirty="0"/>
              <a:t>où une discussion est réalisée au sein du groupe pour déterminer ensemble (d’où la notion de partage) les objectifs collectifs et les moyens pour y parvenir. </a:t>
            </a:r>
          </a:p>
          <a:p>
            <a:pPr marL="0" indent="0">
              <a:buNone/>
            </a:pPr>
            <a:r>
              <a:rPr lang="fr-FR" dirty="0"/>
              <a:t>Trop souvent, le manager aura une tendance à imposer des objectifs individuels, ceci au détriment d’un partage de l’objectif par l’ensemble des membres du groupe de travail.</a:t>
            </a:r>
          </a:p>
          <a:p>
            <a:pPr marL="0" indent="0">
              <a:buNone/>
            </a:pPr>
            <a:r>
              <a:rPr lang="fr-FR" dirty="0"/>
              <a:t>Cela implique alors fondamentalement des stratégies individualistes voire nombriliste de la part des sportifs, dans un déni total de réelle collaboration et d’entraide.</a:t>
            </a:r>
          </a:p>
          <a:p>
            <a:endParaRPr lang="fr-FR" dirty="0"/>
          </a:p>
        </p:txBody>
      </p:sp>
      <p:pic>
        <p:nvPicPr>
          <p:cNvPr id="3" name="Espace réservé du contenu 7">
            <a:extLst>
              <a:ext uri="{FF2B5EF4-FFF2-40B4-BE49-F238E27FC236}">
                <a16:creationId xmlns:a16="http://schemas.microsoft.com/office/drawing/2014/main" id="{5E5218AC-10A6-302E-5627-54AD36CDF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5" name="ZoneTexte 4">
            <a:extLst>
              <a:ext uri="{FF2B5EF4-FFF2-40B4-BE49-F238E27FC236}">
                <a16:creationId xmlns:a16="http://schemas.microsoft.com/office/drawing/2014/main" id="{7462D18B-020A-ADA8-A463-65B572DE770B}"/>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7" name="ZoneTexte 6">
            <a:extLst>
              <a:ext uri="{FF2B5EF4-FFF2-40B4-BE49-F238E27FC236}">
                <a16:creationId xmlns:a16="http://schemas.microsoft.com/office/drawing/2014/main" id="{20066781-9945-8D1B-1EDC-14960F4545A0}"/>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1453070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850A0-5D56-C167-ABA6-CB7AD24C48CF}"/>
              </a:ext>
            </a:extLst>
          </p:cNvPr>
          <p:cNvSpPr>
            <a:spLocks noGrp="1"/>
          </p:cNvSpPr>
          <p:nvPr>
            <p:ph type="title"/>
          </p:nvPr>
        </p:nvSpPr>
        <p:spPr>
          <a:xfrm>
            <a:off x="4615961" y="356198"/>
            <a:ext cx="2960078" cy="431593"/>
          </a:xfrm>
        </p:spPr>
        <p:txBody>
          <a:bodyPr>
            <a:noAutofit/>
          </a:bodyPr>
          <a:lstStyle/>
          <a:p>
            <a:r>
              <a:rPr lang="fr-FR" sz="3200" dirty="0"/>
              <a:t>Quelques outils</a:t>
            </a:r>
          </a:p>
        </p:txBody>
      </p:sp>
      <p:sp>
        <p:nvSpPr>
          <p:cNvPr id="4" name="Rectangle 3">
            <a:extLst>
              <a:ext uri="{FF2B5EF4-FFF2-40B4-BE49-F238E27FC236}">
                <a16:creationId xmlns:a16="http://schemas.microsoft.com/office/drawing/2014/main" id="{130C5126-3ADE-85B0-67B0-B8EEA43D75E3}"/>
              </a:ext>
            </a:extLst>
          </p:cNvPr>
          <p:cNvSpPr/>
          <p:nvPr/>
        </p:nvSpPr>
        <p:spPr>
          <a:xfrm>
            <a:off x="3650566" y="819236"/>
            <a:ext cx="4890868" cy="11535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Veiller à la bonne ambiance</a:t>
            </a:r>
          </a:p>
        </p:txBody>
      </p:sp>
      <p:sp>
        <p:nvSpPr>
          <p:cNvPr id="6" name="Espace réservé du contenu 2">
            <a:extLst>
              <a:ext uri="{FF2B5EF4-FFF2-40B4-BE49-F238E27FC236}">
                <a16:creationId xmlns:a16="http://schemas.microsoft.com/office/drawing/2014/main" id="{4995BBE4-DB18-D40F-0581-E1D2C2929E64}"/>
              </a:ext>
            </a:extLst>
          </p:cNvPr>
          <p:cNvSpPr>
            <a:spLocks noGrp="1"/>
          </p:cNvSpPr>
          <p:nvPr>
            <p:ph idx="1"/>
          </p:nvPr>
        </p:nvSpPr>
        <p:spPr>
          <a:xfrm>
            <a:off x="838200" y="2180492"/>
            <a:ext cx="10515600" cy="3886406"/>
          </a:xfrm>
        </p:spPr>
        <p:txBody>
          <a:bodyPr>
            <a:normAutofit/>
          </a:bodyPr>
          <a:lstStyle/>
          <a:p>
            <a:pPr marL="0" indent="0">
              <a:buNone/>
            </a:pPr>
            <a:r>
              <a:rPr lang="fr-FR" sz="2800" dirty="0"/>
              <a:t>L’ambiance de travail, traduite notamment par le bien-être des membres d’un groupe dans les relations sociales qu’ils entretiennent ensemble, est un des autres piliers de la cohésion de groupe de la performance à long terme qui en découle.</a:t>
            </a:r>
          </a:p>
          <a:p>
            <a:pPr marL="0" indent="0">
              <a:buNone/>
            </a:pPr>
            <a:r>
              <a:rPr lang="fr-FR" sz="2800" dirty="0"/>
              <a:t>Ainsi, chaque manager devrait mettre un point d’honneur à favoriser l’entente entre les membres du groupe en ayant conscience alors que l’ambiance de travail est un facteur influençant le comportement de collaborateur allant du surinvestissement jusqu’au désengagement. </a:t>
            </a:r>
          </a:p>
          <a:p>
            <a:pPr marL="0" indent="0">
              <a:buNone/>
            </a:pPr>
            <a:endParaRPr lang="fr-FR" dirty="0"/>
          </a:p>
        </p:txBody>
      </p:sp>
      <p:pic>
        <p:nvPicPr>
          <p:cNvPr id="3" name="Espace réservé du contenu 7">
            <a:extLst>
              <a:ext uri="{FF2B5EF4-FFF2-40B4-BE49-F238E27FC236}">
                <a16:creationId xmlns:a16="http://schemas.microsoft.com/office/drawing/2014/main" id="{8FCA7A52-4A76-B4CB-2297-8BD50B4D2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5" name="ZoneTexte 4">
            <a:extLst>
              <a:ext uri="{FF2B5EF4-FFF2-40B4-BE49-F238E27FC236}">
                <a16:creationId xmlns:a16="http://schemas.microsoft.com/office/drawing/2014/main" id="{95A9E57B-97B1-A933-1E96-8C9DA86BD45D}"/>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7" name="ZoneTexte 6">
            <a:extLst>
              <a:ext uri="{FF2B5EF4-FFF2-40B4-BE49-F238E27FC236}">
                <a16:creationId xmlns:a16="http://schemas.microsoft.com/office/drawing/2014/main" id="{84CFC30C-A8CC-C02E-3A90-D7099D160B6E}"/>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376579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8123E-0BF9-64A4-F009-6E41A9EB8BAE}"/>
              </a:ext>
            </a:extLst>
          </p:cNvPr>
          <p:cNvSpPr>
            <a:spLocks noGrp="1"/>
          </p:cNvSpPr>
          <p:nvPr>
            <p:ph type="title"/>
          </p:nvPr>
        </p:nvSpPr>
        <p:spPr/>
        <p:txBody>
          <a:bodyPr/>
          <a:lstStyle/>
          <a:p>
            <a:pPr algn="ctr"/>
            <a:r>
              <a:rPr lang="fr-FR" dirty="0"/>
              <a:t>La gestion de groupe : définitions</a:t>
            </a:r>
          </a:p>
        </p:txBody>
      </p:sp>
      <p:sp>
        <p:nvSpPr>
          <p:cNvPr id="3" name="Espace réservé du contenu 2">
            <a:extLst>
              <a:ext uri="{FF2B5EF4-FFF2-40B4-BE49-F238E27FC236}">
                <a16:creationId xmlns:a16="http://schemas.microsoft.com/office/drawing/2014/main" id="{46709795-4DD9-2C63-FC56-6D914A04EB3F}"/>
              </a:ext>
            </a:extLst>
          </p:cNvPr>
          <p:cNvSpPr>
            <a:spLocks noGrp="1"/>
          </p:cNvSpPr>
          <p:nvPr>
            <p:ph idx="1"/>
          </p:nvPr>
        </p:nvSpPr>
        <p:spPr>
          <a:xfrm>
            <a:off x="838200" y="1690688"/>
            <a:ext cx="10515600" cy="4318226"/>
          </a:xfrm>
        </p:spPr>
        <p:txBody>
          <a:bodyPr>
            <a:normAutofit fontScale="85000" lnSpcReduction="20000"/>
          </a:bodyPr>
          <a:lstStyle/>
          <a:p>
            <a:pPr>
              <a:lnSpc>
                <a:spcPct val="120000"/>
              </a:lnSpc>
            </a:pPr>
            <a:r>
              <a:rPr lang="fr-FR" dirty="0">
                <a:solidFill>
                  <a:schemeClr val="accent1"/>
                </a:solidFill>
              </a:rPr>
              <a:t>Qu’est ce qu’un groupe ? </a:t>
            </a:r>
          </a:p>
          <a:p>
            <a:pPr marL="0" indent="0" algn="just">
              <a:lnSpc>
                <a:spcPct val="120000"/>
              </a:lnSpc>
              <a:buNone/>
            </a:pPr>
            <a:r>
              <a:rPr lang="fr-FR" sz="2000" b="0" i="0" dirty="0">
                <a:effectLst/>
              </a:rPr>
              <a:t>Un groupe est un ensemble de personnes qui travaillent conjointement. Il peut s’agir de groupes formels (des sportifs qui travaillent sous la direction d’un même responsable…) ou de groupes informels (des sportifs avec des intérêts ou des symboles identitaires communs).</a:t>
            </a:r>
          </a:p>
          <a:p>
            <a:pPr marL="0" indent="0" algn="just">
              <a:lnSpc>
                <a:spcPct val="120000"/>
              </a:lnSpc>
              <a:buNone/>
            </a:pPr>
            <a:endParaRPr lang="fr-FR" sz="2000" dirty="0"/>
          </a:p>
          <a:p>
            <a:pPr>
              <a:lnSpc>
                <a:spcPct val="120000"/>
              </a:lnSpc>
            </a:pPr>
            <a:r>
              <a:rPr lang="fr-FR" dirty="0">
                <a:solidFill>
                  <a:schemeClr val="accent1"/>
                </a:solidFill>
              </a:rPr>
              <a:t>Qu’est ce qu’une dynamique de groupe ? </a:t>
            </a:r>
          </a:p>
          <a:p>
            <a:pPr marL="0" indent="0" algn="just" fontAlgn="auto">
              <a:lnSpc>
                <a:spcPct val="120000"/>
              </a:lnSpc>
              <a:buNone/>
            </a:pPr>
            <a:r>
              <a:rPr lang="fr-FR" sz="2000" i="0" dirty="0">
                <a:effectLst/>
              </a:rPr>
              <a:t>La dynamique de groupe désigne les interactions, attitudes et comportements au sein d’un groupe d’individus qui travaillent ensemble. Le terme a été utilisé pour la première fois par </a:t>
            </a:r>
            <a:r>
              <a:rPr lang="fr-FR" sz="2000" i="0" strike="noStrike" dirty="0">
                <a:effectLst/>
                <a:hlinkClick r:id="rId2">
                  <a:extLst>
                    <a:ext uri="{A12FA001-AC4F-418D-AE19-62706E023703}">
                      <ahyp:hlinkClr xmlns:ahyp="http://schemas.microsoft.com/office/drawing/2018/hyperlinkcolor" val="tx"/>
                    </a:ext>
                  </a:extLst>
                </a:hlinkClick>
              </a:rPr>
              <a:t>Kurt Lewin</a:t>
            </a:r>
            <a:r>
              <a:rPr lang="fr-FR" sz="2000" i="0" dirty="0">
                <a:effectLst/>
              </a:rPr>
              <a:t>, spécialiste de la psychologie sociale, pour décrire la façon dont les groupes agissent et réagissent face à des circonstances en perpétuelle évolution.</a:t>
            </a:r>
          </a:p>
          <a:p>
            <a:pPr marL="0" indent="0" algn="just" fontAlgn="auto">
              <a:lnSpc>
                <a:spcPct val="120000"/>
              </a:lnSpc>
              <a:buNone/>
            </a:pPr>
            <a:r>
              <a:rPr lang="fr-FR" sz="2000" i="0" dirty="0">
                <a:effectLst/>
              </a:rPr>
              <a:t>Cette dynamique ne s’instaure pas du jour au lendemain. Elle se met en place progressivement selon la manière dont les individus se perçoivent parmi leurs pairs et les uns par rapport aux autres. Ainsi, si le groupe se sent à l’aise et collabore efficacement, vous avez toutes les chances de créer une dynamique positive. À l’inverse, si deux individus se disputent la direction d’un projet et n’écoutent pas l’avis de leurs collaborateurs, la dynamique sera négative.</a:t>
            </a:r>
          </a:p>
          <a:p>
            <a:pPr marL="0" indent="0">
              <a:lnSpc>
                <a:spcPct val="120000"/>
              </a:lnSpc>
              <a:buNone/>
            </a:pPr>
            <a:endParaRPr lang="fr-FR" dirty="0"/>
          </a:p>
          <a:p>
            <a:pPr marL="0" indent="0">
              <a:lnSpc>
                <a:spcPct val="120000"/>
              </a:lnSpc>
              <a:buNone/>
            </a:pPr>
            <a:endParaRPr lang="fr-FR" sz="2000" dirty="0"/>
          </a:p>
          <a:p>
            <a:pPr marL="0" indent="0">
              <a:lnSpc>
                <a:spcPct val="120000"/>
              </a:lnSpc>
              <a:buNone/>
            </a:pPr>
            <a:endParaRPr lang="fr-FR" dirty="0"/>
          </a:p>
        </p:txBody>
      </p:sp>
      <p:pic>
        <p:nvPicPr>
          <p:cNvPr id="4" name="Espace réservé du contenu 7">
            <a:extLst>
              <a:ext uri="{FF2B5EF4-FFF2-40B4-BE49-F238E27FC236}">
                <a16:creationId xmlns:a16="http://schemas.microsoft.com/office/drawing/2014/main" id="{2D3B9674-97E7-3E2F-BF98-902E071A2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6" name="ZoneTexte 5">
            <a:extLst>
              <a:ext uri="{FF2B5EF4-FFF2-40B4-BE49-F238E27FC236}">
                <a16:creationId xmlns:a16="http://schemas.microsoft.com/office/drawing/2014/main" id="{BDCB7F81-23BD-826A-2A8A-AFB5335386B4}"/>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7" name="ZoneTexte 6">
            <a:extLst>
              <a:ext uri="{FF2B5EF4-FFF2-40B4-BE49-F238E27FC236}">
                <a16:creationId xmlns:a16="http://schemas.microsoft.com/office/drawing/2014/main" id="{BF52C5DF-5C33-DC0D-6800-259F6DB4D7C2}"/>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2711569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8A09A5-E600-A037-80C5-2D5CB10ECE39}"/>
              </a:ext>
            </a:extLst>
          </p:cNvPr>
          <p:cNvSpPr>
            <a:spLocks noGrp="1"/>
          </p:cNvSpPr>
          <p:nvPr>
            <p:ph type="title"/>
          </p:nvPr>
        </p:nvSpPr>
        <p:spPr/>
        <p:txBody>
          <a:bodyPr/>
          <a:lstStyle/>
          <a:p>
            <a:pPr algn="ctr"/>
            <a:r>
              <a:rPr lang="fr-FR" dirty="0"/>
              <a:t>Quelques pistes </a:t>
            </a:r>
          </a:p>
        </p:txBody>
      </p:sp>
      <p:sp>
        <p:nvSpPr>
          <p:cNvPr id="4" name="Espace réservé du contenu 2">
            <a:extLst>
              <a:ext uri="{FF2B5EF4-FFF2-40B4-BE49-F238E27FC236}">
                <a16:creationId xmlns:a16="http://schemas.microsoft.com/office/drawing/2014/main" id="{4E739572-A744-951B-8DD3-EED6037BF73F}"/>
              </a:ext>
            </a:extLst>
          </p:cNvPr>
          <p:cNvSpPr>
            <a:spLocks noGrp="1"/>
          </p:cNvSpPr>
          <p:nvPr>
            <p:ph idx="1"/>
          </p:nvPr>
        </p:nvSpPr>
        <p:spPr>
          <a:xfrm>
            <a:off x="838200" y="1520042"/>
            <a:ext cx="5257800" cy="927735"/>
          </a:xfrm>
        </p:spPr>
        <p:txBody>
          <a:bodyPr>
            <a:normAutofit fontScale="62500" lnSpcReduction="20000"/>
          </a:bodyPr>
          <a:lstStyle/>
          <a:p>
            <a:pPr marL="0" indent="0">
              <a:buNone/>
            </a:pPr>
            <a:r>
              <a:rPr lang="fr-FR" dirty="0">
                <a:solidFill>
                  <a:srgbClr val="FF0000"/>
                </a:solidFill>
              </a:rPr>
              <a:t>Mettez vos joueurs à l’aise </a:t>
            </a:r>
            <a:r>
              <a:rPr lang="fr-FR" dirty="0"/>
              <a:t>: </a:t>
            </a:r>
            <a:r>
              <a:rPr lang="fr-FR" i="1" dirty="0"/>
              <a:t>ils doivent être aussi à l’aise de vous annoncer une bonne comme une mauvaise nouvelle. Ne pas les sanctionner mais les féliciter d’avoir tenter quelque chose !</a:t>
            </a:r>
          </a:p>
          <a:p>
            <a:pPr marL="0" indent="0">
              <a:buNone/>
            </a:pPr>
            <a:endParaRPr lang="fr-FR" dirty="0"/>
          </a:p>
        </p:txBody>
      </p:sp>
      <p:sp>
        <p:nvSpPr>
          <p:cNvPr id="5" name="Espace réservé du contenu 2">
            <a:extLst>
              <a:ext uri="{FF2B5EF4-FFF2-40B4-BE49-F238E27FC236}">
                <a16:creationId xmlns:a16="http://schemas.microsoft.com/office/drawing/2014/main" id="{2F363B60-32CE-E290-EB2C-EE80A4D7A179}"/>
              </a:ext>
            </a:extLst>
          </p:cNvPr>
          <p:cNvSpPr txBox="1">
            <a:spLocks/>
          </p:cNvSpPr>
          <p:nvPr/>
        </p:nvSpPr>
        <p:spPr>
          <a:xfrm>
            <a:off x="5783283" y="2424032"/>
            <a:ext cx="4945083" cy="69917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FF0000"/>
                </a:solidFill>
              </a:rPr>
              <a:t>Laissez la libre voie à la communication</a:t>
            </a:r>
            <a:r>
              <a:rPr lang="fr-FR" dirty="0"/>
              <a:t>: </a:t>
            </a:r>
            <a:r>
              <a:rPr lang="fr-FR" i="1" dirty="0"/>
              <a:t>possibilité à tous les joueurs de s’exprimer librement en toute franchise, faire des suggestions</a:t>
            </a:r>
            <a:r>
              <a:rPr lang="fr-FR" dirty="0"/>
              <a:t> </a:t>
            </a:r>
          </a:p>
        </p:txBody>
      </p:sp>
      <p:sp>
        <p:nvSpPr>
          <p:cNvPr id="6" name="Espace réservé du contenu 2">
            <a:extLst>
              <a:ext uri="{FF2B5EF4-FFF2-40B4-BE49-F238E27FC236}">
                <a16:creationId xmlns:a16="http://schemas.microsoft.com/office/drawing/2014/main" id="{BBAE82B5-6D8A-E8BF-9582-0B5CB5794332}"/>
              </a:ext>
            </a:extLst>
          </p:cNvPr>
          <p:cNvSpPr txBox="1">
            <a:spLocks/>
          </p:cNvSpPr>
          <p:nvPr/>
        </p:nvSpPr>
        <p:spPr>
          <a:xfrm>
            <a:off x="838200" y="3651662"/>
            <a:ext cx="4945083" cy="84314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FF0000"/>
                </a:solidFill>
              </a:rPr>
              <a:t>Établissez des relations de confiance et de respect : </a:t>
            </a:r>
            <a:r>
              <a:rPr lang="fr-FR" i="1" dirty="0"/>
              <a:t>les joueurs qui bénéficient de la confiance et du respect du manager/entraineur ont envie de faire de leur mieux.</a:t>
            </a:r>
          </a:p>
          <a:p>
            <a:pPr marL="0" indent="0">
              <a:buFont typeface="Arial" panose="020B0604020202020204" pitchFamily="34" charset="0"/>
              <a:buNone/>
            </a:pPr>
            <a:endParaRPr lang="fr-FR" dirty="0"/>
          </a:p>
        </p:txBody>
      </p:sp>
      <p:sp>
        <p:nvSpPr>
          <p:cNvPr id="7" name="Espace réservé du contenu 2">
            <a:extLst>
              <a:ext uri="{FF2B5EF4-FFF2-40B4-BE49-F238E27FC236}">
                <a16:creationId xmlns:a16="http://schemas.microsoft.com/office/drawing/2014/main" id="{4001D025-C56B-0E88-883C-5549A0840E27}"/>
              </a:ext>
            </a:extLst>
          </p:cNvPr>
          <p:cNvSpPr txBox="1">
            <a:spLocks/>
          </p:cNvSpPr>
          <p:nvPr/>
        </p:nvSpPr>
        <p:spPr>
          <a:xfrm>
            <a:off x="5783283" y="4494809"/>
            <a:ext cx="4945083" cy="84314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FF0000"/>
                </a:solidFill>
              </a:rPr>
              <a:t>Développez votre meilleur atout : vos joueurs !</a:t>
            </a:r>
          </a:p>
          <a:p>
            <a:pPr marL="0" indent="0">
              <a:buNone/>
            </a:pPr>
            <a:r>
              <a:rPr lang="fr-FR" i="1" dirty="0"/>
              <a:t>En aidant vos joueurs à satisfaire leur besoins vous les aidez à s’accomplir.</a:t>
            </a:r>
          </a:p>
          <a:p>
            <a:pPr marL="0" indent="0">
              <a:buFont typeface="Arial" panose="020B0604020202020204" pitchFamily="34" charset="0"/>
              <a:buNone/>
            </a:pPr>
            <a:endParaRPr lang="fr-FR" dirty="0"/>
          </a:p>
        </p:txBody>
      </p:sp>
      <p:pic>
        <p:nvPicPr>
          <p:cNvPr id="8" name="Espace réservé du contenu 7">
            <a:extLst>
              <a:ext uri="{FF2B5EF4-FFF2-40B4-BE49-F238E27FC236}">
                <a16:creationId xmlns:a16="http://schemas.microsoft.com/office/drawing/2014/main" id="{4846FA6A-0E0E-9F15-8E88-AAB9A6CAF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9" name="ZoneTexte 8">
            <a:extLst>
              <a:ext uri="{FF2B5EF4-FFF2-40B4-BE49-F238E27FC236}">
                <a16:creationId xmlns:a16="http://schemas.microsoft.com/office/drawing/2014/main" id="{70BB07D2-B9C2-A66B-549F-3263F8B3294C}"/>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10" name="ZoneTexte 9">
            <a:extLst>
              <a:ext uri="{FF2B5EF4-FFF2-40B4-BE49-F238E27FC236}">
                <a16:creationId xmlns:a16="http://schemas.microsoft.com/office/drawing/2014/main" id="{8AF07B4C-66C9-FCF0-A4EF-EEFD02C93FB2}"/>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1240158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ynamique de groupe version 1.pptx on emaze">
            <a:extLst>
              <a:ext uri="{FF2B5EF4-FFF2-40B4-BE49-F238E27FC236}">
                <a16:creationId xmlns:a16="http://schemas.microsoft.com/office/drawing/2014/main" id="{55621193-5356-2B82-0BF8-8155A87D4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630" y="0"/>
            <a:ext cx="6386735" cy="6386735"/>
          </a:xfrm>
          <a:prstGeom prst="rect">
            <a:avLst/>
          </a:prstGeom>
          <a:noFill/>
          <a:extLst>
            <a:ext uri="{909E8E84-426E-40DD-AFC4-6F175D3DCCD1}">
              <a14:hiddenFill xmlns:a14="http://schemas.microsoft.com/office/drawing/2010/main">
                <a:solidFill>
                  <a:srgbClr val="FFFFFF"/>
                </a:solidFill>
              </a14:hiddenFill>
            </a:ext>
          </a:extLst>
        </p:spPr>
      </p:pic>
      <p:pic>
        <p:nvPicPr>
          <p:cNvPr id="5" name="Espace réservé du contenu 7">
            <a:extLst>
              <a:ext uri="{FF2B5EF4-FFF2-40B4-BE49-F238E27FC236}">
                <a16:creationId xmlns:a16="http://schemas.microsoft.com/office/drawing/2014/main" id="{52D72A12-3C43-9A50-3C22-771CC6385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6" name="ZoneTexte 5">
            <a:extLst>
              <a:ext uri="{FF2B5EF4-FFF2-40B4-BE49-F238E27FC236}">
                <a16:creationId xmlns:a16="http://schemas.microsoft.com/office/drawing/2014/main" id="{C097E32E-DCE6-E436-6F01-6B5D01B2428B}"/>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7" name="ZoneTexte 6">
            <a:extLst>
              <a:ext uri="{FF2B5EF4-FFF2-40B4-BE49-F238E27FC236}">
                <a16:creationId xmlns:a16="http://schemas.microsoft.com/office/drawing/2014/main" id="{5E394BD3-B61A-E728-902F-BB6D2A8FD7A8}"/>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194626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EF8096-C12F-5D1F-85A1-20828F1E1EFA}"/>
              </a:ext>
            </a:extLst>
          </p:cNvPr>
          <p:cNvSpPr>
            <a:spLocks noGrp="1"/>
          </p:cNvSpPr>
          <p:nvPr>
            <p:ph type="title"/>
          </p:nvPr>
        </p:nvSpPr>
        <p:spPr/>
        <p:txBody>
          <a:bodyPr/>
          <a:lstStyle/>
          <a:p>
            <a:pPr algn="ctr"/>
            <a:r>
              <a:rPr lang="fr-FR" dirty="0"/>
              <a:t>Pour conclure</a:t>
            </a:r>
          </a:p>
        </p:txBody>
      </p:sp>
      <p:pic>
        <p:nvPicPr>
          <p:cNvPr id="4" name="Résumé.mp4" descr="Résumé.mp4">
            <a:hlinkClick r:id="" action="ppaction://media"/>
            <a:extLst>
              <a:ext uri="{FF2B5EF4-FFF2-40B4-BE49-F238E27FC236}">
                <a16:creationId xmlns:a16="http://schemas.microsoft.com/office/drawing/2014/main" id="{141ED363-D72A-9C95-9720-6C2CA4BE57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5809" y="1505242"/>
            <a:ext cx="8580382" cy="4826465"/>
          </a:xfrm>
        </p:spPr>
      </p:pic>
      <p:pic>
        <p:nvPicPr>
          <p:cNvPr id="5" name="Espace réservé du contenu 7">
            <a:extLst>
              <a:ext uri="{FF2B5EF4-FFF2-40B4-BE49-F238E27FC236}">
                <a16:creationId xmlns:a16="http://schemas.microsoft.com/office/drawing/2014/main" id="{920852D9-E1A8-0F97-86E0-359A4A0E1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6" name="ZoneTexte 5">
            <a:extLst>
              <a:ext uri="{FF2B5EF4-FFF2-40B4-BE49-F238E27FC236}">
                <a16:creationId xmlns:a16="http://schemas.microsoft.com/office/drawing/2014/main" id="{5F5DA46E-6E56-A06E-EFAC-41A5FBDF4256}"/>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Tree>
    <p:extLst>
      <p:ext uri="{BB962C8B-B14F-4D97-AF65-F5344CB8AC3E}">
        <p14:creationId xmlns:p14="http://schemas.microsoft.com/office/powerpoint/2010/main" val="367100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CB951-9FBA-9877-48DC-BA8696F8618B}"/>
              </a:ext>
            </a:extLst>
          </p:cNvPr>
          <p:cNvSpPr>
            <a:spLocks noGrp="1"/>
          </p:cNvSpPr>
          <p:nvPr>
            <p:ph type="title"/>
          </p:nvPr>
        </p:nvSpPr>
        <p:spPr>
          <a:xfrm>
            <a:off x="838200" y="200311"/>
            <a:ext cx="10515600" cy="1325563"/>
          </a:xfrm>
        </p:spPr>
        <p:txBody>
          <a:bodyPr/>
          <a:lstStyle/>
          <a:p>
            <a:r>
              <a:rPr lang="fr-FR" dirty="0"/>
              <a:t>Comment se forme un groupe ?</a:t>
            </a:r>
          </a:p>
        </p:txBody>
      </p:sp>
      <p:sp>
        <p:nvSpPr>
          <p:cNvPr id="3" name="Espace réservé du contenu 2">
            <a:extLst>
              <a:ext uri="{FF2B5EF4-FFF2-40B4-BE49-F238E27FC236}">
                <a16:creationId xmlns:a16="http://schemas.microsoft.com/office/drawing/2014/main" id="{5D50FC47-C9E8-2C11-8EF0-F6FD51415704}"/>
              </a:ext>
            </a:extLst>
          </p:cNvPr>
          <p:cNvSpPr>
            <a:spLocks noGrp="1"/>
          </p:cNvSpPr>
          <p:nvPr>
            <p:ph idx="1"/>
          </p:nvPr>
        </p:nvSpPr>
        <p:spPr>
          <a:xfrm>
            <a:off x="838200" y="1253331"/>
            <a:ext cx="10515600" cy="5278098"/>
          </a:xfrm>
        </p:spPr>
        <p:txBody>
          <a:bodyPr/>
          <a:lstStyle/>
          <a:p>
            <a:pPr marL="0" indent="0">
              <a:buNone/>
            </a:pPr>
            <a:r>
              <a:rPr lang="fr-FR" dirty="0"/>
              <a:t>5 étapes :</a:t>
            </a:r>
          </a:p>
          <a:p>
            <a:pPr marL="0" indent="0">
              <a:buNone/>
            </a:pPr>
            <a:endParaRPr lang="fr-FR" sz="1400" dirty="0"/>
          </a:p>
          <a:p>
            <a:pPr marL="0" indent="0" algn="just">
              <a:buNone/>
            </a:pPr>
            <a:r>
              <a:rPr lang="fr-FR" sz="2000" b="1" i="0" dirty="0">
                <a:solidFill>
                  <a:schemeClr val="accent1"/>
                </a:solidFill>
                <a:effectLst/>
                <a:latin typeface="inherit"/>
              </a:rPr>
              <a:t>Formation</a:t>
            </a:r>
            <a:r>
              <a:rPr lang="fr-FR" sz="2000" b="0" i="0" dirty="0">
                <a:solidFill>
                  <a:schemeClr val="accent1"/>
                </a:solidFill>
                <a:effectLst/>
                <a:latin typeface="inherit"/>
              </a:rPr>
              <a:t> : </a:t>
            </a:r>
            <a:r>
              <a:rPr lang="fr-FR" sz="1400" b="0" i="0" dirty="0">
                <a:solidFill>
                  <a:srgbClr val="2A2B2C"/>
                </a:solidFill>
                <a:effectLst/>
                <a:latin typeface="inherit"/>
              </a:rPr>
              <a:t>c’est le moment où le groupe se réunit pour la première fois. Si les individus travaillent sur un projet, ils peuvent se coordonner autour des objectifs de ce dernier ou élaborer un </a:t>
            </a:r>
            <a:r>
              <a:rPr lang="fr-FR" sz="1400" b="0" i="0" u="none" strike="noStrike" dirty="0">
                <a:solidFill>
                  <a:srgbClr val="FF0000"/>
                </a:solidFill>
                <a:effectLst/>
                <a:latin typeface="inherit"/>
                <a:hlinkClick r:id="rId2">
                  <a:extLst>
                    <a:ext uri="{A12FA001-AC4F-418D-AE19-62706E023703}">
                      <ahyp:hlinkClr xmlns:ahyp="http://schemas.microsoft.com/office/drawing/2018/hyperlinkcolor" val="tx"/>
                    </a:ext>
                  </a:extLst>
                </a:hlinkClick>
              </a:rPr>
              <a:t>plan de projet</a:t>
            </a:r>
            <a:r>
              <a:rPr lang="fr-FR" sz="1400" b="0" i="0" dirty="0">
                <a:solidFill>
                  <a:srgbClr val="2A2B2C"/>
                </a:solidFill>
                <a:effectLst/>
                <a:latin typeface="inherit"/>
              </a:rPr>
              <a:t>. À ce stade, les membres du groupe agissent de manière assez indépendante et la plupart des conversations sont courtoises mais distantes.</a:t>
            </a:r>
          </a:p>
          <a:p>
            <a:pPr marL="0" indent="0" algn="just">
              <a:buNone/>
            </a:pPr>
            <a:r>
              <a:rPr lang="fr-FR" sz="2000" b="1" i="0" dirty="0">
                <a:solidFill>
                  <a:schemeClr val="accent1"/>
                </a:solidFill>
                <a:effectLst/>
                <a:latin typeface="inherit"/>
              </a:rPr>
              <a:t>Tension</a:t>
            </a:r>
            <a:r>
              <a:rPr lang="fr-FR" sz="2000" b="0" i="0" dirty="0">
                <a:solidFill>
                  <a:schemeClr val="accent1"/>
                </a:solidFill>
                <a:effectLst/>
                <a:latin typeface="inherit"/>
              </a:rPr>
              <a:t> : </a:t>
            </a:r>
            <a:r>
              <a:rPr lang="fr-FR" sz="1400" b="0" i="0" dirty="0">
                <a:solidFill>
                  <a:srgbClr val="2A2B2C"/>
                </a:solidFill>
                <a:effectLst/>
                <a:latin typeface="inherit"/>
              </a:rPr>
              <a:t>la deuxième étape débute généralement par un désaccord quelconque. Ce dernier constitue l’élément déclencheur qui pousse les membres du groupe à engager le débat et à présenter leurs opinions respectives en se montrant honnêtes les uns envers les autres. Cette franchise fait naître la confiance au sein du groupe.</a:t>
            </a:r>
          </a:p>
          <a:p>
            <a:pPr marL="0" indent="0" algn="just">
              <a:buNone/>
            </a:pPr>
            <a:r>
              <a:rPr lang="fr-FR" sz="2000" b="1" i="0" dirty="0">
                <a:solidFill>
                  <a:schemeClr val="accent1"/>
                </a:solidFill>
                <a:effectLst/>
                <a:latin typeface="inherit"/>
              </a:rPr>
              <a:t>Normalisation : </a:t>
            </a:r>
            <a:r>
              <a:rPr lang="fr-FR" sz="1400" dirty="0">
                <a:solidFill>
                  <a:srgbClr val="2A2B2C"/>
                </a:solidFill>
                <a:latin typeface="inherit"/>
              </a:rPr>
              <a:t>une fois le désaccord ou conflit initial résolu, les membres du groupe en devenir coopèrent davantage et leurs interactions deviennent conviviales. Pendant cette phase, les individus commencent à établir des </a:t>
            </a:r>
            <a:r>
              <a:rPr lang="fr-FR" sz="1400" dirty="0">
                <a:solidFill>
                  <a:srgbClr val="2A2B2C"/>
                </a:solidFill>
                <a:latin typeface="inherit"/>
                <a:hlinkClick r:id="rId3"/>
              </a:rPr>
              <a:t>normes de groupe</a:t>
            </a:r>
            <a:r>
              <a:rPr lang="fr-FR" sz="1400" dirty="0">
                <a:solidFill>
                  <a:srgbClr val="2A2B2C"/>
                </a:solidFill>
                <a:latin typeface="inherit"/>
              </a:rPr>
              <a:t>, et ce, même s’ils n’en discutent pas ouvertement ou n’en prennent pas note. Les membres cessent peu à peu d’agir de manière individuelle ou indépendante (comme c’est le cas pendant l’étape de formation), pour s’orienter vers une prise de décision collective et donner la priorité à la cohésion du groupe. Le risque ? Des individus qui hésitent trop à partager leurs opinions, menant à la stagnation.</a:t>
            </a:r>
          </a:p>
          <a:p>
            <a:pPr marL="0" indent="0" algn="just">
              <a:buNone/>
            </a:pPr>
            <a:r>
              <a:rPr lang="fr-FR" sz="2000" b="1" i="0" dirty="0">
                <a:solidFill>
                  <a:schemeClr val="accent1"/>
                </a:solidFill>
                <a:effectLst/>
                <a:latin typeface="inherit"/>
              </a:rPr>
              <a:t>Exécution</a:t>
            </a:r>
            <a:r>
              <a:rPr lang="fr-FR" sz="2000" b="0" i="0" dirty="0">
                <a:solidFill>
                  <a:schemeClr val="accent1"/>
                </a:solidFill>
                <a:effectLst/>
                <a:latin typeface="inherit"/>
              </a:rPr>
              <a:t> </a:t>
            </a:r>
            <a:r>
              <a:rPr lang="fr-FR" sz="1050" b="0" i="0" dirty="0">
                <a:effectLst/>
                <a:latin typeface="inherit"/>
              </a:rPr>
              <a:t>: </a:t>
            </a:r>
            <a:r>
              <a:rPr lang="fr-FR" sz="1400" b="0" i="0" dirty="0">
                <a:effectLst/>
                <a:latin typeface="inherit"/>
              </a:rPr>
              <a:t>pour le groupe, c’est l’étape clé. Chacun est capable de travailler en toute autonomie, mais aussi de résoudre des problèmes collectivement. Les individus se concentrent sur les objectifs communs et non plus sur la façon dont ils sont perçus par leurs pairs.</a:t>
            </a:r>
          </a:p>
          <a:p>
            <a:pPr marL="0" indent="0" algn="just">
              <a:buNone/>
            </a:pPr>
            <a:r>
              <a:rPr lang="fr-FR" sz="2000" b="1" i="0" dirty="0">
                <a:solidFill>
                  <a:schemeClr val="accent1"/>
                </a:solidFill>
                <a:effectLst/>
                <a:latin typeface="inherit"/>
              </a:rPr>
              <a:t>Achèvement ou dissolution </a:t>
            </a:r>
            <a:r>
              <a:rPr lang="fr-FR" sz="1050" b="0" i="0" dirty="0">
                <a:solidFill>
                  <a:srgbClr val="2A2B2C"/>
                </a:solidFill>
                <a:effectLst/>
                <a:latin typeface="inherit"/>
              </a:rPr>
              <a:t>: </a:t>
            </a:r>
            <a:r>
              <a:rPr lang="fr-FR" sz="1400" b="0" i="0" dirty="0">
                <a:solidFill>
                  <a:srgbClr val="2A2B2C"/>
                </a:solidFill>
                <a:effectLst/>
                <a:latin typeface="inherit"/>
              </a:rPr>
              <a:t>B. Tuckman a ajouté cette étape en 1977 pour décrire la séparation du groupe une fois le projet terminé. Si le collectif a accompli un travail efficace, il est possible que certains se sentent un peu perdus une fois cette structure (le groupe) dissoute.</a:t>
            </a:r>
          </a:p>
        </p:txBody>
      </p:sp>
      <p:pic>
        <p:nvPicPr>
          <p:cNvPr id="4" name="Espace réservé du contenu 7">
            <a:extLst>
              <a:ext uri="{FF2B5EF4-FFF2-40B4-BE49-F238E27FC236}">
                <a16:creationId xmlns:a16="http://schemas.microsoft.com/office/drawing/2014/main" id="{1C3E7DAC-BF54-8779-B74A-EC62F603D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5" name="ZoneTexte 4">
            <a:extLst>
              <a:ext uri="{FF2B5EF4-FFF2-40B4-BE49-F238E27FC236}">
                <a16:creationId xmlns:a16="http://schemas.microsoft.com/office/drawing/2014/main" id="{403D3B80-1C97-67B7-3241-B7B7D5134E88}"/>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6" name="ZoneTexte 5">
            <a:extLst>
              <a:ext uri="{FF2B5EF4-FFF2-40B4-BE49-F238E27FC236}">
                <a16:creationId xmlns:a16="http://schemas.microsoft.com/office/drawing/2014/main" id="{996FBE4B-494A-90EE-E81F-2AABE05B5F16}"/>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3910643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FF5953-658E-4634-05D7-FAE2F3893A05}"/>
              </a:ext>
            </a:extLst>
          </p:cNvPr>
          <p:cNvSpPr>
            <a:spLocks noGrp="1"/>
          </p:cNvSpPr>
          <p:nvPr>
            <p:ph type="title"/>
          </p:nvPr>
        </p:nvSpPr>
        <p:spPr/>
        <p:txBody>
          <a:bodyPr/>
          <a:lstStyle/>
          <a:p>
            <a:r>
              <a:rPr lang="fr-FR" dirty="0"/>
              <a:t>Qu’est ce que la cohésion ?</a:t>
            </a:r>
          </a:p>
        </p:txBody>
      </p:sp>
      <p:sp>
        <p:nvSpPr>
          <p:cNvPr id="3" name="Espace réservé du contenu 2">
            <a:extLst>
              <a:ext uri="{FF2B5EF4-FFF2-40B4-BE49-F238E27FC236}">
                <a16:creationId xmlns:a16="http://schemas.microsoft.com/office/drawing/2014/main" id="{7C2DAB75-3417-EC9E-A64C-74E54AB4C3FB}"/>
              </a:ext>
            </a:extLst>
          </p:cNvPr>
          <p:cNvSpPr>
            <a:spLocks noGrp="1"/>
          </p:cNvSpPr>
          <p:nvPr>
            <p:ph idx="1"/>
          </p:nvPr>
        </p:nvSpPr>
        <p:spPr>
          <a:xfrm>
            <a:off x="838200" y="1690688"/>
            <a:ext cx="10515600" cy="4351338"/>
          </a:xfrm>
        </p:spPr>
        <p:txBody>
          <a:bodyPr>
            <a:normAutofit fontScale="92500" lnSpcReduction="10000"/>
          </a:bodyPr>
          <a:lstStyle/>
          <a:p>
            <a:r>
              <a:rPr lang="fr-FR" b="0" i="0" dirty="0">
                <a:effectLst/>
                <a:latin typeface="Magra"/>
              </a:rPr>
              <a:t>En psychologie du sport, on peut définir la cohésion de groupe comme :</a:t>
            </a:r>
          </a:p>
          <a:p>
            <a:pPr marL="0" indent="0">
              <a:buNone/>
            </a:pPr>
            <a:r>
              <a:rPr lang="fr-FR" b="0" i="0" dirty="0">
                <a:effectLst/>
                <a:latin typeface="Magra"/>
              </a:rPr>
              <a:t>« un processus dynamique reflété par la tendance du groupe à rester lié et à rester uni dans la poursuite de ses objectifs instrumentaux et/ou la satisfaction des besoins affectifs des membres ». Aussi, étymologiquement, la cohésion vient du latin </a:t>
            </a:r>
            <a:r>
              <a:rPr lang="fr-FR" b="0" i="0" dirty="0" err="1">
                <a:effectLst/>
                <a:latin typeface="Magra"/>
              </a:rPr>
              <a:t>cohaesus</a:t>
            </a:r>
            <a:r>
              <a:rPr lang="fr-FR" b="0" i="0" dirty="0">
                <a:effectLst/>
                <a:latin typeface="Magra"/>
              </a:rPr>
              <a:t> qui signifie « rester ensemble ».</a:t>
            </a:r>
            <a:br>
              <a:rPr lang="fr-FR" b="0" i="0" dirty="0">
                <a:effectLst/>
                <a:latin typeface="Magra"/>
              </a:rPr>
            </a:br>
            <a:br>
              <a:rPr lang="fr-FR" b="0" i="0" dirty="0">
                <a:effectLst/>
                <a:latin typeface="Magra"/>
              </a:rPr>
            </a:br>
            <a:r>
              <a:rPr lang="fr-FR" b="0" i="0" dirty="0">
                <a:effectLst/>
                <a:latin typeface="Magra"/>
              </a:rPr>
              <a:t>Ainsi, l’entraîneur  qui prend en charge une nouvelle équipe, avec de nouveaux joueurs qui arrivent d’horizons différents avec une expérience, une culture voire une langue différente, doit rechercher très rapidement à les  intégrer pour qu’ils « restent ensemble » mais  également à se positionner dans le relationnel qu’il va instaurer avec le groupe.</a:t>
            </a:r>
            <a:br>
              <a:rPr lang="fr-FR" b="0" i="0" dirty="0">
                <a:effectLst/>
                <a:latin typeface="Magra"/>
              </a:rPr>
            </a:br>
            <a:endParaRPr lang="fr-FR" dirty="0"/>
          </a:p>
        </p:txBody>
      </p:sp>
      <p:pic>
        <p:nvPicPr>
          <p:cNvPr id="4" name="Espace réservé du contenu 7">
            <a:extLst>
              <a:ext uri="{FF2B5EF4-FFF2-40B4-BE49-F238E27FC236}">
                <a16:creationId xmlns:a16="http://schemas.microsoft.com/office/drawing/2014/main" id="{C845EE16-F8B3-567C-9935-F2CB02215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5" name="ZoneTexte 4">
            <a:extLst>
              <a:ext uri="{FF2B5EF4-FFF2-40B4-BE49-F238E27FC236}">
                <a16:creationId xmlns:a16="http://schemas.microsoft.com/office/drawing/2014/main" id="{1B96879B-DFB3-D44D-1D2B-07C442E24029}"/>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6" name="ZoneTexte 5">
            <a:extLst>
              <a:ext uri="{FF2B5EF4-FFF2-40B4-BE49-F238E27FC236}">
                <a16:creationId xmlns:a16="http://schemas.microsoft.com/office/drawing/2014/main" id="{3852D1BF-B1E9-300D-6FDB-7EA1E0CFA44B}"/>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1726915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243EBB4-77CD-A714-5052-1646FA56103F}"/>
              </a:ext>
            </a:extLst>
          </p:cNvPr>
          <p:cNvSpPr>
            <a:spLocks noGrp="1"/>
          </p:cNvSpPr>
          <p:nvPr>
            <p:ph idx="1"/>
          </p:nvPr>
        </p:nvSpPr>
        <p:spPr>
          <a:xfrm>
            <a:off x="838200" y="576943"/>
            <a:ext cx="10515600" cy="5600020"/>
          </a:xfrm>
        </p:spPr>
        <p:txBody>
          <a:bodyPr/>
          <a:lstStyle/>
          <a:p>
            <a:pPr marL="0" indent="0">
              <a:buNone/>
            </a:pPr>
            <a:r>
              <a:rPr lang="fr-FR" sz="1600" b="0" i="0" dirty="0">
                <a:effectLst/>
              </a:rPr>
              <a:t>Intuitivement, tous les passionnés de sport savent que derrière tout succès d’une équipe, il y a bien plus qu’une somme de talents individuels. </a:t>
            </a:r>
            <a:r>
              <a:rPr lang="fr-FR" sz="1600" b="1" i="0" dirty="0">
                <a:effectLst/>
              </a:rPr>
              <a:t>« Le tout est supérieur à la somme des parties. »</a:t>
            </a:r>
            <a:r>
              <a:rPr lang="fr-FR" sz="1600" b="0" i="0" dirty="0">
                <a:effectLst/>
              </a:rPr>
              <a:t> </a:t>
            </a:r>
          </a:p>
          <a:p>
            <a:pPr marL="0" indent="0">
              <a:buNone/>
            </a:pPr>
            <a:r>
              <a:rPr lang="fr-FR" sz="1600" b="0" i="0" dirty="0">
                <a:effectLst/>
              </a:rPr>
              <a:t>Sportifs et </a:t>
            </a:r>
            <a:r>
              <a:rPr lang="fr-FR" sz="1600" i="0" strike="noStrike" dirty="0">
                <a:effectLst/>
                <a:hlinkClick r:id="rId2" tooltip="Entraîneurs, communiquez !">
                  <a:extLst>
                    <a:ext uri="{A12FA001-AC4F-418D-AE19-62706E023703}">
                      <ahyp:hlinkClr xmlns:ahyp="http://schemas.microsoft.com/office/drawing/2018/hyperlinkcolor" val="tx"/>
                    </a:ext>
                  </a:extLst>
                </a:hlinkClick>
              </a:rPr>
              <a:t>entraîneurs</a:t>
            </a:r>
            <a:r>
              <a:rPr lang="fr-FR" sz="1600" b="0" i="0" dirty="0">
                <a:effectLst/>
              </a:rPr>
              <a:t> lient fréquemment les succès et les échecs à la cohésion du groupe, de l’équipe. Un principe bien connu en sport : </a:t>
            </a:r>
            <a:r>
              <a:rPr lang="fr-FR" sz="1600" b="1" i="0" dirty="0">
                <a:effectLst/>
              </a:rPr>
              <a:t>un groupe soudé est bien plus efficace que des joueurs œuvrant chacun de leur côté.</a:t>
            </a:r>
          </a:p>
          <a:p>
            <a:pPr marL="0" indent="0">
              <a:buNone/>
            </a:pPr>
            <a:endParaRPr lang="fr-FR" sz="1600" dirty="0"/>
          </a:p>
          <a:p>
            <a:pPr marL="0" indent="0" algn="ctr">
              <a:buNone/>
            </a:pPr>
            <a:r>
              <a:rPr lang="fr-FR" sz="1600" dirty="0"/>
              <a:t>2 types de cohésion :</a:t>
            </a:r>
          </a:p>
          <a:p>
            <a:pPr marL="0" indent="0" algn="ctr">
              <a:buNone/>
            </a:pPr>
            <a:endParaRPr lang="fr-FR" sz="1600" dirty="0"/>
          </a:p>
          <a:p>
            <a:pPr>
              <a:buFont typeface="Wingdings" pitchFamily="2" charset="2"/>
              <a:buChar char="v"/>
            </a:pPr>
            <a:r>
              <a:rPr lang="fr-FR" sz="1600" b="1" dirty="0">
                <a:solidFill>
                  <a:schemeClr val="accent1"/>
                </a:solidFill>
              </a:rPr>
              <a:t>Opératoire</a:t>
            </a:r>
            <a:r>
              <a:rPr lang="fr-FR" sz="1600" dirty="0"/>
              <a:t> : </a:t>
            </a:r>
            <a:r>
              <a:rPr lang="fr-FR" sz="1600" i="0" dirty="0">
                <a:effectLst/>
              </a:rPr>
              <a:t>La cohésion opératoire est le degré de collaboration des membres du groupe dans la poursuite d’un but bien précis</a:t>
            </a:r>
            <a:r>
              <a:rPr lang="fr-FR" sz="1600" dirty="0"/>
              <a:t> </a:t>
            </a:r>
          </a:p>
          <a:p>
            <a:pPr>
              <a:buFont typeface="Wingdings" pitchFamily="2" charset="2"/>
              <a:buChar char="v"/>
            </a:pPr>
            <a:r>
              <a:rPr lang="fr-FR" sz="1600" b="1" i="0" dirty="0">
                <a:solidFill>
                  <a:schemeClr val="accent1"/>
                </a:solidFill>
                <a:effectLst/>
              </a:rPr>
              <a:t>Sociale</a:t>
            </a:r>
            <a:r>
              <a:rPr lang="fr-FR" sz="1600" i="0" dirty="0">
                <a:effectLst/>
              </a:rPr>
              <a:t> : La cohésion sociale est le degré d’attirance entre les membres du groupe et le degré de satisfaction des membres de ce groupe à évoluer ensemble.</a:t>
            </a:r>
          </a:p>
          <a:p>
            <a:pPr>
              <a:buFont typeface="Wingdings" pitchFamily="2" charset="2"/>
              <a:buChar char="v"/>
            </a:pPr>
            <a:endParaRPr lang="fr-FR" sz="1600" dirty="0"/>
          </a:p>
          <a:p>
            <a:pPr marL="0" indent="0">
              <a:buNone/>
            </a:pPr>
            <a:endParaRPr lang="fr-FR" sz="1600" dirty="0"/>
          </a:p>
          <a:p>
            <a:pPr marL="0" indent="0">
              <a:buNone/>
            </a:pPr>
            <a:r>
              <a:rPr lang="fr-FR" sz="1600" i="0" dirty="0">
                <a:effectLst/>
              </a:rPr>
              <a:t>Ces deux composantes sont donc indépendantes dans le sens où les membres d’un groupe peuvent tendre vers un but sans pour autant qu’il y ait un sentiment fort entre les membres de ce groupe. Le monde sportif nous offre des exemples multiples dans ce sens.</a:t>
            </a:r>
            <a:endParaRPr lang="fr-FR" sz="1600" dirty="0"/>
          </a:p>
        </p:txBody>
      </p:sp>
      <p:pic>
        <p:nvPicPr>
          <p:cNvPr id="4" name="Espace réservé du contenu 7">
            <a:extLst>
              <a:ext uri="{FF2B5EF4-FFF2-40B4-BE49-F238E27FC236}">
                <a16:creationId xmlns:a16="http://schemas.microsoft.com/office/drawing/2014/main" id="{F033FD54-D3BB-299B-B915-18214970C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5" name="ZoneTexte 4">
            <a:extLst>
              <a:ext uri="{FF2B5EF4-FFF2-40B4-BE49-F238E27FC236}">
                <a16:creationId xmlns:a16="http://schemas.microsoft.com/office/drawing/2014/main" id="{F6338DA5-59D1-1481-E620-DA9FA9D3216F}"/>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6" name="ZoneTexte 5">
            <a:extLst>
              <a:ext uri="{FF2B5EF4-FFF2-40B4-BE49-F238E27FC236}">
                <a16:creationId xmlns:a16="http://schemas.microsoft.com/office/drawing/2014/main" id="{1E2C16D3-7A91-BFF2-B5C5-CE9330C631E3}"/>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104186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B05EA8B-6B99-579B-6147-1611124DDB30}"/>
              </a:ext>
            </a:extLst>
          </p:cNvPr>
          <p:cNvSpPr>
            <a:spLocks noGrp="1"/>
          </p:cNvSpPr>
          <p:nvPr>
            <p:ph type="title"/>
          </p:nvPr>
        </p:nvSpPr>
        <p:spPr>
          <a:xfrm>
            <a:off x="630936" y="1059649"/>
            <a:ext cx="4818888" cy="1481328"/>
          </a:xfrm>
        </p:spPr>
        <p:txBody>
          <a:bodyPr anchor="b">
            <a:normAutofit fontScale="90000"/>
          </a:bodyPr>
          <a:lstStyle/>
          <a:p>
            <a:r>
              <a:rPr lang="fr-FR" sz="1800" b="0" i="0" dirty="0">
                <a:effectLst/>
                <a:latin typeface="+mn-lt"/>
              </a:rPr>
              <a:t>Actuellement, les aspects « opératoires » sont plus largement développés par la plupart des entraîneurs, accordant une part plus importante au travail technique, tactique, stratégique qu’au travail « social ». Aussi,  le développement des relations interindividuelles est bien souvent négligé, ce qui va à l’encontre du bien-être de l’individu mais également d’une performance à long terme.</a:t>
            </a:r>
            <a:br>
              <a:rPr lang="fr-FR" sz="1400" dirty="0"/>
            </a:br>
            <a:endParaRPr lang="fr-FR" sz="1400" dirty="0"/>
          </a:p>
        </p:txBody>
      </p:sp>
      <p:sp>
        <p:nvSpPr>
          <p:cNvPr id="1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2C4BAB7B-06BF-D99A-F53A-E58871FBA462}"/>
              </a:ext>
            </a:extLst>
          </p:cNvPr>
          <p:cNvSpPr>
            <a:spLocks noGrp="1"/>
          </p:cNvSpPr>
          <p:nvPr>
            <p:ph idx="1"/>
          </p:nvPr>
        </p:nvSpPr>
        <p:spPr>
          <a:xfrm>
            <a:off x="630936" y="3319272"/>
            <a:ext cx="4818888" cy="3547872"/>
          </a:xfrm>
        </p:spPr>
        <p:txBody>
          <a:bodyPr anchor="t">
            <a:normAutofit/>
          </a:bodyPr>
          <a:lstStyle/>
          <a:p>
            <a:pPr marL="0" indent="0">
              <a:buNone/>
            </a:pPr>
            <a:r>
              <a:rPr lang="fr-FR" sz="1600" dirty="0">
                <a:latin typeface="Magra"/>
              </a:rPr>
              <a:t>U</a:t>
            </a:r>
            <a:r>
              <a:rPr lang="fr-FR" sz="1600" i="0" dirty="0">
                <a:effectLst/>
                <a:latin typeface="Magra"/>
              </a:rPr>
              <a:t>n athlète qui a des problèmes de sommeil ou qui a eu des problèmes pour se restaurer ne pourra être performant. De la même manière, un sentiment de sécurité et de confort physique comme relationnel importe beaucoup dans la vie de groupe. C’est que l’on qualifie volontiers de « vie de groupe ». L’estime de soi, croire en son pouvoir de réussir est également une clef importante de l’atteinte de performance. La hiérarchisation des besoins humains illustrés dans la pyramide de Maslow nous renseigne à ce sujet.</a:t>
            </a:r>
            <a:endParaRPr lang="fr-FR" sz="1600" dirty="0"/>
          </a:p>
          <a:p>
            <a:endParaRPr lang="fr-FR" sz="1900" dirty="0"/>
          </a:p>
        </p:txBody>
      </p:sp>
      <p:pic>
        <p:nvPicPr>
          <p:cNvPr id="4" name="Picture 2" descr="Pyramide des besoins de Maslow">
            <a:extLst>
              <a:ext uri="{FF2B5EF4-FFF2-40B4-BE49-F238E27FC236}">
                <a16:creationId xmlns:a16="http://schemas.microsoft.com/office/drawing/2014/main" id="{A6E11CF1-2E60-944A-286C-B19DBBC682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160338"/>
            <a:ext cx="5458968" cy="4537324"/>
          </a:xfrm>
          <a:prstGeom prst="rect">
            <a:avLst/>
          </a:prstGeom>
          <a:noFill/>
          <a:extLst>
            <a:ext uri="{909E8E84-426E-40DD-AFC4-6F175D3DCCD1}">
              <a14:hiddenFill xmlns:a14="http://schemas.microsoft.com/office/drawing/2010/main">
                <a:solidFill>
                  <a:srgbClr val="FFFFFF"/>
                </a:solidFill>
              </a14:hiddenFill>
            </a:ext>
          </a:extLst>
        </p:spPr>
      </p:pic>
      <p:pic>
        <p:nvPicPr>
          <p:cNvPr id="5" name="Espace réservé du contenu 7">
            <a:extLst>
              <a:ext uri="{FF2B5EF4-FFF2-40B4-BE49-F238E27FC236}">
                <a16:creationId xmlns:a16="http://schemas.microsoft.com/office/drawing/2014/main" id="{AC31EF59-5B61-CD88-57A4-3FCADF3EF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6" name="ZoneTexte 5">
            <a:extLst>
              <a:ext uri="{FF2B5EF4-FFF2-40B4-BE49-F238E27FC236}">
                <a16:creationId xmlns:a16="http://schemas.microsoft.com/office/drawing/2014/main" id="{64249BF4-64C2-CC30-3A1E-3A6CEB715EA2}"/>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7" name="ZoneTexte 6">
            <a:extLst>
              <a:ext uri="{FF2B5EF4-FFF2-40B4-BE49-F238E27FC236}">
                <a16:creationId xmlns:a16="http://schemas.microsoft.com/office/drawing/2014/main" id="{8671E41F-0E25-6CFE-99F0-8350D5553D0F}"/>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3472702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nd groupe de parachutistes en vol">
            <a:extLst>
              <a:ext uri="{FF2B5EF4-FFF2-40B4-BE49-F238E27FC236}">
                <a16:creationId xmlns:a16="http://schemas.microsoft.com/office/drawing/2014/main" id="{A520EF4B-CC23-B136-0F0D-91BF1E42C579}"/>
              </a:ext>
            </a:extLst>
          </p:cNvPr>
          <p:cNvPicPr>
            <a:picLocks noChangeAspect="1"/>
          </p:cNvPicPr>
          <p:nvPr/>
        </p:nvPicPr>
        <p:blipFill rotWithShape="1">
          <a:blip r:embed="rId2"/>
          <a:srcRect l="3702" r="2534"/>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4B169947-0023-619B-00B5-3D71A3467FEA}"/>
              </a:ext>
            </a:extLst>
          </p:cNvPr>
          <p:cNvSpPr>
            <a:spLocks noGrp="1"/>
          </p:cNvSpPr>
          <p:nvPr>
            <p:ph idx="1"/>
          </p:nvPr>
        </p:nvSpPr>
        <p:spPr>
          <a:xfrm>
            <a:off x="7090118" y="1026942"/>
            <a:ext cx="4263682" cy="5150021"/>
          </a:xfrm>
        </p:spPr>
        <p:txBody>
          <a:bodyPr>
            <a:normAutofit/>
          </a:bodyPr>
          <a:lstStyle/>
          <a:p>
            <a:pPr marL="0" indent="0">
              <a:buNone/>
            </a:pPr>
            <a:r>
              <a:rPr lang="fr-FR" sz="1600" b="0" i="0" dirty="0">
                <a:effectLst/>
              </a:rPr>
              <a:t>Ainsi, lors des séances vidéo où souvent les entraîneurs ont tendance à montrer ce qui ne va pas et les différentes erreurs commises par les joueurs, il est possible de faire un montage en sélectionnant des séquences positives, d’un match ou de plusieurs matchs,  afin de montrer ce que l’équipe est capable de réaliser. Il s’agit ici de fédérer toute l’équipe derrière l’idée qu’elle est pleine de ressources et qu’elle peut se transcender dans les moments importants. (effet sandwich)</a:t>
            </a:r>
          </a:p>
          <a:p>
            <a:pPr marL="0" indent="0">
              <a:buNone/>
            </a:pPr>
            <a:r>
              <a:rPr lang="fr-FR" sz="1600" b="0" i="0" dirty="0">
                <a:effectLst/>
              </a:rPr>
              <a:t>C’est également leur montrer qu’ils peuvent avoir confiance entre eux et que vous leur accordez beaucoup d’estime, que vous les respectez et reconnaissez leurs qualités. </a:t>
            </a:r>
          </a:p>
          <a:p>
            <a:pPr marL="0" indent="0">
              <a:buNone/>
            </a:pPr>
            <a:r>
              <a:rPr lang="fr-FR" sz="1600" b="0" i="0" dirty="0">
                <a:effectLst/>
              </a:rPr>
              <a:t>La cohésion du groupe passe par la confiance mutuelle entre les joueurs et entre l’entraîneur et les joueurs.</a:t>
            </a:r>
            <a:br>
              <a:rPr lang="fr-FR" sz="1300" dirty="0"/>
            </a:br>
            <a:endParaRPr lang="fr-FR" sz="1300" dirty="0"/>
          </a:p>
          <a:p>
            <a:endParaRPr lang="fr-FR" sz="1300" dirty="0"/>
          </a:p>
        </p:txBody>
      </p:sp>
      <p:pic>
        <p:nvPicPr>
          <p:cNvPr id="4" name="Espace réservé du contenu 7">
            <a:extLst>
              <a:ext uri="{FF2B5EF4-FFF2-40B4-BE49-F238E27FC236}">
                <a16:creationId xmlns:a16="http://schemas.microsoft.com/office/drawing/2014/main" id="{78431401-80F3-CC54-68E1-99A032A6A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6" name="ZoneTexte 5">
            <a:extLst>
              <a:ext uri="{FF2B5EF4-FFF2-40B4-BE49-F238E27FC236}">
                <a16:creationId xmlns:a16="http://schemas.microsoft.com/office/drawing/2014/main" id="{F15D3094-9508-7022-6CBF-83E028EFBF59}"/>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7" name="ZoneTexte 6">
            <a:extLst>
              <a:ext uri="{FF2B5EF4-FFF2-40B4-BE49-F238E27FC236}">
                <a16:creationId xmlns:a16="http://schemas.microsoft.com/office/drawing/2014/main" id="{25F01B9B-B2DA-0189-D478-48AB1F7D768D}"/>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2412583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F3226-B0DA-4B70-B763-5302799D8D0E}"/>
              </a:ext>
            </a:extLst>
          </p:cNvPr>
          <p:cNvSpPr>
            <a:spLocks noGrp="1"/>
          </p:cNvSpPr>
          <p:nvPr>
            <p:ph type="title"/>
          </p:nvPr>
        </p:nvSpPr>
        <p:spPr>
          <a:xfrm>
            <a:off x="838200" y="0"/>
            <a:ext cx="10515600" cy="1325563"/>
          </a:xfrm>
        </p:spPr>
        <p:txBody>
          <a:bodyPr/>
          <a:lstStyle/>
          <a:p>
            <a:pPr algn="ctr"/>
            <a:r>
              <a:rPr lang="fr-FR" dirty="0"/>
              <a:t>Améliorer le vivre ensemble </a:t>
            </a:r>
          </a:p>
        </p:txBody>
      </p:sp>
      <p:sp>
        <p:nvSpPr>
          <p:cNvPr id="3" name="Espace réservé du contenu 2">
            <a:extLst>
              <a:ext uri="{FF2B5EF4-FFF2-40B4-BE49-F238E27FC236}">
                <a16:creationId xmlns:a16="http://schemas.microsoft.com/office/drawing/2014/main" id="{6029BB66-3459-8483-FC7B-3B1F8FF59AFD}"/>
              </a:ext>
            </a:extLst>
          </p:cNvPr>
          <p:cNvSpPr>
            <a:spLocks noGrp="1"/>
          </p:cNvSpPr>
          <p:nvPr>
            <p:ph idx="1"/>
          </p:nvPr>
        </p:nvSpPr>
        <p:spPr>
          <a:xfrm>
            <a:off x="838200" y="1325562"/>
            <a:ext cx="10515600" cy="5162323"/>
          </a:xfrm>
        </p:spPr>
        <p:txBody>
          <a:bodyPr/>
          <a:lstStyle/>
          <a:p>
            <a:r>
              <a:rPr lang="fr-FR" sz="1400" i="0" dirty="0">
                <a:effectLst/>
              </a:rPr>
              <a:t>Pour cela, les stages de présaisons peuvent être un moyen de faire vivre ensemble un collectif de joueurs qui ne se connaissent pas. L’idée de ces stages est de créer de nouvelles relations, de nouvelles affinités, de leur faire vivre des émotions qu’ils n’auront partagées qu’entre eux, d’intégrer des valeurs et un cadre de vie que le staff et les joueurs auront </a:t>
            </a:r>
            <a:r>
              <a:rPr lang="fr-FR" sz="1400" i="0" dirty="0" err="1">
                <a:effectLst/>
              </a:rPr>
              <a:t>co</a:t>
            </a:r>
            <a:r>
              <a:rPr lang="fr-FR" sz="1400" i="0" dirty="0">
                <a:effectLst/>
              </a:rPr>
              <a:t>-défini. C’est sur cette base que l’entraîneur peut commencer à travailler la cohésion de groupe et définir une certaine identité. Il faut que les joueurs se retrouvent dans la philosophie de jeu mais également dans le processus d’acquisition du jeu.</a:t>
            </a:r>
          </a:p>
          <a:p>
            <a:r>
              <a:rPr lang="fr-FR" sz="1400" i="0" dirty="0">
                <a:effectLst/>
              </a:rPr>
              <a:t>Tout d’abord, c’est à l’entraîneur de créer des relations interindividuelles qui doivent être basées sur l’échange, l’écoute et le respect. Ce cadre doit être le socle des relations entraîneurs/joueurs et entre les joueurs.</a:t>
            </a:r>
            <a:br>
              <a:rPr lang="fr-FR" sz="1400" dirty="0"/>
            </a:br>
            <a:r>
              <a:rPr lang="fr-FR" sz="1400" i="0" dirty="0">
                <a:effectLst/>
              </a:rPr>
              <a:t>Ensuite, vient naturellement la question de la confiance et de la transmission. Gagner la confiance des joueurs revient à s’engager dans un processus qui passe par l’honnêteté intellectuelle. C’est-à-dire, qu’il s’agit d’organiser des entretiens individuels, en plus des temps off des entraînements (discussions dans les vestiaires, les  transports…), pour définir avec l’athlète ce que l’on pense de lui tant sur le plan sportif que sur le plan humain et lui fixer des objectifs sur ces deux plans. En retour, il faut également écouter l’athlète, sur ses motivations et ses ambitions.</a:t>
            </a:r>
            <a:endParaRPr lang="fr-FR" sz="1400" dirty="0"/>
          </a:p>
          <a:p>
            <a:pPr marL="0" indent="0">
              <a:buNone/>
            </a:pPr>
            <a:endParaRPr lang="fr-FR" sz="1400" dirty="0"/>
          </a:p>
          <a:p>
            <a:pPr marL="0" indent="0">
              <a:lnSpc>
                <a:spcPct val="110000"/>
              </a:lnSpc>
              <a:buNone/>
            </a:pPr>
            <a:r>
              <a:rPr lang="fr-FR" sz="1400" b="0" i="0" dirty="0">
                <a:effectLst/>
                <a:latin typeface="Verdana" panose="020B0604030504040204" pitchFamily="34" charset="0"/>
              </a:rPr>
              <a:t>« </a:t>
            </a:r>
            <a:r>
              <a:rPr lang="fr-FR" sz="1400" b="0" i="1" dirty="0">
                <a:effectLst/>
                <a:latin typeface="Verdana" panose="020B0604030504040204" pitchFamily="34" charset="0"/>
              </a:rPr>
              <a:t>Personnellement, je vois l’équipe comme un tissu complexe de compétences et d’émotions où il est difficile d’évaluer les mécanismes de stagnation et de régression. Une équipe marche bien s’il y a une part conséquente d’éléments de liens, d’écoute, d’amour, de joie d’être ensemble, ces choses qui font que l’on se transcende naturellement. Regardez l’équipe de France de football de 1998-2000 : les liens comptaient plus que les compétences .En</a:t>
            </a:r>
            <a:r>
              <a:rPr lang="fr-FR" sz="1400" i="1" dirty="0">
                <a:latin typeface="Verdana" panose="020B0604030504040204" pitchFamily="34" charset="0"/>
              </a:rPr>
              <a:t> </a:t>
            </a:r>
            <a:r>
              <a:rPr lang="fr-FR" sz="1400" b="0" i="1" dirty="0">
                <a:effectLst/>
                <a:latin typeface="Verdana" panose="020B0604030504040204" pitchFamily="34" charset="0"/>
              </a:rPr>
              <a:t>2002, c’était l’inverse. Ma préoccupation, quand j’étais entraîneur, était toujours d’extraire le meilleur potentiel relationnel d’un mélange de personnalités. Sur le terrain, il fallait des guerriers, des artistes, des stratèges.</a:t>
            </a:r>
            <a:r>
              <a:rPr lang="fr-FR" sz="1400" b="0" i="0" dirty="0">
                <a:effectLst/>
                <a:latin typeface="Verdana" panose="020B0604030504040204" pitchFamily="34" charset="0"/>
              </a:rPr>
              <a:t>» </a:t>
            </a:r>
          </a:p>
          <a:p>
            <a:pPr marL="0" indent="0">
              <a:lnSpc>
                <a:spcPct val="110000"/>
              </a:lnSpc>
              <a:buNone/>
            </a:pPr>
            <a:r>
              <a:rPr lang="fr-FR" sz="1400" b="1" i="0" dirty="0">
                <a:effectLst/>
                <a:latin typeface="Verdana" panose="020B0604030504040204" pitchFamily="34" charset="0"/>
              </a:rPr>
              <a:t>Daniel </a:t>
            </a:r>
            <a:r>
              <a:rPr lang="fr-FR" sz="1400" b="1" i="0" dirty="0" err="1">
                <a:effectLst/>
                <a:latin typeface="Verdana" panose="020B0604030504040204" pitchFamily="34" charset="0"/>
              </a:rPr>
              <a:t>Herrero</a:t>
            </a:r>
            <a:endParaRPr lang="fr-FR" sz="1400" dirty="0"/>
          </a:p>
          <a:p>
            <a:pPr marL="0" indent="0">
              <a:buNone/>
            </a:pPr>
            <a:endParaRPr lang="fr-FR" dirty="0"/>
          </a:p>
        </p:txBody>
      </p:sp>
      <p:pic>
        <p:nvPicPr>
          <p:cNvPr id="4" name="Espace réservé du contenu 7">
            <a:extLst>
              <a:ext uri="{FF2B5EF4-FFF2-40B4-BE49-F238E27FC236}">
                <a16:creationId xmlns:a16="http://schemas.microsoft.com/office/drawing/2014/main" id="{EBB0FD64-49F3-0A98-3C47-CA3B8EBB7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5" name="ZoneTexte 4">
            <a:extLst>
              <a:ext uri="{FF2B5EF4-FFF2-40B4-BE49-F238E27FC236}">
                <a16:creationId xmlns:a16="http://schemas.microsoft.com/office/drawing/2014/main" id="{085AC4B6-5F68-9E02-CA45-023F9C59708C}"/>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6" name="ZoneTexte 5">
            <a:extLst>
              <a:ext uri="{FF2B5EF4-FFF2-40B4-BE49-F238E27FC236}">
                <a16:creationId xmlns:a16="http://schemas.microsoft.com/office/drawing/2014/main" id="{47BFC312-973B-A9A1-326C-32AD2C3BF440}"/>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402253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8ACEFDDE-8ED0-C4AD-EAF3-C327A022BC25}"/>
              </a:ext>
            </a:extLst>
          </p:cNvPr>
          <p:cNvSpPr>
            <a:spLocks noGrp="1"/>
          </p:cNvSpPr>
          <p:nvPr>
            <p:ph type="title"/>
          </p:nvPr>
        </p:nvSpPr>
        <p:spPr>
          <a:xfrm>
            <a:off x="804672" y="1412489"/>
            <a:ext cx="2871095" cy="2156621"/>
          </a:xfrm>
        </p:spPr>
        <p:txBody>
          <a:bodyPr vert="horz" lIns="91440" tIns="45720" rIns="91440" bIns="45720" rtlCol="0" anchor="t">
            <a:normAutofit/>
          </a:bodyPr>
          <a:lstStyle/>
          <a:p>
            <a:r>
              <a:rPr lang="en-US" sz="3600" kern="1200">
                <a:solidFill>
                  <a:srgbClr val="FFFFFF"/>
                </a:solidFill>
                <a:latin typeface="+mj-lt"/>
                <a:ea typeface="+mj-ea"/>
                <a:cs typeface="+mj-cs"/>
              </a:rPr>
              <a:t>Vous devez être un MANAGER </a:t>
            </a:r>
          </a:p>
        </p:txBody>
      </p:sp>
      <p:sp>
        <p:nvSpPr>
          <p:cNvPr id="3" name="Espace réservé du contenu 2">
            <a:extLst>
              <a:ext uri="{FF2B5EF4-FFF2-40B4-BE49-F238E27FC236}">
                <a16:creationId xmlns:a16="http://schemas.microsoft.com/office/drawing/2014/main" id="{6B5A0D5D-2D15-4327-3AED-2894708E9A72}"/>
              </a:ext>
            </a:extLst>
          </p:cNvPr>
          <p:cNvSpPr>
            <a:spLocks noGrp="1"/>
          </p:cNvSpPr>
          <p:nvPr>
            <p:ph idx="1"/>
          </p:nvPr>
        </p:nvSpPr>
        <p:spPr>
          <a:xfrm>
            <a:off x="4632958" y="765374"/>
            <a:ext cx="3629541" cy="5438477"/>
          </a:xfrm>
        </p:spPr>
        <p:txBody>
          <a:bodyPr vert="horz" lIns="91440" tIns="45720" rIns="91440" bIns="45720" rtlCol="0">
            <a:normAutofit/>
          </a:bodyPr>
          <a:lstStyle/>
          <a:p>
            <a:pPr marL="0"/>
            <a:r>
              <a:rPr lang="en-US" sz="2400" dirty="0"/>
              <a:t>Le management </a:t>
            </a:r>
            <a:r>
              <a:rPr lang="en-US" sz="2400" dirty="0" err="1"/>
              <a:t>est</a:t>
            </a:r>
            <a:r>
              <a:rPr lang="en-US" sz="2400" dirty="0"/>
              <a:t> </a:t>
            </a:r>
            <a:r>
              <a:rPr lang="en-US" sz="2400" dirty="0" err="1"/>
              <a:t>l’ensemble</a:t>
            </a:r>
            <a:r>
              <a:rPr lang="en-US" sz="2400" dirty="0"/>
              <a:t> des </a:t>
            </a:r>
            <a:r>
              <a:rPr lang="en-US" sz="2400" dirty="0" err="1"/>
              <a:t>connaissances</a:t>
            </a:r>
            <a:r>
              <a:rPr lang="en-US" sz="2400" dirty="0"/>
              <a:t> </a:t>
            </a:r>
            <a:r>
              <a:rPr lang="en-US" sz="2400" dirty="0" err="1"/>
              <a:t>concernant</a:t>
            </a:r>
            <a:r>
              <a:rPr lang="en-US" sz="2400" dirty="0"/>
              <a:t> </a:t>
            </a:r>
            <a:r>
              <a:rPr lang="en-US" sz="2400" dirty="0" err="1"/>
              <a:t>l’organisation</a:t>
            </a:r>
            <a:r>
              <a:rPr lang="en-US" sz="2400" dirty="0"/>
              <a:t> et la gestion des </a:t>
            </a:r>
            <a:r>
              <a:rPr lang="en-US" sz="2400" dirty="0" err="1"/>
              <a:t>organisations</a:t>
            </a:r>
            <a:r>
              <a:rPr lang="en-US" sz="2400" dirty="0"/>
              <a:t>. </a:t>
            </a:r>
          </a:p>
          <a:p>
            <a:pPr marL="0"/>
            <a:r>
              <a:rPr lang="en-US" sz="2400" b="1" dirty="0" err="1"/>
              <a:t>Conduire</a:t>
            </a:r>
            <a:r>
              <a:rPr lang="en-US" sz="2400" b="1" dirty="0"/>
              <a:t>, </a:t>
            </a:r>
            <a:r>
              <a:rPr lang="en-US" sz="2400" b="1" dirty="0" err="1"/>
              <a:t>diriger</a:t>
            </a:r>
            <a:r>
              <a:rPr lang="en-US" sz="2400" b="1" dirty="0"/>
              <a:t>, </a:t>
            </a:r>
            <a:r>
              <a:rPr lang="en-US" sz="2400" b="1" dirty="0" err="1"/>
              <a:t>enseigner</a:t>
            </a:r>
            <a:r>
              <a:rPr lang="en-US" sz="2400" b="1" dirty="0"/>
              <a:t>, </a:t>
            </a:r>
            <a:r>
              <a:rPr lang="en-US" sz="2400" b="1" dirty="0" err="1"/>
              <a:t>motiver</a:t>
            </a:r>
            <a:r>
              <a:rPr lang="en-US" sz="2400" b="1" dirty="0"/>
              <a:t> </a:t>
            </a:r>
            <a:r>
              <a:rPr lang="en-US" sz="2400" dirty="0" err="1"/>
              <a:t>sont</a:t>
            </a:r>
            <a:r>
              <a:rPr lang="en-US" sz="2400" dirty="0"/>
              <a:t> </a:t>
            </a:r>
            <a:r>
              <a:rPr lang="en-US" sz="2400" dirty="0" err="1"/>
              <a:t>devenus</a:t>
            </a:r>
            <a:r>
              <a:rPr lang="en-US" sz="2400" dirty="0"/>
              <a:t> des maîtres mots pour un </a:t>
            </a:r>
            <a:r>
              <a:rPr lang="en-US" sz="2400" dirty="0" err="1"/>
              <a:t>individu</a:t>
            </a:r>
            <a:r>
              <a:rPr lang="en-US" sz="2400" dirty="0"/>
              <a:t> qui </a:t>
            </a:r>
            <a:r>
              <a:rPr lang="en-US" sz="2400" dirty="0" err="1"/>
              <a:t>gère</a:t>
            </a:r>
            <a:r>
              <a:rPr lang="en-US" sz="2400" dirty="0"/>
              <a:t> </a:t>
            </a:r>
            <a:r>
              <a:rPr lang="en-US" sz="2400" dirty="0" err="1"/>
              <a:t>ou</a:t>
            </a:r>
            <a:r>
              <a:rPr lang="en-US" sz="2400" dirty="0"/>
              <a:t> qui aspire </a:t>
            </a:r>
            <a:r>
              <a:rPr lang="en-US" sz="2400" dirty="0" err="1"/>
              <a:t>à</a:t>
            </a:r>
            <a:r>
              <a:rPr lang="en-US" sz="2400" dirty="0"/>
              <a:t> </a:t>
            </a:r>
            <a:r>
              <a:rPr lang="en-US" sz="2400" dirty="0" err="1"/>
              <a:t>gérer</a:t>
            </a:r>
            <a:r>
              <a:rPr lang="en-US" sz="2400" dirty="0"/>
              <a:t> </a:t>
            </a:r>
            <a:r>
              <a:rPr lang="en-US" sz="2400" dirty="0" err="1"/>
              <a:t>une</a:t>
            </a:r>
            <a:r>
              <a:rPr lang="en-US" sz="2400" dirty="0"/>
              <a:t> </a:t>
            </a:r>
            <a:r>
              <a:rPr lang="en-US" sz="2400" dirty="0" err="1"/>
              <a:t>organisation</a:t>
            </a:r>
            <a:endParaRPr lang="en-US" sz="2400" dirty="0"/>
          </a:p>
        </p:txBody>
      </p:sp>
      <p:sp>
        <p:nvSpPr>
          <p:cNvPr id="4" name="Espace réservé du contenu 2">
            <a:extLst>
              <a:ext uri="{FF2B5EF4-FFF2-40B4-BE49-F238E27FC236}">
                <a16:creationId xmlns:a16="http://schemas.microsoft.com/office/drawing/2014/main" id="{613060D0-BF6D-0C9E-3131-96654276117D}"/>
              </a:ext>
            </a:extLst>
          </p:cNvPr>
          <p:cNvSpPr txBox="1">
            <a:spLocks/>
          </p:cNvSpPr>
          <p:nvPr/>
        </p:nvSpPr>
        <p:spPr>
          <a:xfrm>
            <a:off x="8451603" y="1412488"/>
            <a:ext cx="3402939" cy="46073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000" dirty="0"/>
              <a:t>Le manager </a:t>
            </a:r>
            <a:r>
              <a:rPr lang="en-US" sz="2000" dirty="0" err="1"/>
              <a:t>c’est</a:t>
            </a:r>
            <a:r>
              <a:rPr lang="en-US" sz="2000" dirty="0"/>
              <a:t> quoi, </a:t>
            </a:r>
            <a:r>
              <a:rPr lang="en-US" sz="2000" dirty="0" err="1"/>
              <a:t>c’est</a:t>
            </a:r>
            <a:r>
              <a:rPr lang="en-US" sz="2000" dirty="0"/>
              <a:t> qui ?</a:t>
            </a:r>
          </a:p>
          <a:p>
            <a:pPr marL="0"/>
            <a:endParaRPr lang="en-US" sz="2000" dirty="0"/>
          </a:p>
          <a:p>
            <a:pPr marL="0"/>
            <a:r>
              <a:rPr lang="en-US" sz="2000" b="1" dirty="0"/>
              <a:t>UN PRATICIEN </a:t>
            </a:r>
            <a:r>
              <a:rPr lang="en-US" sz="2000" dirty="0"/>
              <a:t>: pour </a:t>
            </a:r>
            <a:r>
              <a:rPr lang="en-US" sz="2000" dirty="0" err="1"/>
              <a:t>lequel</a:t>
            </a:r>
            <a:r>
              <a:rPr lang="en-US" sz="2000" dirty="0"/>
              <a:t> le management </a:t>
            </a:r>
            <a:r>
              <a:rPr lang="en-US" sz="2000" dirty="0" err="1"/>
              <a:t>est</a:t>
            </a:r>
            <a:r>
              <a:rPr lang="en-US" sz="2000" dirty="0"/>
              <a:t> un art, qui ne </a:t>
            </a:r>
            <a:r>
              <a:rPr lang="en-US" sz="2000" dirty="0" err="1"/>
              <a:t>s’apprend</a:t>
            </a:r>
            <a:r>
              <a:rPr lang="en-US" sz="2000" dirty="0"/>
              <a:t> pas, qui </a:t>
            </a:r>
            <a:r>
              <a:rPr lang="en-US" sz="2000" dirty="0" err="1"/>
              <a:t>est</a:t>
            </a:r>
            <a:r>
              <a:rPr lang="en-US" sz="2000" dirty="0"/>
              <a:t> </a:t>
            </a:r>
            <a:r>
              <a:rPr lang="en-US" sz="2000" dirty="0" err="1"/>
              <a:t>d’une</a:t>
            </a:r>
            <a:r>
              <a:rPr lang="en-US" sz="2000" dirty="0"/>
              <a:t> </a:t>
            </a:r>
            <a:r>
              <a:rPr lang="en-US" sz="2000" dirty="0" err="1"/>
              <a:t>certaine</a:t>
            </a:r>
            <a:r>
              <a:rPr lang="en-US" sz="2000" dirty="0"/>
              <a:t> </a:t>
            </a:r>
            <a:r>
              <a:rPr lang="en-US" sz="2000" dirty="0" err="1"/>
              <a:t>façon</a:t>
            </a:r>
            <a:r>
              <a:rPr lang="en-US" sz="2000" dirty="0"/>
              <a:t> </a:t>
            </a:r>
            <a:r>
              <a:rPr lang="en-US" sz="2000" dirty="0" err="1"/>
              <a:t>inné</a:t>
            </a:r>
            <a:r>
              <a:rPr lang="en-US" sz="2000" dirty="0"/>
              <a:t> </a:t>
            </a:r>
          </a:p>
          <a:p>
            <a:pPr marL="0"/>
            <a:r>
              <a:rPr lang="en-US" sz="2000" b="1" dirty="0"/>
              <a:t>UN TECHNICIEN </a:t>
            </a:r>
            <a:r>
              <a:rPr lang="en-US" sz="2000" dirty="0"/>
              <a:t>: pour </a:t>
            </a:r>
            <a:r>
              <a:rPr lang="en-US" sz="2000" dirty="0" err="1"/>
              <a:t>lequel</a:t>
            </a:r>
            <a:r>
              <a:rPr lang="en-US" sz="2000" dirty="0"/>
              <a:t> le management </a:t>
            </a:r>
            <a:r>
              <a:rPr lang="en-US" sz="2000" dirty="0" err="1"/>
              <a:t>est</a:t>
            </a:r>
            <a:r>
              <a:rPr lang="en-US" sz="2000" dirty="0"/>
              <a:t> un ensemble de techniques, </a:t>
            </a:r>
            <a:r>
              <a:rPr lang="en-US" sz="2000" dirty="0" err="1"/>
              <a:t>qu’il</a:t>
            </a:r>
            <a:r>
              <a:rPr lang="en-US" sz="2000" dirty="0"/>
              <a:t> faut bien </a:t>
            </a:r>
            <a:r>
              <a:rPr lang="en-US" sz="2000" dirty="0" err="1"/>
              <a:t>connaître</a:t>
            </a:r>
            <a:r>
              <a:rPr lang="en-US" sz="2000" dirty="0"/>
              <a:t> pour </a:t>
            </a:r>
            <a:r>
              <a:rPr lang="en-US" sz="2000" dirty="0" err="1"/>
              <a:t>réussir</a:t>
            </a:r>
            <a:r>
              <a:rPr lang="en-US" sz="2000" dirty="0"/>
              <a:t> </a:t>
            </a:r>
          </a:p>
          <a:p>
            <a:pPr marL="0"/>
            <a:r>
              <a:rPr lang="en-US" sz="2000" b="1" dirty="0"/>
              <a:t>UN THÉORICIEN </a:t>
            </a:r>
            <a:r>
              <a:rPr lang="en-US" sz="2000" dirty="0"/>
              <a:t>: qui </a:t>
            </a:r>
            <a:r>
              <a:rPr lang="en-US" sz="2000" dirty="0" err="1"/>
              <a:t>réfléchit</a:t>
            </a:r>
            <a:r>
              <a:rPr lang="en-US" sz="2000" dirty="0"/>
              <a:t> sur le </a:t>
            </a:r>
            <a:r>
              <a:rPr lang="en-US" sz="2000" dirty="0" err="1"/>
              <a:t>fonctionnement</a:t>
            </a:r>
            <a:r>
              <a:rPr lang="en-US" sz="2000" dirty="0"/>
              <a:t> des </a:t>
            </a:r>
            <a:r>
              <a:rPr lang="en-US" sz="2000" dirty="0" err="1"/>
              <a:t>organisations</a:t>
            </a:r>
            <a:r>
              <a:rPr lang="en-US" sz="2000" dirty="0"/>
              <a:t> et la manière de les </a:t>
            </a:r>
            <a:r>
              <a:rPr lang="en-US" sz="2000" dirty="0" err="1"/>
              <a:t>diriger</a:t>
            </a:r>
            <a:r>
              <a:rPr lang="en-US" sz="2000" dirty="0"/>
              <a:t>.</a:t>
            </a:r>
          </a:p>
          <a:p>
            <a:pPr marL="0"/>
            <a:endParaRPr lang="en-US" sz="1700" dirty="0"/>
          </a:p>
        </p:txBody>
      </p:sp>
      <p:pic>
        <p:nvPicPr>
          <p:cNvPr id="5" name="Espace réservé du contenu 7">
            <a:extLst>
              <a:ext uri="{FF2B5EF4-FFF2-40B4-BE49-F238E27FC236}">
                <a16:creationId xmlns:a16="http://schemas.microsoft.com/office/drawing/2014/main" id="{519D53DB-64C5-A4A3-D277-BBD15180D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0" y="93310"/>
            <a:ext cx="1468710" cy="510718"/>
          </a:xfrm>
          <a:prstGeom prst="rect">
            <a:avLst/>
          </a:prstGeom>
        </p:spPr>
      </p:pic>
      <p:sp>
        <p:nvSpPr>
          <p:cNvPr id="6" name="ZoneTexte 5">
            <a:extLst>
              <a:ext uri="{FF2B5EF4-FFF2-40B4-BE49-F238E27FC236}">
                <a16:creationId xmlns:a16="http://schemas.microsoft.com/office/drawing/2014/main" id="{A1E5432A-1912-41C5-DD9B-C29F5C4A554E}"/>
              </a:ext>
            </a:extLst>
          </p:cNvPr>
          <p:cNvSpPr txBox="1"/>
          <p:nvPr/>
        </p:nvSpPr>
        <p:spPr>
          <a:xfrm>
            <a:off x="9414044" y="179392"/>
            <a:ext cx="2684646" cy="338554"/>
          </a:xfrm>
          <a:prstGeom prst="rect">
            <a:avLst/>
          </a:prstGeom>
          <a:noFill/>
        </p:spPr>
        <p:txBody>
          <a:bodyPr wrap="none" rtlCol="0">
            <a:spAutoFit/>
          </a:bodyPr>
          <a:lstStyle/>
          <a:p>
            <a:r>
              <a:rPr lang="fr-FR" sz="1600" b="1" i="1" dirty="0">
                <a:solidFill>
                  <a:srgbClr val="002060"/>
                </a:solidFill>
              </a:rPr>
              <a:t>Formation Entraîneur Fédéral</a:t>
            </a:r>
          </a:p>
        </p:txBody>
      </p:sp>
      <p:sp>
        <p:nvSpPr>
          <p:cNvPr id="7" name="ZoneTexte 6">
            <a:extLst>
              <a:ext uri="{FF2B5EF4-FFF2-40B4-BE49-F238E27FC236}">
                <a16:creationId xmlns:a16="http://schemas.microsoft.com/office/drawing/2014/main" id="{5540A74B-E910-3C64-240D-21BADD4FAD13}"/>
              </a:ext>
            </a:extLst>
          </p:cNvPr>
          <p:cNvSpPr txBox="1"/>
          <p:nvPr/>
        </p:nvSpPr>
        <p:spPr>
          <a:xfrm>
            <a:off x="4125523" y="6328039"/>
            <a:ext cx="3940951" cy="338554"/>
          </a:xfrm>
          <a:prstGeom prst="rect">
            <a:avLst/>
          </a:prstGeom>
          <a:noFill/>
        </p:spPr>
        <p:txBody>
          <a:bodyPr wrap="none" rtlCol="0">
            <a:spAutoFit/>
          </a:bodyPr>
          <a:lstStyle/>
          <a:p>
            <a:pPr algn="ctr"/>
            <a:r>
              <a:rPr lang="fr-FR" sz="1600" b="1" dirty="0">
                <a:solidFill>
                  <a:srgbClr val="002060"/>
                </a:solidFill>
              </a:rPr>
              <a:t>Direction Technique Nationale de la FFRXIII</a:t>
            </a:r>
          </a:p>
        </p:txBody>
      </p:sp>
    </p:spTree>
    <p:extLst>
      <p:ext uri="{BB962C8B-B14F-4D97-AF65-F5344CB8AC3E}">
        <p14:creationId xmlns:p14="http://schemas.microsoft.com/office/powerpoint/2010/main" val="327820474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3186</Words>
  <Application>Microsoft Office PowerPoint</Application>
  <PresentationFormat>Grand écran</PresentationFormat>
  <Paragraphs>151</Paragraphs>
  <Slides>22</Slides>
  <Notes>0</Notes>
  <HiddenSlides>0</HiddenSlides>
  <MMClips>4</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22</vt:i4>
      </vt:variant>
    </vt:vector>
  </HeadingPairs>
  <TitlesOfParts>
    <vt:vector size="30" baseType="lpstr">
      <vt:lpstr>Arial</vt:lpstr>
      <vt:lpstr>Calibri</vt:lpstr>
      <vt:lpstr>Calibri Light</vt:lpstr>
      <vt:lpstr>inherit</vt:lpstr>
      <vt:lpstr>Magra</vt:lpstr>
      <vt:lpstr>Verdana</vt:lpstr>
      <vt:lpstr>Wingdings</vt:lpstr>
      <vt:lpstr>Thème Office</vt:lpstr>
      <vt:lpstr>La gestion de groupe</vt:lpstr>
      <vt:lpstr>La gestion de groupe : définitions</vt:lpstr>
      <vt:lpstr>Comment se forme un groupe ?</vt:lpstr>
      <vt:lpstr>Qu’est ce que la cohésion ?</vt:lpstr>
      <vt:lpstr>Présentation PowerPoint</vt:lpstr>
      <vt:lpstr>Actuellement, les aspects « opératoires » sont plus largement développés par la plupart des entraîneurs, accordant une part plus importante au travail technique, tactique, stratégique qu’au travail « social ». Aussi,  le développement des relations interindividuelles est bien souvent négligé, ce qui va à l’encontre du bien-être de l’individu mais également d’une performance à long terme. </vt:lpstr>
      <vt:lpstr>Présentation PowerPoint</vt:lpstr>
      <vt:lpstr>Améliorer le vivre ensemble </vt:lpstr>
      <vt:lpstr>Vous devez être un MANAGER </vt:lpstr>
      <vt:lpstr>Présentation PowerPoint</vt:lpstr>
      <vt:lpstr>Présentation PowerPoint</vt:lpstr>
      <vt:lpstr>Petit exemple de management et cohésion de groupe</vt:lpstr>
      <vt:lpstr>Présentation PowerPoint</vt:lpstr>
      <vt:lpstr>Présentation PowerPoint</vt:lpstr>
      <vt:lpstr>Présentation PowerPoint</vt:lpstr>
      <vt:lpstr>Présentation PowerPoint</vt:lpstr>
      <vt:lpstr>Quelques outils</vt:lpstr>
      <vt:lpstr>Quelques outils</vt:lpstr>
      <vt:lpstr>Quelques outils</vt:lpstr>
      <vt:lpstr>Quelques pistes </vt:lpstr>
      <vt:lpstr>Présentation PowerPoint</vt:lpstr>
      <vt:lpstr>Pour conclure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Audrey ZITTER</dc:creator>
  <cp:lastModifiedBy>Audrey ZITTER</cp:lastModifiedBy>
  <cp:revision>7</cp:revision>
  <dcterms:created xsi:type="dcterms:W3CDTF">2023-07-17T12:56:24Z</dcterms:created>
  <dcterms:modified xsi:type="dcterms:W3CDTF">2023-09-05T14:11:05Z</dcterms:modified>
</cp:coreProperties>
</file>