
<file path=[Content_Types].xml><?xml version="1.0" encoding="utf-8"?>
<Types xmlns="http://schemas.openxmlformats.org/package/2006/content-types"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7" r:id="rId2"/>
  </p:sldMasterIdLst>
  <p:sldIdLst>
    <p:sldId id="293" r:id="rId3"/>
    <p:sldId id="295" r:id="rId4"/>
    <p:sldId id="296" r:id="rId5"/>
    <p:sldId id="297" r:id="rId6"/>
    <p:sldId id="298" r:id="rId7"/>
    <p:sldId id="299" r:id="rId8"/>
    <p:sldId id="300" r:id="rId9"/>
    <p:sldId id="301" r:id="rId10"/>
    <p:sldId id="302" r:id="rId11"/>
    <p:sldId id="303" r:id="rId12"/>
    <p:sldId id="304" r:id="rId13"/>
    <p:sldId id="305" r:id="rId14"/>
    <p:sldId id="306" r:id="rId15"/>
    <p:sldId id="307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79" r:id="rId26"/>
    <p:sldId id="280" r:id="rId27"/>
    <p:sldId id="281" r:id="rId28"/>
    <p:sldId id="282" r:id="rId29"/>
    <p:sldId id="283" r:id="rId30"/>
    <p:sldId id="284" r:id="rId31"/>
    <p:sldId id="308" r:id="rId32"/>
    <p:sldId id="309" r:id="rId33"/>
    <p:sldId id="287" r:id="rId34"/>
    <p:sldId id="310" r:id="rId35"/>
    <p:sldId id="311" r:id="rId36"/>
    <p:sldId id="312" r:id="rId37"/>
    <p:sldId id="313" r:id="rId38"/>
  </p:sldIdLst>
  <p:sldSz cx="12192000" cy="6858000"/>
  <p:notesSz cx="9144000" cy="6858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7" d="100"/>
          <a:sy n="77" d="100"/>
        </p:scale>
        <p:origin x="806" y="67"/>
      </p:cViewPr>
      <p:guideLst>
        <p:guide orient="horz" pos="288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presProps" Target="presProps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tableStyles" Target="tableStyles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microsoft.com/office/2016/11/relationships/changesInfo" Target="changesInfos/changesInfo1.xml"/><Relationship Id="rId8" Type="http://schemas.openxmlformats.org/officeDocument/2006/relationships/slide" Target="slides/slide6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udrey ZITTER" userId="5517ed808c205169" providerId="LiveId" clId="{C7379231-EFA8-483B-9846-678FA7A5A2AD}"/>
    <pc:docChg chg="delSld">
      <pc:chgData name="Audrey ZITTER" userId="5517ed808c205169" providerId="LiveId" clId="{C7379231-EFA8-483B-9846-678FA7A5A2AD}" dt="2023-09-05T14:11:45.127" v="0" actId="47"/>
      <pc:docMkLst>
        <pc:docMk/>
      </pc:docMkLst>
      <pc:sldChg chg="del">
        <pc:chgData name="Audrey ZITTER" userId="5517ed808c205169" providerId="LiveId" clId="{C7379231-EFA8-483B-9846-678FA7A5A2AD}" dt="2023-09-05T14:11:45.127" v="0" actId="47"/>
        <pc:sldMkLst>
          <pc:docMk/>
          <pc:sldMk cId="2958259809" sldId="291"/>
        </pc:sldMkLst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1726185" y="9855"/>
            <a:ext cx="8739631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800" b="1" i="1">
                <a:solidFill>
                  <a:srgbClr val="001F5F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40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9/5/2023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CACED4D-3215-CBBA-4066-D27452ED7E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F19D67B1-5C99-6CF8-EB33-A34D5437887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90CA4446-986A-5259-B409-A2F64FEA6F2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348DC076-62A2-2B6B-8A78-FF30F5E749D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9A22EA81-E3E8-B8D1-234A-A84CF082B7F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150ED667-D010-EDFA-55C7-AAF9713EE7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EEE662-4866-4AEE-8866-2A8D1C7A3B72}" type="datetimeFigureOut">
              <a:rPr lang="fr-FR" smtClean="0"/>
              <a:t>05/09/2023</a:t>
            </a:fld>
            <a:endParaRPr lang="fr-FR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50D4C58B-B94E-2BC7-A8DF-17CA79CC03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AEF81A00-E8A8-82E1-F6D2-4C42C11A34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96D525-46AC-44FC-9759-87F676C5210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248916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4496601-58CA-C7CA-F25D-D1E4818172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8E6EC628-560F-CBF5-53A6-24B9B76976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EEE662-4866-4AEE-8866-2A8D1C7A3B72}" type="datetimeFigureOut">
              <a:rPr lang="fr-FR" smtClean="0"/>
              <a:t>05/09/2023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9DAE5ABF-10E6-B24C-332C-CF09BFFAAC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C25269C4-4DC6-3A39-9B65-57DC4152CD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96D525-46AC-44FC-9759-87F676C5210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219856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4BC09C94-B672-F0AD-55E6-09EF5145DC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EEE662-4866-4AEE-8866-2A8D1C7A3B72}" type="datetimeFigureOut">
              <a:rPr lang="fr-FR" smtClean="0"/>
              <a:t>05/09/2023</a:t>
            </a:fld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2C0D1BC0-94BB-0EF3-A193-848C55D38A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B2D3E32C-2ADD-2954-5707-9BDE9F832F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96D525-46AC-44FC-9759-87F676C5210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5014940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82B772A-024C-89FE-FEA5-FD201F5F55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5B1C1518-2374-F3DC-D4F2-956E55E6AAA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9196446B-2E1A-C33C-2C0F-1DE270E954A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CEF9482A-BC28-2C65-7851-772D9EB010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EEE662-4866-4AEE-8866-2A8D1C7A3B72}" type="datetimeFigureOut">
              <a:rPr lang="fr-FR" smtClean="0"/>
              <a:t>05/09/2023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F840CB51-F65F-F30A-8402-7E4CD26EAE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5B6AB6D0-1189-DCE3-2038-2D1BC70A33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96D525-46AC-44FC-9759-87F676C5210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8528063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53503C6-B571-3D98-9968-EF2281BF83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59E8ED95-AF72-4C07-4D7B-E984008B215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DA5E9060-B0F0-52A6-1CFF-731F8FDC0B7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2022DEDB-1BD5-5EA3-2BA5-17378EBEC1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EEE662-4866-4AEE-8866-2A8D1C7A3B72}" type="datetimeFigureOut">
              <a:rPr lang="fr-FR" smtClean="0"/>
              <a:t>05/09/2023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0E6459B0-2F1B-581C-8BD9-594F9F4404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A3091C11-C5CD-2823-18F9-98A05644F3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96D525-46AC-44FC-9759-87F676C5210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35783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B3EF602-EB52-C1F9-0DAF-22072CFDEB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62216F7E-A388-968A-C1FE-923E28635D2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333DED2F-6AC2-C83C-D78F-C5398189F3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EEE662-4866-4AEE-8866-2A8D1C7A3B72}" type="datetimeFigureOut">
              <a:rPr lang="fr-FR" smtClean="0"/>
              <a:t>05/09/2023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33D35E85-8F78-E1F7-97EC-D943BF690D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1D898624-F819-9341-DABD-BD5AA6DE2F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96D525-46AC-44FC-9759-87F676C5210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7036334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1F11CA02-8B25-DD91-0089-F1365C55C30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D8B834C7-E1DF-3F62-A430-8C30BD0148D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45F2B8A0-42A3-79B4-D9DB-9863BC9924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EEE662-4866-4AEE-8866-2A8D1C7A3B72}" type="datetimeFigureOut">
              <a:rPr lang="fr-FR" smtClean="0"/>
              <a:t>05/09/2023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1151D232-7C98-3C82-1643-C599AEC4D5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6D52F15C-C158-C7D2-D85B-6489BE51C6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96D525-46AC-44FC-9759-87F676C5210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174816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800" b="1" i="0">
                <a:solidFill>
                  <a:srgbClr val="001F5F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1800" b="0" i="0">
                <a:solidFill>
                  <a:schemeClr val="tx1"/>
                </a:solidFill>
                <a:latin typeface="Arial MT"/>
                <a:cs typeface="Arial MT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9/5/2023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800" b="1" i="0">
                <a:solidFill>
                  <a:srgbClr val="001F5F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600" y="1577340"/>
            <a:ext cx="530352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80" y="1577340"/>
            <a:ext cx="530352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9/5/2023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" y="5500115"/>
            <a:ext cx="12191999" cy="1357883"/>
          </a:xfrm>
          <a:prstGeom prst="rect">
            <a:avLst/>
          </a:prstGeom>
        </p:spPr>
      </p:pic>
      <p:pic>
        <p:nvPicPr>
          <p:cNvPr id="17" name="bg object 17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8129" y="5551931"/>
            <a:ext cx="2670047" cy="696468"/>
          </a:xfrm>
          <a:prstGeom prst="rect">
            <a:avLst/>
          </a:prstGeom>
        </p:spPr>
      </p:pic>
      <p:pic>
        <p:nvPicPr>
          <p:cNvPr id="18" name="bg object 18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284309" y="195711"/>
            <a:ext cx="532321" cy="291289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800" b="1" i="0">
                <a:solidFill>
                  <a:srgbClr val="001F5F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9/5/2023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" y="5445440"/>
            <a:ext cx="12191999" cy="1385124"/>
          </a:xfrm>
          <a:prstGeom prst="rect">
            <a:avLst/>
          </a:prstGeom>
        </p:spPr>
      </p:pic>
      <p:pic>
        <p:nvPicPr>
          <p:cNvPr id="17" name="bg object 17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" y="5445252"/>
            <a:ext cx="2668015" cy="696468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9/5/2023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BDBADFE-7895-A64A-1FBC-52263025B95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2A42AB86-5D64-C037-729A-5C225DCD6FD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353B5A25-56A3-D389-E001-AF48006A0E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EEE662-4866-4AEE-8866-2A8D1C7A3B72}" type="datetimeFigureOut">
              <a:rPr lang="fr-FR" smtClean="0"/>
              <a:t>05/09/2023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3B8B49A7-EC8D-C334-CC2F-7934B44E3D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74B18807-D607-5C71-C52E-C954E8C68B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96D525-46AC-44FC-9759-87F676C5210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868921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BBFB81D-298C-63EB-3A4E-41AAB28976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0D6087BB-A8D2-ADE5-668C-838ED1C141A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A5E080C7-F7FF-A533-0B3D-C3EC605965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EEE662-4866-4AEE-8866-2A8D1C7A3B72}" type="datetimeFigureOut">
              <a:rPr lang="fr-FR" smtClean="0"/>
              <a:t>05/09/2023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0A59E9BB-4535-B6A8-BD48-5273142075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01FAD82A-3F89-D34C-5C11-3500715823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96D525-46AC-44FC-9759-87F676C5210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796660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C88CF6C-6124-D721-D553-5E3BEB1DD3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89261898-8218-ED7F-AFFA-3D4321D709E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5916DA5E-6A96-5CE3-6C96-5C8459A9EE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EEE662-4866-4AEE-8866-2A8D1C7A3B72}" type="datetimeFigureOut">
              <a:rPr lang="fr-FR" smtClean="0"/>
              <a:t>05/09/2023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C9886DD8-C910-F656-7DA2-E93515EE0D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FD7C6ECF-76D4-38EB-0D49-397A1B7B84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96D525-46AC-44FC-9759-87F676C5210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081907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A38E948-8547-BEBE-D188-9656219F87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024543F0-61B0-D242-E81D-EE04368A1AA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79AC81DA-E6F7-CBD2-D55D-9EA1BA369E3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28F059BF-97A8-F13F-5EA6-52F59388C3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EEE662-4866-4AEE-8866-2A8D1C7A3B72}" type="datetimeFigureOut">
              <a:rPr lang="fr-FR" smtClean="0"/>
              <a:t>05/09/2023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771EA064-1108-2A49-8467-7BA90BBA01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85744969-A27B-C0B1-3B2B-85750984A7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96D525-46AC-44FC-9759-87F676C5210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73829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.xml"/><Relationship Id="rId3" Type="http://schemas.openxmlformats.org/officeDocument/2006/relationships/slideLayout" Target="../slideLayouts/slideLayout8.xml"/><Relationship Id="rId7" Type="http://schemas.openxmlformats.org/officeDocument/2006/relationships/slideLayout" Target="../slideLayouts/slideLayout12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Relationship Id="rId6" Type="http://schemas.openxmlformats.org/officeDocument/2006/relationships/slideLayout" Target="../slideLayouts/slideLayout11.xml"/><Relationship Id="rId11" Type="http://schemas.openxmlformats.org/officeDocument/2006/relationships/slideLayout" Target="../slideLayouts/slideLayout16.xml"/><Relationship Id="rId5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15.xml"/><Relationship Id="rId4" Type="http://schemas.openxmlformats.org/officeDocument/2006/relationships/slideLayout" Target="../slideLayouts/slideLayout9.xml"/><Relationship Id="rId9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2032170" y="110490"/>
            <a:ext cx="812766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800" b="1" i="0">
                <a:solidFill>
                  <a:srgbClr val="001F5F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574276" y="1233297"/>
            <a:ext cx="11043445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800" b="0" i="0">
                <a:solidFill>
                  <a:schemeClr val="tx1"/>
                </a:solidFill>
                <a:latin typeface="Arial MT"/>
                <a:cs typeface="Arial MT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45280" y="6377940"/>
            <a:ext cx="390144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600" y="6377940"/>
            <a:ext cx="280416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9/5/2023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778240" y="6377940"/>
            <a:ext cx="280416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‹N°›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054BFCDA-0836-128A-CA1C-963F943A2E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85850396-DCDB-2513-9134-F765397E988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9EDF1AC9-E646-8D0D-C924-02839834F70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EEE662-4866-4AEE-8866-2A8D1C7A3B72}" type="datetimeFigureOut">
              <a:rPr lang="fr-FR" smtClean="0"/>
              <a:t>05/09/2023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135539A8-887A-4572-189F-C309954E87C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BCD0DFBA-4C72-A131-9B9C-FE116C635FD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96D525-46AC-44FC-9759-87F676C5210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35637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8" r:id="rId1"/>
    <p:sldLayoutId id="2147483669" r:id="rId2"/>
    <p:sldLayoutId id="2147483670" r:id="rId3"/>
    <p:sldLayoutId id="2147483671" r:id="rId4"/>
    <p:sldLayoutId id="2147483672" r:id="rId5"/>
    <p:sldLayoutId id="2147483673" r:id="rId6"/>
    <p:sldLayoutId id="2147483674" r:id="rId7"/>
    <p:sldLayoutId id="2147483675" r:id="rId8"/>
    <p:sldLayoutId id="2147483676" r:id="rId9"/>
    <p:sldLayoutId id="2147483677" r:id="rId10"/>
    <p:sldLayoutId id="2147483678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23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image" Target="../media/image25.png"/><Relationship Id="rId7" Type="http://schemas.openxmlformats.org/officeDocument/2006/relationships/image" Target="../media/image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33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jpg"/><Relationship Id="rId13" Type="http://schemas.openxmlformats.org/officeDocument/2006/relationships/image" Target="../media/image5.png"/><Relationship Id="rId3" Type="http://schemas.openxmlformats.org/officeDocument/2006/relationships/image" Target="../media/image35.jpg"/><Relationship Id="rId7" Type="http://schemas.openxmlformats.org/officeDocument/2006/relationships/image" Target="../media/image39.jpg"/><Relationship Id="rId12" Type="http://schemas.openxmlformats.org/officeDocument/2006/relationships/image" Target="../media/image44.jp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8.jpg"/><Relationship Id="rId11" Type="http://schemas.openxmlformats.org/officeDocument/2006/relationships/image" Target="../media/image43.jpg"/><Relationship Id="rId5" Type="http://schemas.openxmlformats.org/officeDocument/2006/relationships/image" Target="../media/image37.jpg"/><Relationship Id="rId10" Type="http://schemas.openxmlformats.org/officeDocument/2006/relationships/image" Target="../media/image42.jpg"/><Relationship Id="rId4" Type="http://schemas.openxmlformats.org/officeDocument/2006/relationships/image" Target="../media/image36.jpg"/><Relationship Id="rId9" Type="http://schemas.openxmlformats.org/officeDocument/2006/relationships/image" Target="../media/image41.jp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g"/><Relationship Id="rId2" Type="http://schemas.openxmlformats.org/officeDocument/2006/relationships/image" Target="../media/image45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8.png"/><Relationship Id="rId4" Type="http://schemas.openxmlformats.org/officeDocument/2006/relationships/image" Target="../media/image47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g"/><Relationship Id="rId2" Type="http://schemas.openxmlformats.org/officeDocument/2006/relationships/image" Target="../media/image45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8.png"/><Relationship Id="rId4" Type="http://schemas.openxmlformats.org/officeDocument/2006/relationships/image" Target="../media/image47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g"/><Relationship Id="rId2" Type="http://schemas.openxmlformats.org/officeDocument/2006/relationships/image" Target="../media/image45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8.png"/><Relationship Id="rId4" Type="http://schemas.openxmlformats.org/officeDocument/2006/relationships/image" Target="../media/image47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98803F6-0382-4835-763E-EB1DB525E9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838200"/>
            <a:ext cx="10515600" cy="1086660"/>
          </a:xfrm>
        </p:spPr>
        <p:txBody>
          <a:bodyPr>
            <a:normAutofit fontScale="90000"/>
          </a:bodyPr>
          <a:lstStyle/>
          <a:p>
            <a:pPr algn="ctr"/>
            <a:r>
              <a:rPr lang="fr-FR" b="1" dirty="0">
                <a:solidFill>
                  <a:srgbClr val="002060"/>
                </a:solidFill>
              </a:rPr>
              <a:t>Les modèles de performance et la méthodologie d’entraînement</a:t>
            </a:r>
            <a:endParaRPr lang="fr-FR" dirty="0"/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AF7039AD-B84E-69D1-C673-B2BA16DA2FAB}"/>
              </a:ext>
            </a:extLst>
          </p:cNvPr>
          <p:cNvSpPr txBox="1"/>
          <p:nvPr/>
        </p:nvSpPr>
        <p:spPr>
          <a:xfrm>
            <a:off x="9414044" y="179392"/>
            <a:ext cx="268464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600" b="1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Formation Entraîneur Fédéral</a:t>
            </a:r>
          </a:p>
        </p:txBody>
      </p:sp>
      <p:pic>
        <p:nvPicPr>
          <p:cNvPr id="5" name="Espace réservé du contenu 7">
            <a:extLst>
              <a:ext uri="{FF2B5EF4-FFF2-40B4-BE49-F238E27FC236}">
                <a16:creationId xmlns:a16="http://schemas.microsoft.com/office/drawing/2014/main" id="{C2283E8A-127F-51DC-3744-54EC46C1DE6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310" y="93310"/>
            <a:ext cx="1468710" cy="510718"/>
          </a:xfrm>
          <a:prstGeom prst="rect">
            <a:avLst/>
          </a:prstGeom>
        </p:spPr>
      </p:pic>
      <p:sp>
        <p:nvSpPr>
          <p:cNvPr id="6" name="ZoneTexte 5">
            <a:extLst>
              <a:ext uri="{FF2B5EF4-FFF2-40B4-BE49-F238E27FC236}">
                <a16:creationId xmlns:a16="http://schemas.microsoft.com/office/drawing/2014/main" id="{1D07C4B5-2A8C-527B-9BBF-3673C959F082}"/>
              </a:ext>
            </a:extLst>
          </p:cNvPr>
          <p:cNvSpPr txBox="1"/>
          <p:nvPr/>
        </p:nvSpPr>
        <p:spPr>
          <a:xfrm>
            <a:off x="717630" y="2416076"/>
            <a:ext cx="1078857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Questions ouvertes, trouver une définition, pourquoi, quand, comment?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Ø"/>
              <a:tabLst/>
              <a:defRPr/>
            </a:pPr>
            <a:r>
              <a: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Qu’est-ce que la performance?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Ø"/>
              <a:tabLst/>
              <a:defRPr/>
            </a:pPr>
            <a:r>
              <a: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Quels sont les facteurs de la performance?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Ø"/>
              <a:tabLst/>
              <a:defRPr/>
            </a:pPr>
            <a:r>
              <a: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Les modèles de performance sont-ils communs à tous les entraîneurs?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Ø"/>
              <a:tabLst/>
              <a:defRPr/>
            </a:pPr>
            <a:r>
              <a: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Peut-on créer son propre modèle de performance et dans quel intérêt?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Ø"/>
              <a:tabLst/>
              <a:defRPr/>
            </a:pPr>
            <a:r>
              <a:rPr lang="fr-FR" dirty="0">
                <a:solidFill>
                  <a:prstClr val="black"/>
                </a:solidFill>
                <a:latin typeface="Calibri" panose="020F0502020204030204"/>
              </a:rPr>
              <a:t>Comment faire le lien entre son modèle de performance et l’organisation de son entraînement?</a:t>
            </a:r>
            <a:endParaRPr kumimoji="0" lang="fr-F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Ø"/>
              <a:tabLst/>
              <a:defRPr/>
            </a:pPr>
            <a:endParaRPr kumimoji="0" lang="fr-FR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737578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>
            <a:extLst>
              <a:ext uri="{FF2B5EF4-FFF2-40B4-BE49-F238E27FC236}">
                <a16:creationId xmlns:a16="http://schemas.microsoft.com/office/drawing/2014/main" id="{AF7039AD-B84E-69D1-C673-B2BA16DA2FAB}"/>
              </a:ext>
            </a:extLst>
          </p:cNvPr>
          <p:cNvSpPr txBox="1"/>
          <p:nvPr/>
        </p:nvSpPr>
        <p:spPr>
          <a:xfrm>
            <a:off x="9414044" y="179392"/>
            <a:ext cx="268464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600" b="1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Formation Entraîneur Fédéral</a:t>
            </a:r>
          </a:p>
        </p:txBody>
      </p:sp>
      <p:pic>
        <p:nvPicPr>
          <p:cNvPr id="5" name="Espace réservé du contenu 7">
            <a:extLst>
              <a:ext uri="{FF2B5EF4-FFF2-40B4-BE49-F238E27FC236}">
                <a16:creationId xmlns:a16="http://schemas.microsoft.com/office/drawing/2014/main" id="{C2283E8A-127F-51DC-3744-54EC46C1DE6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310" y="93310"/>
            <a:ext cx="1468710" cy="510718"/>
          </a:xfrm>
          <a:prstGeom prst="rect">
            <a:avLst/>
          </a:prstGeom>
        </p:spPr>
      </p:pic>
      <p:sp>
        <p:nvSpPr>
          <p:cNvPr id="6" name="ZoneTexte 5">
            <a:extLst>
              <a:ext uri="{FF2B5EF4-FFF2-40B4-BE49-F238E27FC236}">
                <a16:creationId xmlns:a16="http://schemas.microsoft.com/office/drawing/2014/main" id="{1D07C4B5-2A8C-527B-9BBF-3673C959F082}"/>
              </a:ext>
            </a:extLst>
          </p:cNvPr>
          <p:cNvSpPr txBox="1"/>
          <p:nvPr/>
        </p:nvSpPr>
        <p:spPr>
          <a:xfrm>
            <a:off x="791222" y="2038446"/>
            <a:ext cx="107885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lang="fr-FR" b="1" i="1" u="heavy" spc="-5" dirty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Calibri"/>
                <a:cs typeface="Calibri"/>
              </a:rPr>
              <a:t>Le</a:t>
            </a:r>
            <a:r>
              <a:rPr lang="fr-FR" b="1" i="1" u="heavy" dirty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Calibri"/>
                <a:cs typeface="Calibri"/>
              </a:rPr>
              <a:t> modèle</a:t>
            </a:r>
            <a:r>
              <a:rPr lang="fr-FR" b="1" i="1" u="heavy" spc="-10" dirty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Calibri"/>
                <a:cs typeface="Calibri"/>
              </a:rPr>
              <a:t> </a:t>
            </a:r>
            <a:r>
              <a:rPr lang="fr-FR" b="1" i="1" u="heavy" dirty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Calibri"/>
                <a:cs typeface="Calibri"/>
              </a:rPr>
              <a:t>de</a:t>
            </a:r>
            <a:r>
              <a:rPr lang="fr-FR" b="1" i="1" u="heavy" spc="-10" dirty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Calibri"/>
                <a:cs typeface="Calibri"/>
              </a:rPr>
              <a:t> Cazorla</a:t>
            </a:r>
            <a:r>
              <a:rPr lang="fr-FR" b="1" i="1" u="heavy" spc="-15" dirty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Calibri"/>
                <a:cs typeface="Calibri"/>
              </a:rPr>
              <a:t> </a:t>
            </a:r>
            <a:r>
              <a:rPr lang="fr-FR" b="1" i="1" u="heavy" spc="-5" dirty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Calibri"/>
                <a:cs typeface="Calibri"/>
              </a:rPr>
              <a:t>et </a:t>
            </a:r>
            <a:r>
              <a:rPr lang="fr-FR" b="1" i="1" u="heavy" dirty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Calibri"/>
                <a:cs typeface="Calibri"/>
              </a:rPr>
              <a:t>all.</a:t>
            </a:r>
            <a:r>
              <a:rPr lang="fr-FR" b="1" i="1" u="heavy" spc="-25" dirty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Calibri"/>
                <a:cs typeface="Calibri"/>
              </a:rPr>
              <a:t> </a:t>
            </a:r>
            <a:r>
              <a:rPr lang="fr-FR" b="1" i="1" u="heavy" dirty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Calibri"/>
                <a:cs typeface="Calibri"/>
              </a:rPr>
              <a:t>(1982)</a:t>
            </a:r>
            <a:endParaRPr lang="fr-FR" dirty="0">
              <a:latin typeface="Calibri"/>
              <a:cs typeface="Calibri"/>
            </a:endParaRPr>
          </a:p>
        </p:txBody>
      </p:sp>
      <p:sp>
        <p:nvSpPr>
          <p:cNvPr id="8" name="Titre 1">
            <a:extLst>
              <a:ext uri="{FF2B5EF4-FFF2-40B4-BE49-F238E27FC236}">
                <a16:creationId xmlns:a16="http://schemas.microsoft.com/office/drawing/2014/main" id="{468177B0-73FC-E4F5-658B-A71C827C985C}"/>
              </a:ext>
            </a:extLst>
          </p:cNvPr>
          <p:cNvSpPr txBox="1">
            <a:spLocks/>
          </p:cNvSpPr>
          <p:nvPr/>
        </p:nvSpPr>
        <p:spPr>
          <a:xfrm>
            <a:off x="838200" y="838200"/>
            <a:ext cx="10515600" cy="10866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2700">
              <a:spcBef>
                <a:spcPts val="95"/>
              </a:spcBef>
            </a:pPr>
            <a:r>
              <a:rPr lang="fr-FR" sz="4400" b="1" spc="-5" dirty="0">
                <a:solidFill>
                  <a:srgbClr val="FF0000"/>
                </a:solidFill>
                <a:latin typeface="Calibri"/>
                <a:cs typeface="Calibri"/>
              </a:rPr>
              <a:t>2.</a:t>
            </a:r>
            <a:r>
              <a:rPr lang="fr-FR" sz="4400" b="1" spc="-5" dirty="0">
                <a:solidFill>
                  <a:srgbClr val="001F5F"/>
                </a:solidFill>
                <a:latin typeface="Calibri"/>
                <a:cs typeface="Calibri"/>
              </a:rPr>
              <a:t> LES MODELES DE PERFORMANCE EXISTANTS</a:t>
            </a:r>
            <a:endParaRPr lang="fr-FR" sz="4400" dirty="0">
              <a:latin typeface="Calibri"/>
              <a:cs typeface="Calibri"/>
            </a:endParaRPr>
          </a:p>
        </p:txBody>
      </p:sp>
      <p:pic>
        <p:nvPicPr>
          <p:cNvPr id="3" name="object 5">
            <a:extLst>
              <a:ext uri="{FF2B5EF4-FFF2-40B4-BE49-F238E27FC236}">
                <a16:creationId xmlns:a16="http://schemas.microsoft.com/office/drawing/2014/main" id="{8382D720-E6CA-430B-8107-BA77BD917A42}"/>
              </a:ext>
            </a:extLst>
          </p:cNvPr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803790" y="2521364"/>
            <a:ext cx="8584420" cy="39703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665530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>
            <a:extLst>
              <a:ext uri="{FF2B5EF4-FFF2-40B4-BE49-F238E27FC236}">
                <a16:creationId xmlns:a16="http://schemas.microsoft.com/office/drawing/2014/main" id="{AF7039AD-B84E-69D1-C673-B2BA16DA2FAB}"/>
              </a:ext>
            </a:extLst>
          </p:cNvPr>
          <p:cNvSpPr txBox="1"/>
          <p:nvPr/>
        </p:nvSpPr>
        <p:spPr>
          <a:xfrm>
            <a:off x="9414044" y="179392"/>
            <a:ext cx="268464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600" b="1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Formation Entraîneur Fédéral</a:t>
            </a:r>
          </a:p>
        </p:txBody>
      </p:sp>
      <p:pic>
        <p:nvPicPr>
          <p:cNvPr id="5" name="Espace réservé du contenu 7">
            <a:extLst>
              <a:ext uri="{FF2B5EF4-FFF2-40B4-BE49-F238E27FC236}">
                <a16:creationId xmlns:a16="http://schemas.microsoft.com/office/drawing/2014/main" id="{C2283E8A-127F-51DC-3744-54EC46C1DE6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310" y="93310"/>
            <a:ext cx="1468710" cy="510718"/>
          </a:xfrm>
          <a:prstGeom prst="rect">
            <a:avLst/>
          </a:prstGeom>
        </p:spPr>
      </p:pic>
      <p:sp>
        <p:nvSpPr>
          <p:cNvPr id="6" name="ZoneTexte 5">
            <a:extLst>
              <a:ext uri="{FF2B5EF4-FFF2-40B4-BE49-F238E27FC236}">
                <a16:creationId xmlns:a16="http://schemas.microsoft.com/office/drawing/2014/main" id="{1D07C4B5-2A8C-527B-9BBF-3673C959F082}"/>
              </a:ext>
            </a:extLst>
          </p:cNvPr>
          <p:cNvSpPr txBox="1"/>
          <p:nvPr/>
        </p:nvSpPr>
        <p:spPr>
          <a:xfrm>
            <a:off x="791222" y="2038446"/>
            <a:ext cx="107885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lang="fr-FR" b="1" i="1" u="heavy" spc="-5" dirty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Calibri"/>
                <a:cs typeface="Calibri"/>
              </a:rPr>
              <a:t>Le </a:t>
            </a:r>
            <a:r>
              <a:rPr lang="fr-FR" b="1" i="1" u="heavy" dirty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Calibri"/>
                <a:cs typeface="Calibri"/>
              </a:rPr>
              <a:t>modèle</a:t>
            </a:r>
            <a:r>
              <a:rPr lang="fr-FR" b="1" i="1" u="heavy" spc="-20" dirty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Calibri"/>
                <a:cs typeface="Calibri"/>
              </a:rPr>
              <a:t> </a:t>
            </a:r>
            <a:r>
              <a:rPr lang="fr-FR" b="1" i="1" u="heavy" dirty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Calibri"/>
                <a:cs typeface="Calibri"/>
              </a:rPr>
              <a:t>de</a:t>
            </a:r>
            <a:r>
              <a:rPr lang="fr-FR" b="1" i="1" u="heavy" spc="-15" dirty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Calibri"/>
                <a:cs typeface="Calibri"/>
              </a:rPr>
              <a:t> </a:t>
            </a:r>
            <a:r>
              <a:rPr lang="fr-FR" b="1" i="1" u="heavy" spc="-15" dirty="0" err="1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Calibri"/>
                <a:cs typeface="Calibri"/>
              </a:rPr>
              <a:t>Weineck</a:t>
            </a:r>
            <a:r>
              <a:rPr lang="fr-FR" b="1" i="1" u="heavy" spc="-15" dirty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Calibri"/>
                <a:cs typeface="Calibri"/>
              </a:rPr>
              <a:t> </a:t>
            </a:r>
            <a:r>
              <a:rPr lang="fr-FR" b="1" i="1" u="heavy" dirty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Calibri"/>
                <a:cs typeface="Calibri"/>
              </a:rPr>
              <a:t>(1983)</a:t>
            </a:r>
            <a:endParaRPr lang="fr-FR" dirty="0">
              <a:latin typeface="Calibri"/>
              <a:cs typeface="Calibri"/>
            </a:endParaRPr>
          </a:p>
        </p:txBody>
      </p:sp>
      <p:sp>
        <p:nvSpPr>
          <p:cNvPr id="8" name="Titre 1">
            <a:extLst>
              <a:ext uri="{FF2B5EF4-FFF2-40B4-BE49-F238E27FC236}">
                <a16:creationId xmlns:a16="http://schemas.microsoft.com/office/drawing/2014/main" id="{468177B0-73FC-E4F5-658B-A71C827C985C}"/>
              </a:ext>
            </a:extLst>
          </p:cNvPr>
          <p:cNvSpPr txBox="1">
            <a:spLocks/>
          </p:cNvSpPr>
          <p:nvPr/>
        </p:nvSpPr>
        <p:spPr>
          <a:xfrm>
            <a:off x="838200" y="838200"/>
            <a:ext cx="10515600" cy="10866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2700">
              <a:spcBef>
                <a:spcPts val="95"/>
              </a:spcBef>
            </a:pPr>
            <a:r>
              <a:rPr lang="fr-FR" sz="4400" b="1" spc="-5" dirty="0">
                <a:solidFill>
                  <a:srgbClr val="FF0000"/>
                </a:solidFill>
                <a:latin typeface="Calibri"/>
                <a:cs typeface="Calibri"/>
              </a:rPr>
              <a:t>2.</a:t>
            </a:r>
            <a:r>
              <a:rPr lang="fr-FR" sz="4400" b="1" spc="-5" dirty="0">
                <a:solidFill>
                  <a:srgbClr val="001F5F"/>
                </a:solidFill>
                <a:latin typeface="Calibri"/>
                <a:cs typeface="Calibri"/>
              </a:rPr>
              <a:t> LES MODELES DE PERFORMANCE EXISTANTS</a:t>
            </a:r>
            <a:endParaRPr lang="fr-FR" sz="4400" dirty="0">
              <a:latin typeface="Calibri"/>
              <a:cs typeface="Calibri"/>
            </a:endParaRPr>
          </a:p>
        </p:txBody>
      </p:sp>
      <p:pic>
        <p:nvPicPr>
          <p:cNvPr id="2" name="object 5">
            <a:extLst>
              <a:ext uri="{FF2B5EF4-FFF2-40B4-BE49-F238E27FC236}">
                <a16:creationId xmlns:a16="http://schemas.microsoft.com/office/drawing/2014/main" id="{D2665514-130F-FF01-62C1-A191C34191A5}"/>
              </a:ext>
            </a:extLst>
          </p:cNvPr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499207" y="2811923"/>
            <a:ext cx="9372600" cy="3276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862514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>
            <a:extLst>
              <a:ext uri="{FF2B5EF4-FFF2-40B4-BE49-F238E27FC236}">
                <a16:creationId xmlns:a16="http://schemas.microsoft.com/office/drawing/2014/main" id="{AF7039AD-B84E-69D1-C673-B2BA16DA2FAB}"/>
              </a:ext>
            </a:extLst>
          </p:cNvPr>
          <p:cNvSpPr txBox="1"/>
          <p:nvPr/>
        </p:nvSpPr>
        <p:spPr>
          <a:xfrm>
            <a:off x="9414044" y="179392"/>
            <a:ext cx="268464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600" b="1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Formation Entraîneur Fédéral</a:t>
            </a:r>
          </a:p>
        </p:txBody>
      </p:sp>
      <p:pic>
        <p:nvPicPr>
          <p:cNvPr id="5" name="Espace réservé du contenu 7">
            <a:extLst>
              <a:ext uri="{FF2B5EF4-FFF2-40B4-BE49-F238E27FC236}">
                <a16:creationId xmlns:a16="http://schemas.microsoft.com/office/drawing/2014/main" id="{C2283E8A-127F-51DC-3744-54EC46C1DE6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310" y="93310"/>
            <a:ext cx="1468710" cy="510718"/>
          </a:xfrm>
          <a:prstGeom prst="rect">
            <a:avLst/>
          </a:prstGeom>
        </p:spPr>
      </p:pic>
      <p:sp>
        <p:nvSpPr>
          <p:cNvPr id="6" name="ZoneTexte 5">
            <a:extLst>
              <a:ext uri="{FF2B5EF4-FFF2-40B4-BE49-F238E27FC236}">
                <a16:creationId xmlns:a16="http://schemas.microsoft.com/office/drawing/2014/main" id="{1D07C4B5-2A8C-527B-9BBF-3673C959F082}"/>
              </a:ext>
            </a:extLst>
          </p:cNvPr>
          <p:cNvSpPr txBox="1"/>
          <p:nvPr/>
        </p:nvSpPr>
        <p:spPr>
          <a:xfrm>
            <a:off x="701715" y="2110879"/>
            <a:ext cx="10788570" cy="41319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2700" algn="just">
              <a:spcBef>
                <a:spcPts val="100"/>
              </a:spcBef>
            </a:pPr>
            <a:r>
              <a:rPr lang="fr-FR" b="1" u="heavy" spc="-5" dirty="0">
                <a:uFill>
                  <a:solidFill>
                    <a:srgbClr val="001F5F"/>
                  </a:solidFill>
                </a:uFill>
                <a:latin typeface="Calibri"/>
                <a:cs typeface="Calibri"/>
              </a:rPr>
              <a:t>Pourquoi</a:t>
            </a:r>
          </a:p>
          <a:p>
            <a:pPr marL="450850" marR="306070" indent="-287020" algn="just">
              <a:spcBef>
                <a:spcPts val="1460"/>
              </a:spcBef>
              <a:buFont typeface="Arial MT"/>
              <a:buChar char="•"/>
              <a:tabLst>
                <a:tab pos="450850" algn="l"/>
                <a:tab pos="451484" algn="l"/>
              </a:tabLst>
            </a:pPr>
            <a:r>
              <a:rPr lang="fr-FR" dirty="0">
                <a:latin typeface="Calibri"/>
                <a:cs typeface="Calibri"/>
              </a:rPr>
              <a:t>Un </a:t>
            </a:r>
            <a:r>
              <a:rPr lang="fr-FR" spc="-5" dirty="0">
                <a:latin typeface="Calibri"/>
                <a:cs typeface="Calibri"/>
              </a:rPr>
              <a:t>modèle</a:t>
            </a:r>
            <a:r>
              <a:rPr lang="fr-FR" spc="15" dirty="0">
                <a:latin typeface="Calibri"/>
                <a:cs typeface="Calibri"/>
              </a:rPr>
              <a:t> </a:t>
            </a:r>
            <a:r>
              <a:rPr lang="fr-FR" spc="-5" dirty="0">
                <a:latin typeface="Calibri"/>
                <a:cs typeface="Calibri"/>
              </a:rPr>
              <a:t>de</a:t>
            </a:r>
            <a:r>
              <a:rPr lang="fr-FR" spc="15" dirty="0">
                <a:latin typeface="Calibri"/>
                <a:cs typeface="Calibri"/>
              </a:rPr>
              <a:t> </a:t>
            </a:r>
            <a:r>
              <a:rPr lang="fr-FR" spc="-5" dirty="0">
                <a:latin typeface="Calibri"/>
                <a:cs typeface="Calibri"/>
              </a:rPr>
              <a:t>performance</a:t>
            </a:r>
            <a:r>
              <a:rPr lang="fr-FR" spc="15" dirty="0">
                <a:latin typeface="Calibri"/>
                <a:cs typeface="Calibri"/>
              </a:rPr>
              <a:t> </a:t>
            </a:r>
            <a:r>
              <a:rPr lang="fr-FR" spc="-5" dirty="0">
                <a:latin typeface="Calibri"/>
                <a:cs typeface="Calibri"/>
              </a:rPr>
              <a:t>défini</a:t>
            </a:r>
            <a:r>
              <a:rPr lang="fr-FR" dirty="0">
                <a:latin typeface="Calibri"/>
                <a:cs typeface="Calibri"/>
              </a:rPr>
              <a:t> </a:t>
            </a:r>
            <a:r>
              <a:rPr lang="fr-FR" spc="-10" dirty="0">
                <a:latin typeface="Calibri"/>
                <a:cs typeface="Calibri"/>
              </a:rPr>
              <a:t>est</a:t>
            </a:r>
            <a:r>
              <a:rPr lang="fr-FR" spc="5" dirty="0">
                <a:latin typeface="Calibri"/>
                <a:cs typeface="Calibri"/>
              </a:rPr>
              <a:t> </a:t>
            </a:r>
            <a:r>
              <a:rPr lang="fr-FR" spc="-10" dirty="0">
                <a:latin typeface="Calibri"/>
                <a:cs typeface="Calibri"/>
              </a:rPr>
              <a:t>comme</a:t>
            </a:r>
            <a:r>
              <a:rPr lang="fr-FR" dirty="0">
                <a:latin typeface="Calibri"/>
                <a:cs typeface="Calibri"/>
              </a:rPr>
              <a:t> </a:t>
            </a:r>
            <a:r>
              <a:rPr lang="fr-FR" spc="-5" dirty="0">
                <a:latin typeface="Calibri"/>
                <a:cs typeface="Calibri"/>
              </a:rPr>
              <a:t>un</a:t>
            </a:r>
            <a:r>
              <a:rPr lang="fr-FR" spc="15" dirty="0">
                <a:latin typeface="Calibri"/>
                <a:cs typeface="Calibri"/>
              </a:rPr>
              <a:t> </a:t>
            </a:r>
            <a:r>
              <a:rPr lang="fr-FR" spc="-10" dirty="0">
                <a:latin typeface="Calibri"/>
                <a:cs typeface="Calibri"/>
              </a:rPr>
              <a:t>outil</a:t>
            </a:r>
            <a:r>
              <a:rPr lang="fr-FR" spc="5" dirty="0">
                <a:latin typeface="Calibri"/>
                <a:cs typeface="Calibri"/>
              </a:rPr>
              <a:t> </a:t>
            </a:r>
            <a:r>
              <a:rPr lang="fr-FR" spc="-5" dirty="0">
                <a:latin typeface="Calibri"/>
                <a:cs typeface="Calibri"/>
              </a:rPr>
              <a:t>de</a:t>
            </a:r>
            <a:r>
              <a:rPr lang="fr-FR" spc="10" dirty="0">
                <a:latin typeface="Calibri"/>
                <a:cs typeface="Calibri"/>
              </a:rPr>
              <a:t> </a:t>
            </a:r>
            <a:r>
              <a:rPr lang="fr-FR" spc="-10" dirty="0">
                <a:latin typeface="Calibri"/>
                <a:cs typeface="Calibri"/>
              </a:rPr>
              <a:t>gestion</a:t>
            </a:r>
            <a:r>
              <a:rPr lang="fr-FR" dirty="0">
                <a:latin typeface="Calibri"/>
                <a:cs typeface="Calibri"/>
              </a:rPr>
              <a:t> </a:t>
            </a:r>
            <a:r>
              <a:rPr lang="fr-FR" spc="-5" dirty="0">
                <a:latin typeface="Calibri"/>
                <a:cs typeface="Calibri"/>
              </a:rPr>
              <a:t>qui</a:t>
            </a:r>
            <a:r>
              <a:rPr lang="fr-FR" spc="10" dirty="0">
                <a:latin typeface="Calibri"/>
                <a:cs typeface="Calibri"/>
              </a:rPr>
              <a:t> </a:t>
            </a:r>
            <a:r>
              <a:rPr lang="fr-FR" spc="-5" dirty="0">
                <a:latin typeface="Calibri"/>
                <a:cs typeface="Calibri"/>
              </a:rPr>
              <a:t>permet</a:t>
            </a:r>
            <a:r>
              <a:rPr lang="fr-FR" spc="10" dirty="0">
                <a:latin typeface="Calibri"/>
                <a:cs typeface="Calibri"/>
              </a:rPr>
              <a:t> </a:t>
            </a:r>
            <a:r>
              <a:rPr lang="fr-FR" dirty="0">
                <a:latin typeface="Calibri"/>
                <a:cs typeface="Calibri"/>
              </a:rPr>
              <a:t>à </a:t>
            </a:r>
            <a:r>
              <a:rPr lang="fr-FR" spc="-5" dirty="0">
                <a:latin typeface="Calibri"/>
                <a:cs typeface="Calibri"/>
              </a:rPr>
              <a:t>un </a:t>
            </a:r>
            <a:r>
              <a:rPr lang="fr-FR" spc="-390" dirty="0">
                <a:latin typeface="Calibri"/>
                <a:cs typeface="Calibri"/>
              </a:rPr>
              <a:t> </a:t>
            </a:r>
            <a:r>
              <a:rPr lang="fr-FR" spc="-5" dirty="0">
                <a:latin typeface="Calibri"/>
                <a:cs typeface="Calibri"/>
              </a:rPr>
              <a:t>entraîneur</a:t>
            </a:r>
            <a:r>
              <a:rPr lang="fr-FR" spc="5" dirty="0">
                <a:latin typeface="Calibri"/>
                <a:cs typeface="Calibri"/>
              </a:rPr>
              <a:t> </a:t>
            </a:r>
            <a:r>
              <a:rPr lang="fr-FR" spc="-20" dirty="0">
                <a:latin typeface="Calibri"/>
                <a:cs typeface="Calibri"/>
              </a:rPr>
              <a:t>d’évaluer</a:t>
            </a:r>
            <a:r>
              <a:rPr lang="fr-FR" spc="20" dirty="0">
                <a:latin typeface="Calibri"/>
                <a:cs typeface="Calibri"/>
              </a:rPr>
              <a:t> </a:t>
            </a:r>
            <a:r>
              <a:rPr lang="fr-FR" spc="-20" dirty="0">
                <a:latin typeface="Calibri"/>
                <a:cs typeface="Calibri"/>
              </a:rPr>
              <a:t>l’efficacité</a:t>
            </a:r>
            <a:r>
              <a:rPr lang="fr-FR" spc="20" dirty="0">
                <a:latin typeface="Calibri"/>
                <a:cs typeface="Calibri"/>
              </a:rPr>
              <a:t> </a:t>
            </a:r>
            <a:r>
              <a:rPr lang="fr-FR" spc="-5" dirty="0">
                <a:latin typeface="Calibri"/>
                <a:cs typeface="Calibri"/>
              </a:rPr>
              <a:t>et</a:t>
            </a:r>
            <a:r>
              <a:rPr lang="fr-FR" dirty="0">
                <a:latin typeface="Calibri"/>
                <a:cs typeface="Calibri"/>
              </a:rPr>
              <a:t> </a:t>
            </a:r>
            <a:r>
              <a:rPr lang="fr-FR" spc="-20" dirty="0">
                <a:latin typeface="Calibri"/>
                <a:cs typeface="Calibri"/>
              </a:rPr>
              <a:t>l’efficience</a:t>
            </a:r>
            <a:r>
              <a:rPr lang="fr-FR" spc="40" dirty="0">
                <a:latin typeface="Calibri"/>
                <a:cs typeface="Calibri"/>
              </a:rPr>
              <a:t> </a:t>
            </a:r>
            <a:r>
              <a:rPr lang="fr-FR" spc="-5" dirty="0">
                <a:latin typeface="Calibri"/>
                <a:cs typeface="Calibri"/>
              </a:rPr>
              <a:t>des entrainements,</a:t>
            </a:r>
            <a:r>
              <a:rPr lang="fr-FR" dirty="0">
                <a:latin typeface="Calibri"/>
                <a:cs typeface="Calibri"/>
              </a:rPr>
              <a:t> </a:t>
            </a:r>
            <a:r>
              <a:rPr lang="fr-FR" spc="-5" dirty="0">
                <a:latin typeface="Calibri"/>
                <a:cs typeface="Calibri"/>
              </a:rPr>
              <a:t>des </a:t>
            </a:r>
            <a:r>
              <a:rPr lang="fr-FR" spc="-10" dirty="0">
                <a:latin typeface="Calibri"/>
                <a:cs typeface="Calibri"/>
              </a:rPr>
              <a:t>matchs</a:t>
            </a:r>
            <a:r>
              <a:rPr lang="fr-FR" dirty="0">
                <a:latin typeface="Calibri"/>
                <a:cs typeface="Calibri"/>
              </a:rPr>
              <a:t> </a:t>
            </a:r>
            <a:r>
              <a:rPr lang="fr-FR" spc="-5" dirty="0">
                <a:latin typeface="Calibri"/>
                <a:cs typeface="Calibri"/>
              </a:rPr>
              <a:t>et </a:t>
            </a:r>
            <a:r>
              <a:rPr lang="fr-FR" dirty="0">
                <a:latin typeface="Calibri"/>
                <a:cs typeface="Calibri"/>
              </a:rPr>
              <a:t> globalement</a:t>
            </a:r>
            <a:r>
              <a:rPr lang="fr-FR" spc="-5" dirty="0">
                <a:latin typeface="Calibri"/>
                <a:cs typeface="Calibri"/>
              </a:rPr>
              <a:t> de</a:t>
            </a:r>
            <a:r>
              <a:rPr lang="fr-FR" dirty="0">
                <a:latin typeface="Calibri"/>
                <a:cs typeface="Calibri"/>
              </a:rPr>
              <a:t> </a:t>
            </a:r>
            <a:r>
              <a:rPr lang="fr-FR" spc="-5" dirty="0">
                <a:latin typeface="Calibri"/>
                <a:cs typeface="Calibri"/>
              </a:rPr>
              <a:t>son équipe.</a:t>
            </a:r>
            <a:endParaRPr lang="fr-FR" dirty="0">
              <a:latin typeface="Calibri"/>
              <a:cs typeface="Calibri"/>
            </a:endParaRPr>
          </a:p>
          <a:p>
            <a:pPr algn="just">
              <a:spcBef>
                <a:spcPts val="25"/>
              </a:spcBef>
              <a:buClr>
                <a:srgbClr val="313131"/>
              </a:buClr>
              <a:buFont typeface="Arial MT"/>
              <a:buChar char="•"/>
            </a:pPr>
            <a:endParaRPr lang="fr-FR" sz="1750" dirty="0">
              <a:latin typeface="Calibri"/>
              <a:cs typeface="Calibri"/>
            </a:endParaRPr>
          </a:p>
          <a:p>
            <a:pPr marL="450850" indent="-287020" algn="just">
              <a:buFont typeface="Arial MT"/>
              <a:buChar char="•"/>
              <a:tabLst>
                <a:tab pos="450850" algn="l"/>
                <a:tab pos="451484" algn="l"/>
              </a:tabLst>
            </a:pPr>
            <a:r>
              <a:rPr lang="fr-FR" spc="-5" dirty="0">
                <a:latin typeface="Calibri"/>
                <a:cs typeface="Calibri"/>
              </a:rPr>
              <a:t>Le</a:t>
            </a:r>
            <a:r>
              <a:rPr lang="fr-FR" spc="10" dirty="0">
                <a:latin typeface="Calibri"/>
                <a:cs typeface="Calibri"/>
              </a:rPr>
              <a:t> </a:t>
            </a:r>
            <a:r>
              <a:rPr lang="fr-FR" dirty="0">
                <a:latin typeface="Calibri"/>
                <a:cs typeface="Calibri"/>
              </a:rPr>
              <a:t>modèle</a:t>
            </a:r>
            <a:r>
              <a:rPr lang="fr-FR" spc="15" dirty="0">
                <a:latin typeface="Calibri"/>
                <a:cs typeface="Calibri"/>
              </a:rPr>
              <a:t> </a:t>
            </a:r>
            <a:r>
              <a:rPr lang="fr-FR" spc="-5" dirty="0">
                <a:latin typeface="Calibri"/>
                <a:cs typeface="Calibri"/>
              </a:rPr>
              <a:t>de</a:t>
            </a:r>
            <a:r>
              <a:rPr lang="fr-FR" dirty="0">
                <a:latin typeface="Calibri"/>
                <a:cs typeface="Calibri"/>
              </a:rPr>
              <a:t> </a:t>
            </a:r>
            <a:r>
              <a:rPr lang="fr-FR" spc="-10" dirty="0">
                <a:latin typeface="Calibri"/>
                <a:cs typeface="Calibri"/>
              </a:rPr>
              <a:t>performance</a:t>
            </a:r>
            <a:r>
              <a:rPr lang="fr-FR" spc="5" dirty="0">
                <a:latin typeface="Calibri"/>
                <a:cs typeface="Calibri"/>
              </a:rPr>
              <a:t> </a:t>
            </a:r>
            <a:r>
              <a:rPr lang="fr-FR" spc="-5" dirty="0">
                <a:latin typeface="Calibri"/>
                <a:cs typeface="Calibri"/>
              </a:rPr>
              <a:t>assure</a:t>
            </a:r>
            <a:r>
              <a:rPr lang="fr-FR" spc="-10" dirty="0">
                <a:latin typeface="Calibri"/>
                <a:cs typeface="Calibri"/>
              </a:rPr>
              <a:t> </a:t>
            </a:r>
            <a:r>
              <a:rPr lang="fr-FR" dirty="0">
                <a:latin typeface="Calibri"/>
                <a:cs typeface="Calibri"/>
              </a:rPr>
              <a:t>aussi</a:t>
            </a:r>
            <a:r>
              <a:rPr lang="fr-FR" spc="-5" dirty="0">
                <a:latin typeface="Calibri"/>
                <a:cs typeface="Calibri"/>
              </a:rPr>
              <a:t> une</a:t>
            </a:r>
            <a:r>
              <a:rPr lang="fr-FR" spc="15" dirty="0">
                <a:latin typeface="Calibri"/>
                <a:cs typeface="Calibri"/>
              </a:rPr>
              <a:t> </a:t>
            </a:r>
            <a:r>
              <a:rPr lang="fr-FR" spc="-5" dirty="0">
                <a:latin typeface="Calibri"/>
                <a:cs typeface="Calibri"/>
              </a:rPr>
              <a:t>meilleure</a:t>
            </a:r>
            <a:r>
              <a:rPr lang="fr-FR" spc="15" dirty="0">
                <a:latin typeface="Calibri"/>
                <a:cs typeface="Calibri"/>
              </a:rPr>
              <a:t> </a:t>
            </a:r>
            <a:r>
              <a:rPr lang="fr-FR" spc="-5" dirty="0">
                <a:latin typeface="Calibri"/>
                <a:cs typeface="Calibri"/>
              </a:rPr>
              <a:t>compréhension</a:t>
            </a:r>
            <a:r>
              <a:rPr lang="fr-FR" spc="70" dirty="0">
                <a:latin typeface="Calibri"/>
                <a:cs typeface="Calibri"/>
              </a:rPr>
              <a:t> </a:t>
            </a:r>
            <a:r>
              <a:rPr lang="fr-FR" spc="-5" dirty="0">
                <a:latin typeface="Calibri"/>
                <a:cs typeface="Calibri"/>
              </a:rPr>
              <a:t>des</a:t>
            </a:r>
            <a:r>
              <a:rPr lang="fr-FR" spc="-10" dirty="0">
                <a:latin typeface="Calibri"/>
                <a:cs typeface="Calibri"/>
              </a:rPr>
              <a:t> </a:t>
            </a:r>
            <a:r>
              <a:rPr lang="fr-FR" spc="-15" dirty="0">
                <a:latin typeface="Calibri"/>
                <a:cs typeface="Calibri"/>
              </a:rPr>
              <a:t>progrès </a:t>
            </a:r>
            <a:r>
              <a:rPr lang="fr-FR" spc="-10" dirty="0">
                <a:latin typeface="Calibri"/>
                <a:cs typeface="Calibri"/>
              </a:rPr>
              <a:t>réalisés.</a:t>
            </a:r>
            <a:endParaRPr lang="fr-FR" dirty="0">
              <a:latin typeface="Calibri"/>
              <a:cs typeface="Calibri"/>
            </a:endParaRPr>
          </a:p>
          <a:p>
            <a:pPr algn="just">
              <a:spcBef>
                <a:spcPts val="25"/>
              </a:spcBef>
            </a:pPr>
            <a:endParaRPr lang="fr-FR" sz="1750" dirty="0">
              <a:latin typeface="Calibri"/>
              <a:cs typeface="Calibri"/>
            </a:endParaRPr>
          </a:p>
          <a:p>
            <a:pPr marL="450850" marR="190500" indent="-287020" algn="just">
              <a:buFont typeface="Arial MT"/>
              <a:buChar char="•"/>
              <a:tabLst>
                <a:tab pos="450850" algn="l"/>
                <a:tab pos="451484" algn="l"/>
              </a:tabLst>
            </a:pPr>
            <a:r>
              <a:rPr lang="fr-FR" spc="-5" dirty="0">
                <a:latin typeface="Calibri"/>
                <a:cs typeface="Calibri"/>
              </a:rPr>
              <a:t>Le</a:t>
            </a:r>
            <a:r>
              <a:rPr lang="fr-FR" spc="10" dirty="0">
                <a:latin typeface="Calibri"/>
                <a:cs typeface="Calibri"/>
              </a:rPr>
              <a:t> </a:t>
            </a:r>
            <a:r>
              <a:rPr lang="fr-FR" dirty="0">
                <a:latin typeface="Calibri"/>
                <a:cs typeface="Calibri"/>
              </a:rPr>
              <a:t>modèle</a:t>
            </a:r>
            <a:r>
              <a:rPr lang="fr-FR" spc="20" dirty="0">
                <a:latin typeface="Calibri"/>
                <a:cs typeface="Calibri"/>
              </a:rPr>
              <a:t> </a:t>
            </a:r>
            <a:r>
              <a:rPr lang="fr-FR" spc="-5" dirty="0">
                <a:latin typeface="Calibri"/>
                <a:cs typeface="Calibri"/>
              </a:rPr>
              <a:t>de</a:t>
            </a:r>
            <a:r>
              <a:rPr lang="fr-FR" spc="5" dirty="0">
                <a:latin typeface="Calibri"/>
                <a:cs typeface="Calibri"/>
              </a:rPr>
              <a:t> </a:t>
            </a:r>
            <a:r>
              <a:rPr lang="fr-FR" spc="-10" dirty="0">
                <a:latin typeface="Calibri"/>
                <a:cs typeface="Calibri"/>
              </a:rPr>
              <a:t>performance</a:t>
            </a:r>
            <a:r>
              <a:rPr lang="fr-FR" spc="5" dirty="0">
                <a:latin typeface="Calibri"/>
                <a:cs typeface="Calibri"/>
              </a:rPr>
              <a:t> </a:t>
            </a:r>
            <a:r>
              <a:rPr lang="fr-FR" spc="-5" dirty="0">
                <a:latin typeface="Calibri"/>
                <a:cs typeface="Calibri"/>
              </a:rPr>
              <a:t>et</a:t>
            </a:r>
            <a:r>
              <a:rPr lang="fr-FR" spc="10" dirty="0">
                <a:latin typeface="Calibri"/>
                <a:cs typeface="Calibri"/>
              </a:rPr>
              <a:t> </a:t>
            </a:r>
            <a:r>
              <a:rPr lang="fr-FR" spc="-5" dirty="0">
                <a:latin typeface="Calibri"/>
                <a:cs typeface="Calibri"/>
              </a:rPr>
              <a:t>sa </a:t>
            </a:r>
            <a:r>
              <a:rPr lang="fr-FR" dirty="0">
                <a:latin typeface="Calibri"/>
                <a:cs typeface="Calibri"/>
              </a:rPr>
              <a:t>mise en</a:t>
            </a:r>
            <a:r>
              <a:rPr lang="fr-FR" spc="15" dirty="0">
                <a:latin typeface="Calibri"/>
                <a:cs typeface="Calibri"/>
              </a:rPr>
              <a:t> </a:t>
            </a:r>
            <a:r>
              <a:rPr lang="fr-FR" spc="-5" dirty="0">
                <a:latin typeface="Calibri"/>
                <a:cs typeface="Calibri"/>
              </a:rPr>
              <a:t>place</a:t>
            </a:r>
            <a:r>
              <a:rPr lang="fr-FR" spc="20" dirty="0">
                <a:latin typeface="Calibri"/>
                <a:cs typeface="Calibri"/>
              </a:rPr>
              <a:t> </a:t>
            </a:r>
            <a:r>
              <a:rPr lang="fr-FR" spc="-10" dirty="0">
                <a:latin typeface="Calibri"/>
                <a:cs typeface="Calibri"/>
              </a:rPr>
              <a:t>constituent</a:t>
            </a:r>
            <a:r>
              <a:rPr lang="fr-FR" spc="5" dirty="0">
                <a:latin typeface="Calibri"/>
                <a:cs typeface="Calibri"/>
              </a:rPr>
              <a:t> </a:t>
            </a:r>
            <a:r>
              <a:rPr lang="fr-FR" spc="-5" dirty="0">
                <a:latin typeface="Calibri"/>
                <a:cs typeface="Calibri"/>
              </a:rPr>
              <a:t>un</a:t>
            </a:r>
            <a:r>
              <a:rPr lang="fr-FR" spc="15" dirty="0">
                <a:latin typeface="Calibri"/>
                <a:cs typeface="Calibri"/>
              </a:rPr>
              <a:t> </a:t>
            </a:r>
            <a:r>
              <a:rPr lang="fr-FR" spc="-5" dirty="0">
                <a:latin typeface="Calibri"/>
                <a:cs typeface="Calibri"/>
              </a:rPr>
              <a:t>levier</a:t>
            </a:r>
            <a:r>
              <a:rPr lang="fr-FR" spc="10" dirty="0">
                <a:latin typeface="Calibri"/>
                <a:cs typeface="Calibri"/>
              </a:rPr>
              <a:t> </a:t>
            </a:r>
            <a:r>
              <a:rPr lang="fr-FR" spc="-5" dirty="0">
                <a:latin typeface="Calibri"/>
                <a:cs typeface="Calibri"/>
              </a:rPr>
              <a:t>essentiel</a:t>
            </a:r>
            <a:r>
              <a:rPr lang="fr-FR" dirty="0">
                <a:latin typeface="Calibri"/>
                <a:cs typeface="Calibri"/>
              </a:rPr>
              <a:t> </a:t>
            </a:r>
            <a:r>
              <a:rPr lang="fr-FR" spc="-5" dirty="0">
                <a:latin typeface="Calibri"/>
                <a:cs typeface="Calibri"/>
              </a:rPr>
              <a:t>pour </a:t>
            </a:r>
            <a:r>
              <a:rPr lang="fr-FR" spc="-15" dirty="0">
                <a:latin typeface="Calibri"/>
                <a:cs typeface="Calibri"/>
              </a:rPr>
              <a:t>atteindre</a:t>
            </a:r>
            <a:r>
              <a:rPr lang="fr-FR" spc="10" dirty="0">
                <a:latin typeface="Calibri"/>
                <a:cs typeface="Calibri"/>
              </a:rPr>
              <a:t> </a:t>
            </a:r>
            <a:r>
              <a:rPr lang="fr-FR" spc="-5" dirty="0">
                <a:latin typeface="Calibri"/>
                <a:cs typeface="Calibri"/>
              </a:rPr>
              <a:t>la</a:t>
            </a:r>
            <a:r>
              <a:rPr lang="fr-FR" spc="10" dirty="0">
                <a:latin typeface="Calibri"/>
                <a:cs typeface="Calibri"/>
              </a:rPr>
              <a:t> </a:t>
            </a:r>
            <a:r>
              <a:rPr lang="fr-FR" spc="-10" dirty="0">
                <a:latin typeface="Calibri"/>
                <a:cs typeface="Calibri"/>
              </a:rPr>
              <a:t>performance.</a:t>
            </a:r>
            <a:endParaRPr lang="fr-FR" dirty="0">
              <a:latin typeface="Calibri"/>
              <a:cs typeface="Calibri"/>
            </a:endParaRPr>
          </a:p>
          <a:p>
            <a:pPr algn="just">
              <a:spcBef>
                <a:spcPts val="25"/>
              </a:spcBef>
              <a:buClr>
                <a:srgbClr val="313131"/>
              </a:buClr>
              <a:buFont typeface="Arial MT"/>
              <a:buChar char="•"/>
            </a:pPr>
            <a:endParaRPr lang="fr-FR" sz="1750" dirty="0">
              <a:latin typeface="Calibri"/>
              <a:cs typeface="Calibri"/>
            </a:endParaRPr>
          </a:p>
          <a:p>
            <a:pPr marL="450850" indent="-287020" algn="just">
              <a:buFont typeface="Arial MT"/>
              <a:buChar char="•"/>
              <a:tabLst>
                <a:tab pos="450850" algn="l"/>
                <a:tab pos="451484" algn="l"/>
              </a:tabLst>
            </a:pPr>
            <a:r>
              <a:rPr lang="fr-FR" spc="-5" dirty="0">
                <a:latin typeface="Calibri"/>
                <a:cs typeface="Calibri"/>
              </a:rPr>
              <a:t>Le</a:t>
            </a:r>
            <a:r>
              <a:rPr lang="fr-FR" spc="10" dirty="0">
                <a:latin typeface="Calibri"/>
                <a:cs typeface="Calibri"/>
              </a:rPr>
              <a:t> </a:t>
            </a:r>
            <a:r>
              <a:rPr lang="fr-FR" spc="-5" dirty="0">
                <a:latin typeface="Calibri"/>
                <a:cs typeface="Calibri"/>
              </a:rPr>
              <a:t>choix</a:t>
            </a:r>
            <a:r>
              <a:rPr lang="fr-FR" spc="15" dirty="0">
                <a:latin typeface="Calibri"/>
                <a:cs typeface="Calibri"/>
              </a:rPr>
              <a:t> </a:t>
            </a:r>
            <a:r>
              <a:rPr lang="fr-FR" spc="-5" dirty="0">
                <a:latin typeface="Calibri"/>
                <a:cs typeface="Calibri"/>
              </a:rPr>
              <a:t>des</a:t>
            </a:r>
            <a:r>
              <a:rPr lang="fr-FR" spc="10" dirty="0">
                <a:latin typeface="Calibri"/>
                <a:cs typeface="Calibri"/>
              </a:rPr>
              <a:t> </a:t>
            </a:r>
            <a:r>
              <a:rPr lang="fr-FR" spc="-10" dirty="0">
                <a:latin typeface="Calibri"/>
                <a:cs typeface="Calibri"/>
              </a:rPr>
              <a:t>paramètres</a:t>
            </a:r>
            <a:r>
              <a:rPr lang="fr-FR" spc="5" dirty="0">
                <a:latin typeface="Calibri"/>
                <a:cs typeface="Calibri"/>
              </a:rPr>
              <a:t> </a:t>
            </a:r>
            <a:r>
              <a:rPr lang="fr-FR" spc="-5" dirty="0">
                <a:latin typeface="Calibri"/>
                <a:cs typeface="Calibri"/>
              </a:rPr>
              <a:t>doit</a:t>
            </a:r>
            <a:r>
              <a:rPr lang="fr-FR" spc="10" dirty="0">
                <a:latin typeface="Calibri"/>
                <a:cs typeface="Calibri"/>
              </a:rPr>
              <a:t> </a:t>
            </a:r>
            <a:r>
              <a:rPr lang="fr-FR" spc="-15" dirty="0">
                <a:latin typeface="Calibri"/>
                <a:cs typeface="Calibri"/>
              </a:rPr>
              <a:t>être</a:t>
            </a:r>
            <a:r>
              <a:rPr lang="fr-FR" spc="10" dirty="0">
                <a:latin typeface="Calibri"/>
                <a:cs typeface="Calibri"/>
              </a:rPr>
              <a:t> </a:t>
            </a:r>
            <a:r>
              <a:rPr lang="fr-FR" spc="-10" dirty="0">
                <a:latin typeface="Calibri"/>
                <a:cs typeface="Calibri"/>
              </a:rPr>
              <a:t>pertinent</a:t>
            </a:r>
            <a:r>
              <a:rPr lang="fr-FR" spc="10" dirty="0">
                <a:latin typeface="Calibri"/>
                <a:cs typeface="Calibri"/>
              </a:rPr>
              <a:t> </a:t>
            </a:r>
            <a:r>
              <a:rPr lang="fr-FR" spc="-5" dirty="0">
                <a:latin typeface="Calibri"/>
                <a:cs typeface="Calibri"/>
              </a:rPr>
              <a:t>et</a:t>
            </a:r>
            <a:r>
              <a:rPr lang="fr-FR" spc="5" dirty="0">
                <a:latin typeface="Calibri"/>
                <a:cs typeface="Calibri"/>
              </a:rPr>
              <a:t> </a:t>
            </a:r>
            <a:r>
              <a:rPr lang="fr-FR" dirty="0">
                <a:latin typeface="Calibri"/>
                <a:cs typeface="Calibri"/>
              </a:rPr>
              <a:t>en</a:t>
            </a:r>
            <a:r>
              <a:rPr lang="fr-FR" spc="15" dirty="0">
                <a:latin typeface="Calibri"/>
                <a:cs typeface="Calibri"/>
              </a:rPr>
              <a:t> </a:t>
            </a:r>
            <a:r>
              <a:rPr lang="fr-FR" spc="-15" dirty="0">
                <a:latin typeface="Calibri"/>
                <a:cs typeface="Calibri"/>
              </a:rPr>
              <a:t>accord</a:t>
            </a:r>
            <a:r>
              <a:rPr lang="fr-FR" spc="15" dirty="0">
                <a:latin typeface="Calibri"/>
                <a:cs typeface="Calibri"/>
              </a:rPr>
              <a:t> </a:t>
            </a:r>
            <a:r>
              <a:rPr lang="fr-FR" dirty="0">
                <a:latin typeface="Calibri"/>
                <a:cs typeface="Calibri"/>
              </a:rPr>
              <a:t>à la</a:t>
            </a:r>
            <a:r>
              <a:rPr lang="fr-FR" spc="10" dirty="0">
                <a:latin typeface="Calibri"/>
                <a:cs typeface="Calibri"/>
              </a:rPr>
              <a:t> </a:t>
            </a:r>
            <a:r>
              <a:rPr lang="fr-FR" spc="-15" dirty="0">
                <a:latin typeface="Calibri"/>
                <a:cs typeface="Calibri"/>
              </a:rPr>
              <a:t>fois</a:t>
            </a:r>
            <a:r>
              <a:rPr lang="fr-FR" spc="5" dirty="0">
                <a:latin typeface="Calibri"/>
                <a:cs typeface="Calibri"/>
              </a:rPr>
              <a:t> </a:t>
            </a:r>
            <a:r>
              <a:rPr lang="fr-FR" dirty="0">
                <a:latin typeface="Calibri"/>
                <a:cs typeface="Calibri"/>
              </a:rPr>
              <a:t>au</a:t>
            </a:r>
            <a:r>
              <a:rPr lang="fr-FR" spc="10" dirty="0">
                <a:latin typeface="Calibri"/>
                <a:cs typeface="Calibri"/>
              </a:rPr>
              <a:t> </a:t>
            </a:r>
            <a:r>
              <a:rPr lang="fr-FR" spc="-15" dirty="0">
                <a:latin typeface="Calibri"/>
                <a:cs typeface="Calibri"/>
              </a:rPr>
              <a:t>regard</a:t>
            </a:r>
            <a:r>
              <a:rPr lang="fr-FR" spc="10" dirty="0">
                <a:latin typeface="Calibri"/>
                <a:cs typeface="Calibri"/>
              </a:rPr>
              <a:t> </a:t>
            </a:r>
            <a:r>
              <a:rPr lang="fr-FR" spc="-5" dirty="0">
                <a:latin typeface="Calibri"/>
                <a:cs typeface="Calibri"/>
              </a:rPr>
              <a:t>de</a:t>
            </a:r>
            <a:r>
              <a:rPr lang="fr-FR" dirty="0">
                <a:latin typeface="Calibri"/>
                <a:cs typeface="Calibri"/>
              </a:rPr>
              <a:t> sa </a:t>
            </a:r>
            <a:r>
              <a:rPr lang="fr-FR" spc="-5" dirty="0">
                <a:latin typeface="Calibri"/>
                <a:cs typeface="Calibri"/>
              </a:rPr>
              <a:t>philosophie</a:t>
            </a:r>
            <a:r>
              <a:rPr lang="fr-FR" spc="15" dirty="0">
                <a:latin typeface="Calibri"/>
                <a:cs typeface="Calibri"/>
              </a:rPr>
              <a:t> </a:t>
            </a:r>
            <a:r>
              <a:rPr lang="fr-FR" spc="-30" dirty="0">
                <a:latin typeface="Calibri"/>
                <a:cs typeface="Calibri"/>
              </a:rPr>
              <a:t>d’entraineur,</a:t>
            </a:r>
            <a:r>
              <a:rPr lang="fr-FR" spc="10" dirty="0">
                <a:latin typeface="Calibri"/>
                <a:cs typeface="Calibri"/>
              </a:rPr>
              <a:t> </a:t>
            </a:r>
            <a:r>
              <a:rPr lang="fr-FR" spc="-5" dirty="0">
                <a:latin typeface="Calibri"/>
                <a:cs typeface="Calibri"/>
              </a:rPr>
              <a:t>et</a:t>
            </a:r>
            <a:r>
              <a:rPr lang="fr-FR" spc="5" dirty="0">
                <a:latin typeface="Calibri"/>
                <a:cs typeface="Calibri"/>
              </a:rPr>
              <a:t> </a:t>
            </a:r>
            <a:r>
              <a:rPr lang="fr-FR" dirty="0">
                <a:latin typeface="Calibri"/>
                <a:cs typeface="Calibri"/>
              </a:rPr>
              <a:t>aussi</a:t>
            </a:r>
            <a:r>
              <a:rPr lang="fr-FR" spc="-20" dirty="0">
                <a:latin typeface="Calibri"/>
                <a:cs typeface="Calibri"/>
              </a:rPr>
              <a:t> </a:t>
            </a:r>
            <a:r>
              <a:rPr lang="fr-FR" spc="-5" dirty="0">
                <a:latin typeface="Calibri"/>
                <a:cs typeface="Calibri"/>
              </a:rPr>
              <a:t>de</a:t>
            </a:r>
            <a:r>
              <a:rPr lang="fr-FR" spc="15" dirty="0">
                <a:latin typeface="Calibri"/>
                <a:cs typeface="Calibri"/>
              </a:rPr>
              <a:t> </a:t>
            </a:r>
            <a:r>
              <a:rPr lang="fr-FR" spc="-5" dirty="0">
                <a:latin typeface="Calibri"/>
                <a:cs typeface="Calibri"/>
              </a:rPr>
              <a:t>son</a:t>
            </a:r>
            <a:r>
              <a:rPr lang="fr-FR" dirty="0">
                <a:latin typeface="Calibri"/>
                <a:cs typeface="Calibri"/>
              </a:rPr>
              <a:t> </a:t>
            </a:r>
            <a:r>
              <a:rPr lang="fr-FR" spc="-5" dirty="0">
                <a:latin typeface="Calibri"/>
                <a:cs typeface="Calibri"/>
              </a:rPr>
              <a:t>équipe.</a:t>
            </a:r>
            <a:endParaRPr lang="fr-FR" dirty="0">
              <a:latin typeface="Calibri"/>
              <a:cs typeface="Calibri"/>
            </a:endParaRPr>
          </a:p>
          <a:p>
            <a:pPr algn="just">
              <a:spcBef>
                <a:spcPts val="25"/>
              </a:spcBef>
            </a:pPr>
            <a:endParaRPr lang="fr-FR" sz="1750" dirty="0">
              <a:latin typeface="Calibri"/>
              <a:cs typeface="Calibri"/>
            </a:endParaRPr>
          </a:p>
          <a:p>
            <a:pPr marL="450850" marR="5080" indent="-287020" algn="just">
              <a:buFont typeface="Arial MT"/>
              <a:buChar char="•"/>
              <a:tabLst>
                <a:tab pos="450850" algn="l"/>
                <a:tab pos="451484" algn="l"/>
              </a:tabLst>
            </a:pPr>
            <a:r>
              <a:rPr lang="fr-FR" spc="-5" dirty="0">
                <a:latin typeface="Calibri"/>
                <a:cs typeface="Calibri"/>
              </a:rPr>
              <a:t>En</a:t>
            </a:r>
            <a:r>
              <a:rPr lang="fr-FR" dirty="0">
                <a:latin typeface="Calibri"/>
                <a:cs typeface="Calibri"/>
              </a:rPr>
              <a:t> </a:t>
            </a:r>
            <a:r>
              <a:rPr lang="fr-FR" spc="-15" dirty="0">
                <a:latin typeface="Calibri"/>
                <a:cs typeface="Calibri"/>
              </a:rPr>
              <a:t>effet,</a:t>
            </a:r>
            <a:r>
              <a:rPr lang="fr-FR" spc="10" dirty="0">
                <a:latin typeface="Calibri"/>
                <a:cs typeface="Calibri"/>
              </a:rPr>
              <a:t> </a:t>
            </a:r>
            <a:r>
              <a:rPr lang="fr-FR" spc="-10" dirty="0">
                <a:latin typeface="Calibri"/>
                <a:cs typeface="Calibri"/>
              </a:rPr>
              <a:t>choisir</a:t>
            </a:r>
            <a:r>
              <a:rPr lang="fr-FR" spc="15" dirty="0">
                <a:latin typeface="Calibri"/>
                <a:cs typeface="Calibri"/>
              </a:rPr>
              <a:t> </a:t>
            </a:r>
            <a:r>
              <a:rPr lang="fr-FR" spc="-5" dirty="0">
                <a:latin typeface="Calibri"/>
                <a:cs typeface="Calibri"/>
              </a:rPr>
              <a:t>des</a:t>
            </a:r>
            <a:r>
              <a:rPr lang="fr-FR" spc="10" dirty="0">
                <a:latin typeface="Calibri"/>
                <a:cs typeface="Calibri"/>
              </a:rPr>
              <a:t> </a:t>
            </a:r>
            <a:r>
              <a:rPr lang="fr-FR" spc="-10" dirty="0">
                <a:latin typeface="Calibri"/>
                <a:cs typeface="Calibri"/>
              </a:rPr>
              <a:t>paramètres</a:t>
            </a:r>
            <a:r>
              <a:rPr lang="fr-FR" spc="15" dirty="0">
                <a:latin typeface="Calibri"/>
                <a:cs typeface="Calibri"/>
              </a:rPr>
              <a:t> </a:t>
            </a:r>
            <a:r>
              <a:rPr lang="fr-FR" spc="-5" dirty="0">
                <a:latin typeface="Calibri"/>
                <a:cs typeface="Calibri"/>
              </a:rPr>
              <a:t>peu</a:t>
            </a:r>
            <a:r>
              <a:rPr lang="fr-FR" spc="5" dirty="0">
                <a:latin typeface="Calibri"/>
                <a:cs typeface="Calibri"/>
              </a:rPr>
              <a:t> </a:t>
            </a:r>
            <a:r>
              <a:rPr lang="fr-FR" spc="-10" dirty="0">
                <a:latin typeface="Calibri"/>
                <a:cs typeface="Calibri"/>
              </a:rPr>
              <a:t>appropriés</a:t>
            </a:r>
            <a:r>
              <a:rPr lang="fr-FR" spc="25" dirty="0">
                <a:latin typeface="Calibri"/>
                <a:cs typeface="Calibri"/>
              </a:rPr>
              <a:t> </a:t>
            </a:r>
            <a:r>
              <a:rPr lang="fr-FR" spc="-10" dirty="0">
                <a:latin typeface="Calibri"/>
                <a:cs typeface="Calibri"/>
              </a:rPr>
              <a:t>constitue</a:t>
            </a:r>
            <a:r>
              <a:rPr lang="fr-FR" spc="20" dirty="0">
                <a:latin typeface="Calibri"/>
                <a:cs typeface="Calibri"/>
              </a:rPr>
              <a:t> </a:t>
            </a:r>
            <a:r>
              <a:rPr lang="fr-FR" spc="-5" dirty="0">
                <a:latin typeface="Calibri"/>
                <a:cs typeface="Calibri"/>
              </a:rPr>
              <a:t>un</a:t>
            </a:r>
            <a:r>
              <a:rPr lang="fr-FR" spc="25" dirty="0">
                <a:latin typeface="Calibri"/>
                <a:cs typeface="Calibri"/>
              </a:rPr>
              <a:t> </a:t>
            </a:r>
            <a:r>
              <a:rPr lang="fr-FR" spc="-5" dirty="0">
                <a:latin typeface="Calibri"/>
                <a:cs typeface="Calibri"/>
              </a:rPr>
              <a:t>risque</a:t>
            </a:r>
            <a:r>
              <a:rPr lang="fr-FR" spc="5" dirty="0">
                <a:latin typeface="Calibri"/>
                <a:cs typeface="Calibri"/>
              </a:rPr>
              <a:t> </a:t>
            </a:r>
            <a:r>
              <a:rPr lang="fr-FR" spc="-5" dirty="0">
                <a:latin typeface="Calibri"/>
                <a:cs typeface="Calibri"/>
              </a:rPr>
              <a:t>pour</a:t>
            </a:r>
            <a:r>
              <a:rPr lang="fr-FR" spc="15" dirty="0">
                <a:latin typeface="Calibri"/>
                <a:cs typeface="Calibri"/>
              </a:rPr>
              <a:t> </a:t>
            </a:r>
            <a:r>
              <a:rPr lang="fr-FR" spc="-20" dirty="0">
                <a:latin typeface="Calibri"/>
                <a:cs typeface="Calibri"/>
              </a:rPr>
              <a:t>l’entraineur </a:t>
            </a:r>
            <a:r>
              <a:rPr lang="fr-FR" spc="-390" dirty="0">
                <a:latin typeface="Calibri"/>
                <a:cs typeface="Calibri"/>
              </a:rPr>
              <a:t> </a:t>
            </a:r>
            <a:r>
              <a:rPr lang="fr-FR" spc="-5" dirty="0">
                <a:latin typeface="Calibri"/>
                <a:cs typeface="Calibri"/>
              </a:rPr>
              <a:t>qui,</a:t>
            </a:r>
            <a:r>
              <a:rPr lang="fr-FR" spc="15" dirty="0">
                <a:latin typeface="Calibri"/>
                <a:cs typeface="Calibri"/>
              </a:rPr>
              <a:t> </a:t>
            </a:r>
            <a:r>
              <a:rPr lang="fr-FR" spc="-15" dirty="0">
                <a:latin typeface="Calibri"/>
                <a:cs typeface="Calibri"/>
              </a:rPr>
              <a:t>faute</a:t>
            </a:r>
            <a:r>
              <a:rPr lang="fr-FR" spc="5" dirty="0">
                <a:latin typeface="Calibri"/>
                <a:cs typeface="Calibri"/>
              </a:rPr>
              <a:t> </a:t>
            </a:r>
            <a:r>
              <a:rPr lang="fr-FR" spc="-10" dirty="0">
                <a:latin typeface="Calibri"/>
                <a:cs typeface="Calibri"/>
              </a:rPr>
              <a:t>d’une</a:t>
            </a:r>
            <a:r>
              <a:rPr lang="fr-FR" spc="15" dirty="0">
                <a:latin typeface="Calibri"/>
                <a:cs typeface="Calibri"/>
              </a:rPr>
              <a:t> </a:t>
            </a:r>
            <a:r>
              <a:rPr lang="fr-FR" spc="-10" dirty="0">
                <a:latin typeface="Calibri"/>
                <a:cs typeface="Calibri"/>
              </a:rPr>
              <a:t>évaluation</a:t>
            </a:r>
            <a:r>
              <a:rPr lang="fr-FR" spc="15" dirty="0">
                <a:latin typeface="Calibri"/>
                <a:cs typeface="Calibri"/>
              </a:rPr>
              <a:t> </a:t>
            </a:r>
            <a:r>
              <a:rPr lang="fr-FR" spc="-10" dirty="0">
                <a:latin typeface="Calibri"/>
                <a:cs typeface="Calibri"/>
              </a:rPr>
              <a:t>pertinente,</a:t>
            </a:r>
            <a:r>
              <a:rPr lang="fr-FR" spc="25" dirty="0">
                <a:latin typeface="Calibri"/>
                <a:cs typeface="Calibri"/>
              </a:rPr>
              <a:t> </a:t>
            </a:r>
            <a:r>
              <a:rPr lang="fr-FR" spc="-5" dirty="0">
                <a:latin typeface="Calibri"/>
                <a:cs typeface="Calibri"/>
              </a:rPr>
              <a:t>peut</a:t>
            </a:r>
            <a:r>
              <a:rPr lang="fr-FR" spc="5" dirty="0">
                <a:latin typeface="Calibri"/>
                <a:cs typeface="Calibri"/>
              </a:rPr>
              <a:t> </a:t>
            </a:r>
            <a:r>
              <a:rPr lang="fr-FR" spc="-15" dirty="0">
                <a:latin typeface="Calibri"/>
                <a:cs typeface="Calibri"/>
              </a:rPr>
              <a:t>être</a:t>
            </a:r>
            <a:r>
              <a:rPr lang="fr-FR" spc="5" dirty="0">
                <a:latin typeface="Calibri"/>
                <a:cs typeface="Calibri"/>
              </a:rPr>
              <a:t> </a:t>
            </a:r>
            <a:r>
              <a:rPr lang="fr-FR" dirty="0">
                <a:latin typeface="Calibri"/>
                <a:cs typeface="Calibri"/>
              </a:rPr>
              <a:t>amené</a:t>
            </a:r>
            <a:r>
              <a:rPr lang="fr-FR" spc="20" dirty="0">
                <a:latin typeface="Calibri"/>
                <a:cs typeface="Calibri"/>
              </a:rPr>
              <a:t> </a:t>
            </a:r>
            <a:r>
              <a:rPr lang="fr-FR" dirty="0">
                <a:latin typeface="Calibri"/>
                <a:cs typeface="Calibri"/>
              </a:rPr>
              <a:t>à</a:t>
            </a:r>
            <a:r>
              <a:rPr lang="fr-FR" spc="-5" dirty="0">
                <a:latin typeface="Calibri"/>
                <a:cs typeface="Calibri"/>
              </a:rPr>
              <a:t> </a:t>
            </a:r>
            <a:r>
              <a:rPr lang="fr-FR" spc="-10" dirty="0">
                <a:latin typeface="Calibri"/>
                <a:cs typeface="Calibri"/>
              </a:rPr>
              <a:t>prendre</a:t>
            </a:r>
            <a:r>
              <a:rPr lang="fr-FR" spc="20" dirty="0">
                <a:latin typeface="Calibri"/>
                <a:cs typeface="Calibri"/>
              </a:rPr>
              <a:t> </a:t>
            </a:r>
            <a:r>
              <a:rPr lang="fr-FR" spc="-5" dirty="0">
                <a:latin typeface="Calibri"/>
                <a:cs typeface="Calibri"/>
              </a:rPr>
              <a:t>des</a:t>
            </a:r>
            <a:r>
              <a:rPr lang="fr-FR" dirty="0">
                <a:latin typeface="Calibri"/>
                <a:cs typeface="Calibri"/>
              </a:rPr>
              <a:t> </a:t>
            </a:r>
            <a:r>
              <a:rPr lang="fr-FR" spc="-5" dirty="0">
                <a:latin typeface="Calibri"/>
                <a:cs typeface="Calibri"/>
              </a:rPr>
              <a:t>décisions </a:t>
            </a:r>
            <a:r>
              <a:rPr lang="fr-FR" dirty="0">
                <a:latin typeface="Calibri"/>
                <a:cs typeface="Calibri"/>
              </a:rPr>
              <a:t> </a:t>
            </a:r>
            <a:r>
              <a:rPr lang="fr-FR" spc="-10" dirty="0">
                <a:latin typeface="Calibri"/>
                <a:cs typeface="Calibri"/>
              </a:rPr>
              <a:t>inadaptées</a:t>
            </a:r>
            <a:r>
              <a:rPr lang="fr-FR" spc="10" dirty="0">
                <a:latin typeface="Calibri"/>
                <a:cs typeface="Calibri"/>
              </a:rPr>
              <a:t> </a:t>
            </a:r>
            <a:r>
              <a:rPr lang="fr-FR" spc="-5" dirty="0">
                <a:latin typeface="Calibri"/>
                <a:cs typeface="Calibri"/>
              </a:rPr>
              <a:t>et</a:t>
            </a:r>
            <a:r>
              <a:rPr lang="fr-FR" spc="5" dirty="0">
                <a:latin typeface="Calibri"/>
                <a:cs typeface="Calibri"/>
              </a:rPr>
              <a:t> </a:t>
            </a:r>
            <a:r>
              <a:rPr lang="fr-FR" spc="-5" dirty="0">
                <a:latin typeface="Calibri"/>
                <a:cs typeface="Calibri"/>
              </a:rPr>
              <a:t>subir</a:t>
            </a:r>
            <a:r>
              <a:rPr lang="fr-FR" dirty="0">
                <a:latin typeface="Calibri"/>
                <a:cs typeface="Calibri"/>
              </a:rPr>
              <a:t> </a:t>
            </a:r>
            <a:r>
              <a:rPr lang="fr-FR" spc="-5" dirty="0">
                <a:latin typeface="Calibri"/>
                <a:cs typeface="Calibri"/>
              </a:rPr>
              <a:t>une</a:t>
            </a:r>
            <a:r>
              <a:rPr lang="fr-FR" spc="10" dirty="0">
                <a:latin typeface="Calibri"/>
                <a:cs typeface="Calibri"/>
              </a:rPr>
              <a:t> </a:t>
            </a:r>
            <a:r>
              <a:rPr lang="fr-FR" spc="-15" dirty="0">
                <a:latin typeface="Calibri"/>
                <a:cs typeface="Calibri"/>
              </a:rPr>
              <a:t>contre</a:t>
            </a:r>
            <a:r>
              <a:rPr lang="fr-FR" spc="10" dirty="0">
                <a:latin typeface="Calibri"/>
                <a:cs typeface="Calibri"/>
              </a:rPr>
              <a:t> </a:t>
            </a:r>
            <a:r>
              <a:rPr lang="fr-FR" spc="-5" dirty="0">
                <a:latin typeface="Calibri"/>
                <a:cs typeface="Calibri"/>
              </a:rPr>
              <a:t>performance.</a:t>
            </a:r>
            <a:endParaRPr lang="fr-FR" dirty="0">
              <a:latin typeface="Calibri"/>
              <a:cs typeface="Calibri"/>
            </a:endParaRPr>
          </a:p>
        </p:txBody>
      </p:sp>
      <p:sp>
        <p:nvSpPr>
          <p:cNvPr id="8" name="Titre 1">
            <a:extLst>
              <a:ext uri="{FF2B5EF4-FFF2-40B4-BE49-F238E27FC236}">
                <a16:creationId xmlns:a16="http://schemas.microsoft.com/office/drawing/2014/main" id="{468177B0-73FC-E4F5-658B-A71C827C985C}"/>
              </a:ext>
            </a:extLst>
          </p:cNvPr>
          <p:cNvSpPr txBox="1">
            <a:spLocks/>
          </p:cNvSpPr>
          <p:nvPr/>
        </p:nvSpPr>
        <p:spPr>
          <a:xfrm>
            <a:off x="838200" y="838200"/>
            <a:ext cx="10515600" cy="10866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2700">
              <a:spcBef>
                <a:spcPts val="95"/>
              </a:spcBef>
            </a:pPr>
            <a:r>
              <a:rPr lang="fr-FR" sz="4400" b="1" spc="-5" dirty="0">
                <a:solidFill>
                  <a:srgbClr val="FF0000"/>
                </a:solidFill>
                <a:latin typeface="Calibri"/>
                <a:cs typeface="Calibri"/>
              </a:rPr>
              <a:t>3.</a:t>
            </a:r>
            <a:r>
              <a:rPr lang="fr-FR" sz="4400" b="1" spc="-5" dirty="0">
                <a:solidFill>
                  <a:srgbClr val="001F5F"/>
                </a:solidFill>
                <a:latin typeface="Calibri"/>
                <a:cs typeface="Calibri"/>
              </a:rPr>
              <a:t> POURQUOI ET COMMENT CRÉER SON PROPRE MODELE DE </a:t>
            </a:r>
            <a:r>
              <a:rPr lang="fr-FR" sz="4400" b="1" spc="-10" dirty="0">
                <a:solidFill>
                  <a:srgbClr val="001F5F"/>
                </a:solidFill>
                <a:latin typeface="Calibri"/>
                <a:cs typeface="Calibri"/>
              </a:rPr>
              <a:t>PERFORMANCE</a:t>
            </a:r>
            <a:endParaRPr lang="fr-FR" sz="4400" dirty="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86540894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>
            <a:extLst>
              <a:ext uri="{FF2B5EF4-FFF2-40B4-BE49-F238E27FC236}">
                <a16:creationId xmlns:a16="http://schemas.microsoft.com/office/drawing/2014/main" id="{AF7039AD-B84E-69D1-C673-B2BA16DA2FAB}"/>
              </a:ext>
            </a:extLst>
          </p:cNvPr>
          <p:cNvSpPr txBox="1"/>
          <p:nvPr/>
        </p:nvSpPr>
        <p:spPr>
          <a:xfrm>
            <a:off x="9414044" y="179392"/>
            <a:ext cx="268464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600" b="1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Formation Entraîneur Fédéral</a:t>
            </a:r>
          </a:p>
        </p:txBody>
      </p:sp>
      <p:pic>
        <p:nvPicPr>
          <p:cNvPr id="5" name="Espace réservé du contenu 7">
            <a:extLst>
              <a:ext uri="{FF2B5EF4-FFF2-40B4-BE49-F238E27FC236}">
                <a16:creationId xmlns:a16="http://schemas.microsoft.com/office/drawing/2014/main" id="{C2283E8A-127F-51DC-3744-54EC46C1DE6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310" y="93310"/>
            <a:ext cx="1468710" cy="510718"/>
          </a:xfrm>
          <a:prstGeom prst="rect">
            <a:avLst/>
          </a:prstGeom>
        </p:spPr>
      </p:pic>
      <p:sp>
        <p:nvSpPr>
          <p:cNvPr id="6" name="ZoneTexte 5">
            <a:extLst>
              <a:ext uri="{FF2B5EF4-FFF2-40B4-BE49-F238E27FC236}">
                <a16:creationId xmlns:a16="http://schemas.microsoft.com/office/drawing/2014/main" id="{1D07C4B5-2A8C-527B-9BBF-3673C959F082}"/>
              </a:ext>
            </a:extLst>
          </p:cNvPr>
          <p:cNvSpPr txBox="1"/>
          <p:nvPr/>
        </p:nvSpPr>
        <p:spPr>
          <a:xfrm>
            <a:off x="701715" y="2110879"/>
            <a:ext cx="10788570" cy="42370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2700" algn="just">
              <a:spcBef>
                <a:spcPts val="100"/>
              </a:spcBef>
            </a:pPr>
            <a:r>
              <a:rPr lang="fr-FR" b="1" u="sng" spc="-5" dirty="0">
                <a:solidFill>
                  <a:srgbClr val="002060"/>
                </a:solidFill>
                <a:latin typeface="Calibri"/>
                <a:cs typeface="Calibri"/>
              </a:rPr>
              <a:t>La</a:t>
            </a:r>
            <a:r>
              <a:rPr lang="fr-FR" b="1" u="sng" spc="5" dirty="0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lang="fr-FR" b="1" u="sng" spc="-5" dirty="0">
                <a:solidFill>
                  <a:srgbClr val="002060"/>
                </a:solidFill>
                <a:latin typeface="Calibri"/>
                <a:cs typeface="Calibri"/>
              </a:rPr>
              <a:t>construction</a:t>
            </a:r>
            <a:r>
              <a:rPr lang="fr-FR" b="1" u="sng" dirty="0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lang="fr-FR" b="1" u="sng" spc="-20" dirty="0">
                <a:solidFill>
                  <a:srgbClr val="002060"/>
                </a:solidFill>
                <a:latin typeface="Calibri"/>
                <a:cs typeface="Calibri"/>
              </a:rPr>
              <a:t>d’un</a:t>
            </a:r>
            <a:r>
              <a:rPr lang="fr-FR" b="1" u="sng" spc="10" dirty="0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lang="fr-FR" b="1" u="sng" dirty="0">
                <a:solidFill>
                  <a:srgbClr val="002060"/>
                </a:solidFill>
                <a:latin typeface="Calibri"/>
                <a:cs typeface="Calibri"/>
              </a:rPr>
              <a:t>modèle de</a:t>
            </a:r>
            <a:r>
              <a:rPr lang="fr-FR" b="1" u="sng" spc="5" dirty="0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lang="fr-FR" b="1" u="sng" spc="-5" dirty="0">
                <a:solidFill>
                  <a:srgbClr val="002060"/>
                </a:solidFill>
                <a:latin typeface="Calibri"/>
                <a:cs typeface="Calibri"/>
              </a:rPr>
              <a:t>performance</a:t>
            </a:r>
            <a:r>
              <a:rPr lang="fr-FR" b="1" u="sng" spc="15" dirty="0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lang="fr-FR" b="1" u="sng" spc="-5" dirty="0">
                <a:solidFill>
                  <a:srgbClr val="002060"/>
                </a:solidFill>
                <a:latin typeface="Calibri"/>
                <a:cs typeface="Calibri"/>
              </a:rPr>
              <a:t>et</a:t>
            </a:r>
            <a:r>
              <a:rPr lang="fr-FR" b="1" u="sng" spc="15" dirty="0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lang="fr-FR" b="1" u="sng" dirty="0">
                <a:solidFill>
                  <a:srgbClr val="002060"/>
                </a:solidFill>
                <a:latin typeface="Calibri"/>
                <a:cs typeface="Calibri"/>
              </a:rPr>
              <a:t>de </a:t>
            </a:r>
            <a:r>
              <a:rPr lang="fr-FR" b="1" u="sng" spc="-5" dirty="0">
                <a:solidFill>
                  <a:srgbClr val="002060"/>
                </a:solidFill>
                <a:latin typeface="Calibri"/>
                <a:cs typeface="Calibri"/>
              </a:rPr>
              <a:t>paramètres</a:t>
            </a:r>
            <a:r>
              <a:rPr lang="fr-FR" b="1" u="sng" spc="15" dirty="0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lang="fr-FR" b="1" u="sng" spc="-5" dirty="0">
                <a:solidFill>
                  <a:srgbClr val="002060"/>
                </a:solidFill>
                <a:latin typeface="Calibri"/>
                <a:cs typeface="Calibri"/>
              </a:rPr>
              <a:t>pertinents</a:t>
            </a:r>
            <a:r>
              <a:rPr lang="fr-FR" b="1" u="sng" spc="10" dirty="0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lang="fr-FR" b="1" u="sng" spc="-5" dirty="0">
                <a:solidFill>
                  <a:srgbClr val="002060"/>
                </a:solidFill>
                <a:latin typeface="Calibri"/>
                <a:cs typeface="Calibri"/>
              </a:rPr>
              <a:t>représentent </a:t>
            </a:r>
            <a:r>
              <a:rPr lang="fr-FR" b="1" u="sng" spc="-390" dirty="0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lang="fr-FR" b="1" u="sng" dirty="0">
                <a:solidFill>
                  <a:srgbClr val="002060"/>
                </a:solidFill>
                <a:latin typeface="Calibri"/>
                <a:cs typeface="Calibri"/>
              </a:rPr>
              <a:t>plusieurs</a:t>
            </a:r>
            <a:r>
              <a:rPr lang="fr-FR" b="1" u="sng" spc="5" dirty="0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lang="fr-FR" b="1" u="sng" spc="-10" dirty="0">
                <a:solidFill>
                  <a:srgbClr val="002060"/>
                </a:solidFill>
                <a:latin typeface="Calibri"/>
                <a:cs typeface="Calibri"/>
              </a:rPr>
              <a:t>atouts</a:t>
            </a:r>
            <a:r>
              <a:rPr lang="fr-FR" b="1" u="sng" spc="5" dirty="0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lang="fr-FR" b="1" u="sng" dirty="0">
                <a:solidFill>
                  <a:srgbClr val="002060"/>
                </a:solidFill>
                <a:latin typeface="Calibri"/>
                <a:cs typeface="Calibri"/>
              </a:rPr>
              <a:t>pour</a:t>
            </a:r>
            <a:r>
              <a:rPr lang="fr-FR" b="1" u="sng" spc="10" dirty="0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lang="fr-FR" b="1" u="sng" spc="-20" dirty="0">
                <a:solidFill>
                  <a:srgbClr val="002060"/>
                </a:solidFill>
                <a:latin typeface="Calibri"/>
                <a:cs typeface="Calibri"/>
              </a:rPr>
              <a:t>l’entraineur</a:t>
            </a:r>
            <a:endParaRPr lang="fr-FR" b="1" u="sng" dirty="0">
              <a:solidFill>
                <a:srgbClr val="002060"/>
              </a:solidFill>
              <a:latin typeface="Calibri"/>
              <a:cs typeface="Calibri"/>
            </a:endParaRPr>
          </a:p>
          <a:p>
            <a:pPr marL="12700" algn="just">
              <a:spcBef>
                <a:spcPts val="100"/>
              </a:spcBef>
            </a:pPr>
            <a:endParaRPr lang="fr-FR" b="1" u="heavy" spc="-5" dirty="0">
              <a:solidFill>
                <a:srgbClr val="001F5F"/>
              </a:solidFill>
              <a:uFill>
                <a:solidFill>
                  <a:srgbClr val="001F5F"/>
                </a:solidFill>
              </a:uFill>
              <a:latin typeface="Calibri"/>
              <a:cs typeface="Calibri"/>
            </a:endParaRPr>
          </a:p>
          <a:p>
            <a:pPr marL="299085" marR="394970" indent="-287020">
              <a:buFont typeface="Arial MT"/>
              <a:buChar char="•"/>
              <a:tabLst>
                <a:tab pos="299085" algn="l"/>
                <a:tab pos="299720" algn="l"/>
              </a:tabLst>
            </a:pPr>
            <a:r>
              <a:rPr lang="fr-FR" spc="-15" dirty="0">
                <a:latin typeface="Calibri"/>
                <a:cs typeface="Calibri"/>
              </a:rPr>
              <a:t>D’une</a:t>
            </a:r>
            <a:r>
              <a:rPr lang="fr-FR" spc="30" dirty="0">
                <a:latin typeface="Calibri"/>
                <a:cs typeface="Calibri"/>
              </a:rPr>
              <a:t> </a:t>
            </a:r>
            <a:r>
              <a:rPr lang="fr-FR" spc="-5" dirty="0">
                <a:latin typeface="Calibri"/>
                <a:cs typeface="Calibri"/>
              </a:rPr>
              <a:t>part,</a:t>
            </a:r>
            <a:r>
              <a:rPr lang="fr-FR" dirty="0">
                <a:latin typeface="Calibri"/>
                <a:cs typeface="Calibri"/>
              </a:rPr>
              <a:t> </a:t>
            </a:r>
            <a:r>
              <a:rPr lang="fr-FR" spc="-5" dirty="0">
                <a:latin typeface="Calibri"/>
                <a:cs typeface="Calibri"/>
              </a:rPr>
              <a:t>le</a:t>
            </a:r>
            <a:r>
              <a:rPr lang="fr-FR" spc="20" dirty="0">
                <a:latin typeface="Calibri"/>
                <a:cs typeface="Calibri"/>
              </a:rPr>
              <a:t> </a:t>
            </a:r>
            <a:r>
              <a:rPr lang="fr-FR" dirty="0">
                <a:latin typeface="Calibri"/>
                <a:cs typeface="Calibri"/>
              </a:rPr>
              <a:t>modèle</a:t>
            </a:r>
            <a:r>
              <a:rPr lang="fr-FR" spc="30" dirty="0">
                <a:latin typeface="Calibri"/>
                <a:cs typeface="Calibri"/>
              </a:rPr>
              <a:t> </a:t>
            </a:r>
            <a:r>
              <a:rPr lang="fr-FR" spc="-5" dirty="0">
                <a:latin typeface="Calibri"/>
                <a:cs typeface="Calibri"/>
              </a:rPr>
              <a:t>de</a:t>
            </a:r>
            <a:r>
              <a:rPr lang="fr-FR" spc="5" dirty="0">
                <a:latin typeface="Calibri"/>
                <a:cs typeface="Calibri"/>
              </a:rPr>
              <a:t> </a:t>
            </a:r>
            <a:r>
              <a:rPr lang="fr-FR" spc="-10" dirty="0">
                <a:latin typeface="Calibri"/>
                <a:cs typeface="Calibri"/>
              </a:rPr>
              <a:t>performance</a:t>
            </a:r>
            <a:r>
              <a:rPr lang="fr-FR" spc="10" dirty="0">
                <a:latin typeface="Calibri"/>
                <a:cs typeface="Calibri"/>
              </a:rPr>
              <a:t> </a:t>
            </a:r>
            <a:r>
              <a:rPr lang="fr-FR" spc="-10" dirty="0">
                <a:latin typeface="Calibri"/>
                <a:cs typeface="Calibri"/>
              </a:rPr>
              <a:t>apporte</a:t>
            </a:r>
            <a:r>
              <a:rPr lang="fr-FR" spc="30" dirty="0">
                <a:latin typeface="Calibri"/>
                <a:cs typeface="Calibri"/>
              </a:rPr>
              <a:t> </a:t>
            </a:r>
            <a:r>
              <a:rPr lang="fr-FR" spc="-5" dirty="0">
                <a:latin typeface="Calibri"/>
                <a:cs typeface="Calibri"/>
              </a:rPr>
              <a:t>de</a:t>
            </a:r>
            <a:r>
              <a:rPr lang="fr-FR" spc="5" dirty="0">
                <a:latin typeface="Calibri"/>
                <a:cs typeface="Calibri"/>
              </a:rPr>
              <a:t> </a:t>
            </a:r>
            <a:r>
              <a:rPr lang="fr-FR" dirty="0">
                <a:latin typeface="Calibri"/>
                <a:cs typeface="Calibri"/>
              </a:rPr>
              <a:t>la</a:t>
            </a:r>
            <a:r>
              <a:rPr lang="fr-FR" spc="15" dirty="0">
                <a:latin typeface="Calibri"/>
                <a:cs typeface="Calibri"/>
              </a:rPr>
              <a:t> </a:t>
            </a:r>
            <a:r>
              <a:rPr lang="fr-FR" spc="-5" dirty="0">
                <a:latin typeface="Calibri"/>
                <a:cs typeface="Calibri"/>
              </a:rPr>
              <a:t>valeur</a:t>
            </a:r>
            <a:r>
              <a:rPr lang="fr-FR" spc="50" dirty="0">
                <a:latin typeface="Calibri"/>
                <a:cs typeface="Calibri"/>
              </a:rPr>
              <a:t> </a:t>
            </a:r>
            <a:r>
              <a:rPr lang="fr-FR" dirty="0">
                <a:latin typeface="Calibri"/>
                <a:cs typeface="Calibri"/>
              </a:rPr>
              <a:t>en</a:t>
            </a:r>
            <a:r>
              <a:rPr lang="fr-FR" spc="20" dirty="0">
                <a:latin typeface="Calibri"/>
                <a:cs typeface="Calibri"/>
              </a:rPr>
              <a:t> </a:t>
            </a:r>
            <a:r>
              <a:rPr lang="fr-FR" spc="-10" dirty="0">
                <a:latin typeface="Calibri"/>
                <a:cs typeface="Calibri"/>
              </a:rPr>
              <a:t>interne</a:t>
            </a:r>
            <a:r>
              <a:rPr lang="fr-FR" spc="25" dirty="0">
                <a:latin typeface="Calibri"/>
                <a:cs typeface="Calibri"/>
              </a:rPr>
              <a:t> </a:t>
            </a:r>
            <a:r>
              <a:rPr lang="fr-FR" dirty="0">
                <a:latin typeface="Calibri"/>
                <a:cs typeface="Calibri"/>
              </a:rPr>
              <a:t>:</a:t>
            </a:r>
            <a:r>
              <a:rPr lang="fr-FR" spc="15" dirty="0">
                <a:latin typeface="Calibri"/>
                <a:cs typeface="Calibri"/>
              </a:rPr>
              <a:t> </a:t>
            </a:r>
            <a:r>
              <a:rPr lang="fr-FR" spc="-20" dirty="0">
                <a:latin typeface="Calibri"/>
                <a:cs typeface="Calibri"/>
              </a:rPr>
              <a:t>l’élaboration</a:t>
            </a:r>
            <a:r>
              <a:rPr lang="fr-FR" spc="25" dirty="0">
                <a:latin typeface="Calibri"/>
                <a:cs typeface="Calibri"/>
              </a:rPr>
              <a:t> </a:t>
            </a:r>
            <a:r>
              <a:rPr lang="fr-FR" spc="-5" dirty="0">
                <a:latin typeface="Calibri"/>
                <a:cs typeface="Calibri"/>
              </a:rPr>
              <a:t>de </a:t>
            </a:r>
            <a:r>
              <a:rPr lang="fr-FR" spc="-395" dirty="0">
                <a:latin typeface="Calibri"/>
                <a:cs typeface="Calibri"/>
              </a:rPr>
              <a:t> </a:t>
            </a:r>
            <a:r>
              <a:rPr lang="fr-FR" spc="-10" dirty="0">
                <a:latin typeface="Calibri"/>
                <a:cs typeface="Calibri"/>
              </a:rPr>
              <a:t>paramètres</a:t>
            </a:r>
            <a:r>
              <a:rPr lang="fr-FR" spc="5" dirty="0">
                <a:latin typeface="Calibri"/>
                <a:cs typeface="Calibri"/>
              </a:rPr>
              <a:t> </a:t>
            </a:r>
            <a:r>
              <a:rPr lang="fr-FR" spc="-10" dirty="0">
                <a:latin typeface="Calibri"/>
                <a:cs typeface="Calibri"/>
              </a:rPr>
              <a:t>précis</a:t>
            </a:r>
            <a:r>
              <a:rPr lang="fr-FR" spc="20" dirty="0">
                <a:latin typeface="Calibri"/>
                <a:cs typeface="Calibri"/>
              </a:rPr>
              <a:t> </a:t>
            </a:r>
            <a:r>
              <a:rPr lang="fr-FR" spc="-10" dirty="0">
                <a:latin typeface="Calibri"/>
                <a:cs typeface="Calibri"/>
              </a:rPr>
              <a:t>incite</a:t>
            </a:r>
            <a:r>
              <a:rPr lang="fr-FR" spc="30" dirty="0">
                <a:latin typeface="Calibri"/>
                <a:cs typeface="Calibri"/>
              </a:rPr>
              <a:t> </a:t>
            </a:r>
            <a:r>
              <a:rPr lang="fr-FR" spc="-5" dirty="0">
                <a:latin typeface="Calibri"/>
                <a:cs typeface="Calibri"/>
              </a:rPr>
              <a:t>le</a:t>
            </a:r>
            <a:r>
              <a:rPr lang="fr-FR" spc="15" dirty="0">
                <a:latin typeface="Calibri"/>
                <a:cs typeface="Calibri"/>
              </a:rPr>
              <a:t> </a:t>
            </a:r>
            <a:r>
              <a:rPr lang="fr-FR" spc="-15" dirty="0">
                <a:latin typeface="Calibri"/>
                <a:cs typeface="Calibri"/>
              </a:rPr>
              <a:t>staff</a:t>
            </a:r>
            <a:r>
              <a:rPr lang="fr-FR" spc="-5" dirty="0">
                <a:latin typeface="Calibri"/>
                <a:cs typeface="Calibri"/>
              </a:rPr>
              <a:t> </a:t>
            </a:r>
            <a:r>
              <a:rPr lang="fr-FR" dirty="0">
                <a:latin typeface="Calibri"/>
                <a:cs typeface="Calibri"/>
              </a:rPr>
              <a:t>à </a:t>
            </a:r>
            <a:r>
              <a:rPr lang="fr-FR" spc="-15" dirty="0">
                <a:latin typeface="Calibri"/>
                <a:cs typeface="Calibri"/>
              </a:rPr>
              <a:t>travailler</a:t>
            </a:r>
            <a:r>
              <a:rPr lang="fr-FR" spc="10" dirty="0">
                <a:latin typeface="Calibri"/>
                <a:cs typeface="Calibri"/>
              </a:rPr>
              <a:t> </a:t>
            </a:r>
            <a:r>
              <a:rPr lang="fr-FR" dirty="0">
                <a:latin typeface="Calibri"/>
                <a:cs typeface="Calibri"/>
              </a:rPr>
              <a:t>en</a:t>
            </a:r>
            <a:r>
              <a:rPr lang="fr-FR" spc="10" dirty="0">
                <a:latin typeface="Calibri"/>
                <a:cs typeface="Calibri"/>
              </a:rPr>
              <a:t> </a:t>
            </a:r>
            <a:r>
              <a:rPr lang="fr-FR" spc="-10" dirty="0">
                <a:latin typeface="Calibri"/>
                <a:cs typeface="Calibri"/>
              </a:rPr>
              <a:t>commun</a:t>
            </a:r>
            <a:r>
              <a:rPr lang="fr-FR" spc="15" dirty="0">
                <a:latin typeface="Calibri"/>
                <a:cs typeface="Calibri"/>
              </a:rPr>
              <a:t> </a:t>
            </a:r>
            <a:r>
              <a:rPr lang="fr-FR" dirty="0">
                <a:latin typeface="Calibri"/>
                <a:cs typeface="Calibri"/>
              </a:rPr>
              <a:t>sur </a:t>
            </a:r>
            <a:r>
              <a:rPr lang="fr-FR" spc="-5" dirty="0">
                <a:latin typeface="Calibri"/>
                <a:cs typeface="Calibri"/>
              </a:rPr>
              <a:t>la</a:t>
            </a:r>
            <a:r>
              <a:rPr lang="fr-FR" spc="15" dirty="0">
                <a:latin typeface="Calibri"/>
                <a:cs typeface="Calibri"/>
              </a:rPr>
              <a:t> </a:t>
            </a:r>
            <a:r>
              <a:rPr lang="fr-FR" spc="-15" dirty="0">
                <a:latin typeface="Calibri"/>
                <a:cs typeface="Calibri"/>
              </a:rPr>
              <a:t>réflexion</a:t>
            </a:r>
            <a:r>
              <a:rPr lang="fr-FR" dirty="0">
                <a:latin typeface="Calibri"/>
                <a:cs typeface="Calibri"/>
              </a:rPr>
              <a:t> des</a:t>
            </a:r>
            <a:r>
              <a:rPr lang="fr-FR" spc="5" dirty="0">
                <a:latin typeface="Calibri"/>
                <a:cs typeface="Calibri"/>
              </a:rPr>
              <a:t> </a:t>
            </a:r>
            <a:r>
              <a:rPr lang="fr-FR" spc="-10" dirty="0">
                <a:latin typeface="Calibri"/>
                <a:cs typeface="Calibri"/>
              </a:rPr>
              <a:t>priorités</a:t>
            </a:r>
            <a:r>
              <a:rPr lang="fr-FR" spc="20" dirty="0">
                <a:latin typeface="Calibri"/>
                <a:cs typeface="Calibri"/>
              </a:rPr>
              <a:t> </a:t>
            </a:r>
            <a:r>
              <a:rPr lang="fr-FR" spc="-5" dirty="0">
                <a:latin typeface="Calibri"/>
                <a:cs typeface="Calibri"/>
              </a:rPr>
              <a:t>de </a:t>
            </a:r>
            <a:r>
              <a:rPr lang="fr-FR" dirty="0">
                <a:latin typeface="Calibri"/>
                <a:cs typeface="Calibri"/>
              </a:rPr>
              <a:t> </a:t>
            </a:r>
            <a:r>
              <a:rPr lang="fr-FR" spc="-10" dirty="0">
                <a:latin typeface="Calibri"/>
                <a:cs typeface="Calibri"/>
              </a:rPr>
              <a:t>performance.</a:t>
            </a:r>
            <a:endParaRPr lang="fr-FR" dirty="0">
              <a:latin typeface="Calibri"/>
              <a:cs typeface="Calibri"/>
            </a:endParaRPr>
          </a:p>
          <a:p>
            <a:pPr>
              <a:spcBef>
                <a:spcPts val="20"/>
              </a:spcBef>
              <a:buClr>
                <a:srgbClr val="313131"/>
              </a:buClr>
              <a:buFont typeface="Arial MT"/>
              <a:buChar char="•"/>
            </a:pPr>
            <a:endParaRPr lang="fr-FR" sz="1750" dirty="0">
              <a:latin typeface="Calibri"/>
              <a:cs typeface="Calibri"/>
            </a:endParaRPr>
          </a:p>
          <a:p>
            <a:pPr marL="299085" indent="-287020">
              <a:spcBef>
                <a:spcPts val="5"/>
              </a:spcBef>
              <a:buFont typeface="Arial MT"/>
              <a:buChar char="•"/>
              <a:tabLst>
                <a:tab pos="299085" algn="l"/>
                <a:tab pos="299720" algn="l"/>
              </a:tabLst>
            </a:pPr>
            <a:r>
              <a:rPr lang="fr-FR" spc="-30" dirty="0">
                <a:latin typeface="Calibri"/>
                <a:cs typeface="Calibri"/>
              </a:rPr>
              <a:t>D’autre</a:t>
            </a:r>
            <a:r>
              <a:rPr lang="fr-FR" spc="30" dirty="0">
                <a:latin typeface="Calibri"/>
                <a:cs typeface="Calibri"/>
              </a:rPr>
              <a:t> </a:t>
            </a:r>
            <a:r>
              <a:rPr lang="fr-FR" spc="-5" dirty="0">
                <a:latin typeface="Calibri"/>
                <a:cs typeface="Calibri"/>
              </a:rPr>
              <a:t>part,</a:t>
            </a:r>
            <a:r>
              <a:rPr lang="fr-FR" dirty="0">
                <a:latin typeface="Calibri"/>
                <a:cs typeface="Calibri"/>
              </a:rPr>
              <a:t> </a:t>
            </a:r>
            <a:r>
              <a:rPr lang="fr-FR" spc="-5" dirty="0">
                <a:latin typeface="Calibri"/>
                <a:cs typeface="Calibri"/>
              </a:rPr>
              <a:t>les</a:t>
            </a:r>
            <a:r>
              <a:rPr lang="fr-FR" spc="10" dirty="0">
                <a:latin typeface="Calibri"/>
                <a:cs typeface="Calibri"/>
              </a:rPr>
              <a:t> </a:t>
            </a:r>
            <a:r>
              <a:rPr lang="fr-FR" spc="-5" dirty="0">
                <a:latin typeface="Calibri"/>
                <a:cs typeface="Calibri"/>
              </a:rPr>
              <a:t>objectifs</a:t>
            </a:r>
            <a:r>
              <a:rPr lang="fr-FR" spc="5" dirty="0">
                <a:latin typeface="Calibri"/>
                <a:cs typeface="Calibri"/>
              </a:rPr>
              <a:t> </a:t>
            </a:r>
            <a:r>
              <a:rPr lang="fr-FR" dirty="0">
                <a:latin typeface="Calibri"/>
                <a:cs typeface="Calibri"/>
              </a:rPr>
              <a:t>à</a:t>
            </a:r>
            <a:r>
              <a:rPr lang="fr-FR" spc="15" dirty="0">
                <a:latin typeface="Calibri"/>
                <a:cs typeface="Calibri"/>
              </a:rPr>
              <a:t> </a:t>
            </a:r>
            <a:r>
              <a:rPr lang="fr-FR" spc="-15" dirty="0">
                <a:latin typeface="Calibri"/>
                <a:cs typeface="Calibri"/>
              </a:rPr>
              <a:t>atteindre</a:t>
            </a:r>
            <a:r>
              <a:rPr lang="fr-FR" spc="20" dirty="0">
                <a:latin typeface="Calibri"/>
                <a:cs typeface="Calibri"/>
              </a:rPr>
              <a:t> </a:t>
            </a:r>
            <a:r>
              <a:rPr lang="fr-FR" spc="-5" dirty="0">
                <a:latin typeface="Calibri"/>
                <a:cs typeface="Calibri"/>
              </a:rPr>
              <a:t>sont</a:t>
            </a:r>
            <a:r>
              <a:rPr lang="fr-FR" spc="-10" dirty="0">
                <a:latin typeface="Calibri"/>
                <a:cs typeface="Calibri"/>
              </a:rPr>
              <a:t> </a:t>
            </a:r>
            <a:r>
              <a:rPr lang="fr-FR" spc="-5" dirty="0">
                <a:latin typeface="Calibri"/>
                <a:cs typeface="Calibri"/>
              </a:rPr>
              <a:t>précisément</a:t>
            </a:r>
            <a:r>
              <a:rPr lang="fr-FR" spc="5" dirty="0">
                <a:latin typeface="Calibri"/>
                <a:cs typeface="Calibri"/>
              </a:rPr>
              <a:t> </a:t>
            </a:r>
            <a:r>
              <a:rPr lang="fr-FR" spc="-10" dirty="0">
                <a:latin typeface="Calibri"/>
                <a:cs typeface="Calibri"/>
              </a:rPr>
              <a:t>définis</a:t>
            </a:r>
            <a:r>
              <a:rPr lang="fr-FR" spc="5" dirty="0">
                <a:latin typeface="Calibri"/>
                <a:cs typeface="Calibri"/>
              </a:rPr>
              <a:t> </a:t>
            </a:r>
            <a:r>
              <a:rPr lang="fr-FR" spc="-5" dirty="0">
                <a:latin typeface="Calibri"/>
                <a:cs typeface="Calibri"/>
              </a:rPr>
              <a:t>pour</a:t>
            </a:r>
            <a:r>
              <a:rPr lang="fr-FR" spc="15" dirty="0">
                <a:latin typeface="Calibri"/>
                <a:cs typeface="Calibri"/>
              </a:rPr>
              <a:t> </a:t>
            </a:r>
            <a:r>
              <a:rPr lang="fr-FR" spc="-15" dirty="0">
                <a:latin typeface="Calibri"/>
                <a:cs typeface="Calibri"/>
              </a:rPr>
              <a:t>être</a:t>
            </a:r>
            <a:r>
              <a:rPr lang="fr-FR" spc="20" dirty="0">
                <a:latin typeface="Calibri"/>
                <a:cs typeface="Calibri"/>
              </a:rPr>
              <a:t> </a:t>
            </a:r>
            <a:r>
              <a:rPr lang="fr-FR" spc="-5" dirty="0">
                <a:latin typeface="Calibri"/>
                <a:cs typeface="Calibri"/>
              </a:rPr>
              <a:t>mesurables.</a:t>
            </a:r>
          </a:p>
          <a:p>
            <a:pPr marL="299085" indent="-287020">
              <a:spcBef>
                <a:spcPts val="5"/>
              </a:spcBef>
              <a:buFont typeface="Arial MT"/>
              <a:buChar char="•"/>
              <a:tabLst>
                <a:tab pos="299085" algn="l"/>
                <a:tab pos="299720" algn="l"/>
              </a:tabLst>
            </a:pPr>
            <a:endParaRPr lang="fr-FR" dirty="0">
              <a:latin typeface="Calibri"/>
              <a:cs typeface="Calibri"/>
            </a:endParaRPr>
          </a:p>
          <a:p>
            <a:pPr marL="12700"/>
            <a:r>
              <a:rPr lang="fr-FR" spc="-5" dirty="0">
                <a:latin typeface="Calibri"/>
                <a:cs typeface="Calibri"/>
              </a:rPr>
              <a:t>Le</a:t>
            </a:r>
            <a:r>
              <a:rPr lang="fr-FR" spc="15" dirty="0">
                <a:latin typeface="Calibri"/>
                <a:cs typeface="Calibri"/>
              </a:rPr>
              <a:t> </a:t>
            </a:r>
            <a:r>
              <a:rPr lang="fr-FR" spc="-10" dirty="0">
                <a:latin typeface="Calibri"/>
                <a:cs typeface="Calibri"/>
              </a:rPr>
              <a:t>paramètre</a:t>
            </a:r>
            <a:r>
              <a:rPr lang="fr-FR" spc="5" dirty="0">
                <a:latin typeface="Calibri"/>
                <a:cs typeface="Calibri"/>
              </a:rPr>
              <a:t> </a:t>
            </a:r>
            <a:r>
              <a:rPr lang="fr-FR" spc="-5" dirty="0">
                <a:latin typeface="Calibri"/>
                <a:cs typeface="Calibri"/>
              </a:rPr>
              <a:t>est</a:t>
            </a:r>
            <a:r>
              <a:rPr lang="fr-FR" spc="10" dirty="0">
                <a:latin typeface="Calibri"/>
                <a:cs typeface="Calibri"/>
              </a:rPr>
              <a:t> </a:t>
            </a:r>
            <a:r>
              <a:rPr lang="fr-FR" spc="-15" dirty="0">
                <a:latin typeface="Calibri"/>
                <a:cs typeface="Calibri"/>
              </a:rPr>
              <a:t>alors</a:t>
            </a:r>
            <a:r>
              <a:rPr lang="fr-FR" spc="20" dirty="0">
                <a:latin typeface="Calibri"/>
                <a:cs typeface="Calibri"/>
              </a:rPr>
              <a:t> </a:t>
            </a:r>
            <a:r>
              <a:rPr lang="fr-FR" spc="-10" dirty="0">
                <a:latin typeface="Calibri"/>
                <a:cs typeface="Calibri"/>
              </a:rPr>
              <a:t>considéré</a:t>
            </a:r>
            <a:r>
              <a:rPr lang="fr-FR" spc="25" dirty="0">
                <a:latin typeface="Calibri"/>
                <a:cs typeface="Calibri"/>
              </a:rPr>
              <a:t> </a:t>
            </a:r>
            <a:r>
              <a:rPr lang="fr-FR" spc="-10" dirty="0">
                <a:latin typeface="Calibri"/>
                <a:cs typeface="Calibri"/>
              </a:rPr>
              <a:t>comme</a:t>
            </a:r>
            <a:r>
              <a:rPr lang="fr-FR" spc="5" dirty="0">
                <a:latin typeface="Calibri"/>
                <a:cs typeface="Calibri"/>
              </a:rPr>
              <a:t> </a:t>
            </a:r>
            <a:r>
              <a:rPr lang="fr-FR" spc="-5" dirty="0">
                <a:latin typeface="Calibri"/>
                <a:cs typeface="Calibri"/>
              </a:rPr>
              <a:t>un</a:t>
            </a:r>
            <a:r>
              <a:rPr lang="fr-FR" spc="25" dirty="0">
                <a:latin typeface="Calibri"/>
                <a:cs typeface="Calibri"/>
              </a:rPr>
              <a:t> </a:t>
            </a:r>
            <a:r>
              <a:rPr lang="fr-FR" spc="-5" dirty="0">
                <a:latin typeface="Calibri"/>
                <a:cs typeface="Calibri"/>
              </a:rPr>
              <a:t>élément</a:t>
            </a:r>
            <a:r>
              <a:rPr lang="fr-FR" spc="5" dirty="0">
                <a:latin typeface="Calibri"/>
                <a:cs typeface="Calibri"/>
              </a:rPr>
              <a:t> </a:t>
            </a:r>
            <a:r>
              <a:rPr lang="fr-FR" spc="-5" dirty="0">
                <a:latin typeface="Calibri"/>
                <a:cs typeface="Calibri"/>
              </a:rPr>
              <a:t>de</a:t>
            </a:r>
            <a:r>
              <a:rPr lang="fr-FR" spc="20" dirty="0">
                <a:latin typeface="Calibri"/>
                <a:cs typeface="Calibri"/>
              </a:rPr>
              <a:t> </a:t>
            </a:r>
            <a:r>
              <a:rPr lang="fr-FR" spc="-10" dirty="0">
                <a:latin typeface="Calibri"/>
                <a:cs typeface="Calibri"/>
              </a:rPr>
              <a:t>traduction</a:t>
            </a:r>
            <a:r>
              <a:rPr lang="fr-FR" spc="25" dirty="0">
                <a:latin typeface="Calibri"/>
                <a:cs typeface="Calibri"/>
              </a:rPr>
              <a:t> </a:t>
            </a:r>
            <a:r>
              <a:rPr lang="fr-FR" spc="-5" dirty="0">
                <a:latin typeface="Calibri"/>
                <a:cs typeface="Calibri"/>
              </a:rPr>
              <a:t>des</a:t>
            </a:r>
            <a:r>
              <a:rPr lang="fr-FR" spc="10" dirty="0">
                <a:latin typeface="Calibri"/>
                <a:cs typeface="Calibri"/>
              </a:rPr>
              <a:t> </a:t>
            </a:r>
            <a:r>
              <a:rPr lang="fr-FR" spc="-10" dirty="0">
                <a:latin typeface="Calibri"/>
                <a:cs typeface="Calibri"/>
              </a:rPr>
              <a:t>objectifs</a:t>
            </a:r>
            <a:r>
              <a:rPr lang="fr-FR" spc="5" dirty="0">
                <a:latin typeface="Calibri"/>
                <a:cs typeface="Calibri"/>
              </a:rPr>
              <a:t> </a:t>
            </a:r>
            <a:r>
              <a:rPr lang="fr-FR" spc="-10" dirty="0">
                <a:latin typeface="Calibri"/>
                <a:cs typeface="Calibri"/>
              </a:rPr>
              <a:t>recherchés</a:t>
            </a:r>
            <a:r>
              <a:rPr lang="fr-FR" spc="20" dirty="0">
                <a:latin typeface="Calibri"/>
                <a:cs typeface="Calibri"/>
              </a:rPr>
              <a:t> </a:t>
            </a:r>
            <a:r>
              <a:rPr lang="fr-FR" spc="-5" dirty="0">
                <a:latin typeface="Calibri"/>
                <a:cs typeface="Calibri"/>
              </a:rPr>
              <a:t>par</a:t>
            </a:r>
            <a:r>
              <a:rPr lang="fr-FR" dirty="0">
                <a:latin typeface="Calibri"/>
                <a:cs typeface="Calibri"/>
              </a:rPr>
              <a:t> </a:t>
            </a:r>
            <a:r>
              <a:rPr lang="fr-FR" spc="-30" dirty="0">
                <a:latin typeface="Calibri"/>
                <a:cs typeface="Calibri"/>
              </a:rPr>
              <a:t>l’entraîneur.</a:t>
            </a:r>
            <a:endParaRPr lang="fr-FR" dirty="0">
              <a:latin typeface="Calibri"/>
              <a:cs typeface="Calibri"/>
            </a:endParaRPr>
          </a:p>
          <a:p>
            <a:pPr>
              <a:spcBef>
                <a:spcPts val="25"/>
              </a:spcBef>
            </a:pPr>
            <a:endParaRPr lang="fr-FR" sz="1750" dirty="0">
              <a:latin typeface="Calibri"/>
              <a:cs typeface="Calibri"/>
            </a:endParaRPr>
          </a:p>
          <a:p>
            <a:pPr marL="299085" marR="458470" indent="-287020">
              <a:buFont typeface="Arial MT"/>
              <a:buChar char="•"/>
              <a:tabLst>
                <a:tab pos="299085" algn="l"/>
                <a:tab pos="299720" algn="l"/>
              </a:tabLst>
            </a:pPr>
            <a:r>
              <a:rPr lang="fr-FR" spc="-5" dirty="0">
                <a:latin typeface="Calibri"/>
                <a:cs typeface="Calibri"/>
              </a:rPr>
              <a:t>Le</a:t>
            </a:r>
            <a:r>
              <a:rPr lang="fr-FR" spc="10" dirty="0">
                <a:latin typeface="Calibri"/>
                <a:cs typeface="Calibri"/>
              </a:rPr>
              <a:t> </a:t>
            </a:r>
            <a:r>
              <a:rPr lang="fr-FR" spc="-10" dirty="0">
                <a:latin typeface="Calibri"/>
                <a:cs typeface="Calibri"/>
              </a:rPr>
              <a:t>paramètre</a:t>
            </a:r>
            <a:r>
              <a:rPr lang="fr-FR" dirty="0">
                <a:latin typeface="Calibri"/>
                <a:cs typeface="Calibri"/>
              </a:rPr>
              <a:t> </a:t>
            </a:r>
            <a:r>
              <a:rPr lang="fr-FR" spc="-5" dirty="0">
                <a:latin typeface="Calibri"/>
                <a:cs typeface="Calibri"/>
              </a:rPr>
              <a:t>doit</a:t>
            </a:r>
            <a:r>
              <a:rPr lang="fr-FR" spc="5" dirty="0">
                <a:latin typeface="Calibri"/>
                <a:cs typeface="Calibri"/>
              </a:rPr>
              <a:t> </a:t>
            </a:r>
            <a:r>
              <a:rPr lang="fr-FR" spc="-10" dirty="0">
                <a:latin typeface="Calibri"/>
                <a:cs typeface="Calibri"/>
              </a:rPr>
              <a:t>contribuer</a:t>
            </a:r>
            <a:r>
              <a:rPr lang="fr-FR" spc="25" dirty="0">
                <a:latin typeface="Calibri"/>
                <a:cs typeface="Calibri"/>
              </a:rPr>
              <a:t> </a:t>
            </a:r>
            <a:r>
              <a:rPr lang="fr-FR" dirty="0">
                <a:latin typeface="Calibri"/>
                <a:cs typeface="Calibri"/>
              </a:rPr>
              <a:t>à</a:t>
            </a:r>
            <a:r>
              <a:rPr lang="fr-FR" spc="-5" dirty="0">
                <a:latin typeface="Calibri"/>
                <a:cs typeface="Calibri"/>
              </a:rPr>
              <a:t> </a:t>
            </a:r>
            <a:r>
              <a:rPr lang="fr-FR" dirty="0">
                <a:latin typeface="Calibri"/>
                <a:cs typeface="Calibri"/>
              </a:rPr>
              <a:t>la</a:t>
            </a:r>
            <a:r>
              <a:rPr lang="fr-FR" spc="10" dirty="0">
                <a:latin typeface="Calibri"/>
                <a:cs typeface="Calibri"/>
              </a:rPr>
              <a:t> </a:t>
            </a:r>
            <a:r>
              <a:rPr lang="fr-FR" spc="-5" dirty="0">
                <a:latin typeface="Calibri"/>
                <a:cs typeface="Calibri"/>
              </a:rPr>
              <a:t>mesure</a:t>
            </a:r>
            <a:r>
              <a:rPr lang="fr-FR" dirty="0">
                <a:latin typeface="Calibri"/>
                <a:cs typeface="Calibri"/>
              </a:rPr>
              <a:t> du </a:t>
            </a:r>
            <a:r>
              <a:rPr lang="fr-FR" spc="-10" dirty="0">
                <a:latin typeface="Calibri"/>
                <a:cs typeface="Calibri"/>
              </a:rPr>
              <a:t>résultat</a:t>
            </a:r>
            <a:r>
              <a:rPr lang="fr-FR" dirty="0">
                <a:latin typeface="Calibri"/>
                <a:cs typeface="Calibri"/>
              </a:rPr>
              <a:t> </a:t>
            </a:r>
            <a:r>
              <a:rPr lang="fr-FR" spc="-10" dirty="0">
                <a:latin typeface="Calibri"/>
                <a:cs typeface="Calibri"/>
              </a:rPr>
              <a:t>obtenu,</a:t>
            </a:r>
            <a:r>
              <a:rPr lang="fr-FR" spc="30" dirty="0">
                <a:latin typeface="Calibri"/>
                <a:cs typeface="Calibri"/>
              </a:rPr>
              <a:t> </a:t>
            </a:r>
            <a:r>
              <a:rPr lang="fr-FR" dirty="0">
                <a:latin typeface="Calibri"/>
                <a:cs typeface="Calibri"/>
              </a:rPr>
              <a:t>à des</a:t>
            </a:r>
            <a:r>
              <a:rPr lang="fr-FR" spc="5" dirty="0">
                <a:latin typeface="Calibri"/>
                <a:cs typeface="Calibri"/>
              </a:rPr>
              <a:t> </a:t>
            </a:r>
            <a:r>
              <a:rPr lang="fr-FR" spc="-5" dirty="0">
                <a:latin typeface="Calibri"/>
                <a:cs typeface="Calibri"/>
              </a:rPr>
              <a:t>fins</a:t>
            </a:r>
            <a:r>
              <a:rPr lang="fr-FR" dirty="0">
                <a:latin typeface="Calibri"/>
                <a:cs typeface="Calibri"/>
              </a:rPr>
              <a:t> </a:t>
            </a:r>
            <a:r>
              <a:rPr lang="fr-FR" spc="-5" dirty="0">
                <a:latin typeface="Calibri"/>
                <a:cs typeface="Calibri"/>
              </a:rPr>
              <a:t>de</a:t>
            </a:r>
            <a:r>
              <a:rPr lang="fr-FR" dirty="0">
                <a:latin typeface="Calibri"/>
                <a:cs typeface="Calibri"/>
              </a:rPr>
              <a:t> </a:t>
            </a:r>
            <a:r>
              <a:rPr lang="fr-FR" spc="-10" dirty="0">
                <a:latin typeface="Calibri"/>
                <a:cs typeface="Calibri"/>
              </a:rPr>
              <a:t>comparaison </a:t>
            </a:r>
            <a:r>
              <a:rPr lang="fr-FR" spc="-390" dirty="0">
                <a:latin typeface="Calibri"/>
                <a:cs typeface="Calibri"/>
              </a:rPr>
              <a:t> </a:t>
            </a:r>
            <a:r>
              <a:rPr lang="fr-FR" spc="-10" dirty="0">
                <a:latin typeface="Calibri"/>
                <a:cs typeface="Calibri"/>
              </a:rPr>
              <a:t>entre</a:t>
            </a:r>
            <a:r>
              <a:rPr lang="fr-FR" spc="-5" dirty="0">
                <a:latin typeface="Calibri"/>
                <a:cs typeface="Calibri"/>
              </a:rPr>
              <a:t> </a:t>
            </a:r>
            <a:r>
              <a:rPr lang="fr-FR" dirty="0">
                <a:latin typeface="Calibri"/>
                <a:cs typeface="Calibri"/>
              </a:rPr>
              <a:t>les</a:t>
            </a:r>
            <a:r>
              <a:rPr lang="fr-FR" spc="5" dirty="0">
                <a:latin typeface="Calibri"/>
                <a:cs typeface="Calibri"/>
              </a:rPr>
              <a:t> </a:t>
            </a:r>
            <a:r>
              <a:rPr lang="fr-FR" spc="-10" dirty="0">
                <a:latin typeface="Calibri"/>
                <a:cs typeface="Calibri"/>
              </a:rPr>
              <a:t>résultats</a:t>
            </a:r>
            <a:r>
              <a:rPr lang="fr-FR" dirty="0">
                <a:latin typeface="Calibri"/>
                <a:cs typeface="Calibri"/>
              </a:rPr>
              <a:t> </a:t>
            </a:r>
            <a:r>
              <a:rPr lang="fr-FR" spc="-10" dirty="0">
                <a:latin typeface="Calibri"/>
                <a:cs typeface="Calibri"/>
              </a:rPr>
              <a:t>escomptés</a:t>
            </a:r>
            <a:r>
              <a:rPr lang="fr-FR" spc="5" dirty="0">
                <a:latin typeface="Calibri"/>
                <a:cs typeface="Calibri"/>
              </a:rPr>
              <a:t> </a:t>
            </a:r>
            <a:r>
              <a:rPr lang="fr-FR" spc="-5" dirty="0">
                <a:latin typeface="Calibri"/>
                <a:cs typeface="Calibri"/>
              </a:rPr>
              <a:t>et</a:t>
            </a:r>
            <a:r>
              <a:rPr lang="fr-FR" spc="5" dirty="0">
                <a:latin typeface="Calibri"/>
                <a:cs typeface="Calibri"/>
              </a:rPr>
              <a:t> </a:t>
            </a:r>
            <a:r>
              <a:rPr lang="fr-FR" spc="-5" dirty="0">
                <a:latin typeface="Calibri"/>
                <a:cs typeface="Calibri"/>
              </a:rPr>
              <a:t>les</a:t>
            </a:r>
            <a:r>
              <a:rPr lang="fr-FR" spc="5" dirty="0">
                <a:latin typeface="Calibri"/>
                <a:cs typeface="Calibri"/>
              </a:rPr>
              <a:t> </a:t>
            </a:r>
            <a:r>
              <a:rPr lang="fr-FR" spc="-10" dirty="0">
                <a:latin typeface="Calibri"/>
                <a:cs typeface="Calibri"/>
              </a:rPr>
              <a:t>résultats atteints.</a:t>
            </a:r>
            <a:endParaRPr lang="fr-FR" dirty="0">
              <a:latin typeface="Calibri"/>
              <a:cs typeface="Calibri"/>
            </a:endParaRPr>
          </a:p>
          <a:p>
            <a:pPr>
              <a:spcBef>
                <a:spcPts val="25"/>
              </a:spcBef>
              <a:buClr>
                <a:srgbClr val="313131"/>
              </a:buClr>
              <a:buFont typeface="Arial MT"/>
              <a:buChar char="•"/>
            </a:pPr>
            <a:endParaRPr lang="fr-FR" sz="1750" dirty="0">
              <a:latin typeface="Calibri"/>
              <a:cs typeface="Calibri"/>
            </a:endParaRPr>
          </a:p>
          <a:p>
            <a:pPr marL="299085" marR="631190" indent="-287020">
              <a:buClr>
                <a:srgbClr val="313131"/>
              </a:buClr>
              <a:buFont typeface="Arial MT"/>
              <a:buChar char="•"/>
              <a:tabLst>
                <a:tab pos="350520" algn="l"/>
                <a:tab pos="351155" algn="l"/>
              </a:tabLst>
            </a:pPr>
            <a:r>
              <a:rPr lang="fr-FR" dirty="0"/>
              <a:t>	</a:t>
            </a:r>
            <a:r>
              <a:rPr lang="fr-FR" spc="-10" dirty="0">
                <a:latin typeface="Calibri"/>
                <a:cs typeface="Calibri"/>
              </a:rPr>
              <a:t>Enfin,</a:t>
            </a:r>
            <a:r>
              <a:rPr lang="fr-FR" spc="20" dirty="0">
                <a:latin typeface="Calibri"/>
                <a:cs typeface="Calibri"/>
              </a:rPr>
              <a:t> </a:t>
            </a:r>
            <a:r>
              <a:rPr lang="fr-FR" spc="-5" dirty="0">
                <a:latin typeface="Calibri"/>
                <a:cs typeface="Calibri"/>
              </a:rPr>
              <a:t>le</a:t>
            </a:r>
            <a:r>
              <a:rPr lang="fr-FR" spc="20" dirty="0">
                <a:latin typeface="Calibri"/>
                <a:cs typeface="Calibri"/>
              </a:rPr>
              <a:t> </a:t>
            </a:r>
            <a:r>
              <a:rPr lang="fr-FR" dirty="0">
                <a:latin typeface="Calibri"/>
                <a:cs typeface="Calibri"/>
              </a:rPr>
              <a:t>modèle</a:t>
            </a:r>
            <a:r>
              <a:rPr lang="fr-FR" spc="5" dirty="0">
                <a:latin typeface="Calibri"/>
                <a:cs typeface="Calibri"/>
              </a:rPr>
              <a:t> </a:t>
            </a:r>
            <a:r>
              <a:rPr lang="fr-FR" dirty="0">
                <a:latin typeface="Calibri"/>
                <a:cs typeface="Calibri"/>
              </a:rPr>
              <a:t>de</a:t>
            </a:r>
            <a:r>
              <a:rPr lang="fr-FR" spc="25" dirty="0">
                <a:latin typeface="Calibri"/>
                <a:cs typeface="Calibri"/>
              </a:rPr>
              <a:t> </a:t>
            </a:r>
            <a:r>
              <a:rPr lang="fr-FR" spc="-10" dirty="0">
                <a:latin typeface="Calibri"/>
                <a:cs typeface="Calibri"/>
              </a:rPr>
              <a:t>performance</a:t>
            </a:r>
            <a:r>
              <a:rPr lang="fr-FR" spc="10" dirty="0">
                <a:latin typeface="Calibri"/>
                <a:cs typeface="Calibri"/>
              </a:rPr>
              <a:t> </a:t>
            </a:r>
            <a:r>
              <a:rPr lang="fr-FR" spc="-10" dirty="0">
                <a:latin typeface="Calibri"/>
                <a:cs typeface="Calibri"/>
              </a:rPr>
              <a:t>concrétise</a:t>
            </a:r>
            <a:r>
              <a:rPr lang="fr-FR" spc="30" dirty="0">
                <a:latin typeface="Calibri"/>
                <a:cs typeface="Calibri"/>
              </a:rPr>
              <a:t> </a:t>
            </a:r>
            <a:r>
              <a:rPr lang="fr-FR" spc="-5" dirty="0">
                <a:latin typeface="Calibri"/>
                <a:cs typeface="Calibri"/>
              </a:rPr>
              <a:t>les</a:t>
            </a:r>
            <a:r>
              <a:rPr lang="fr-FR" spc="15" dirty="0">
                <a:latin typeface="Calibri"/>
                <a:cs typeface="Calibri"/>
              </a:rPr>
              <a:t> </a:t>
            </a:r>
            <a:r>
              <a:rPr lang="fr-FR" spc="-5" dirty="0">
                <a:latin typeface="Calibri"/>
                <a:cs typeface="Calibri"/>
              </a:rPr>
              <a:t>objectifs</a:t>
            </a:r>
            <a:r>
              <a:rPr lang="fr-FR" spc="5" dirty="0">
                <a:latin typeface="Calibri"/>
                <a:cs typeface="Calibri"/>
              </a:rPr>
              <a:t> </a:t>
            </a:r>
            <a:r>
              <a:rPr lang="fr-FR" dirty="0">
                <a:latin typeface="Calibri"/>
                <a:cs typeface="Calibri"/>
              </a:rPr>
              <a:t>à </a:t>
            </a:r>
            <a:r>
              <a:rPr lang="fr-FR" spc="-15" dirty="0">
                <a:latin typeface="Calibri"/>
                <a:cs typeface="Calibri"/>
              </a:rPr>
              <a:t>atteindre</a:t>
            </a:r>
            <a:r>
              <a:rPr lang="fr-FR" spc="20" dirty="0">
                <a:latin typeface="Calibri"/>
                <a:cs typeface="Calibri"/>
              </a:rPr>
              <a:t> </a:t>
            </a:r>
            <a:r>
              <a:rPr lang="fr-FR" dirty="0">
                <a:latin typeface="Calibri"/>
                <a:cs typeface="Calibri"/>
              </a:rPr>
              <a:t>en</a:t>
            </a:r>
            <a:r>
              <a:rPr lang="fr-FR" spc="25" dirty="0">
                <a:latin typeface="Calibri"/>
                <a:cs typeface="Calibri"/>
              </a:rPr>
              <a:t> </a:t>
            </a:r>
            <a:r>
              <a:rPr lang="fr-FR" spc="-10" dirty="0">
                <a:latin typeface="Calibri"/>
                <a:cs typeface="Calibri"/>
              </a:rPr>
              <a:t>identifiant</a:t>
            </a:r>
            <a:r>
              <a:rPr lang="fr-FR" spc="10" dirty="0">
                <a:latin typeface="Calibri"/>
                <a:cs typeface="Calibri"/>
              </a:rPr>
              <a:t> </a:t>
            </a:r>
            <a:r>
              <a:rPr lang="fr-FR" spc="-5" dirty="0">
                <a:latin typeface="Calibri"/>
                <a:cs typeface="Calibri"/>
              </a:rPr>
              <a:t>les </a:t>
            </a:r>
            <a:r>
              <a:rPr lang="fr-FR" spc="-390" dirty="0">
                <a:latin typeface="Calibri"/>
                <a:cs typeface="Calibri"/>
              </a:rPr>
              <a:t> </a:t>
            </a:r>
            <a:r>
              <a:rPr lang="fr-FR" spc="-10" dirty="0">
                <a:latin typeface="Calibri"/>
                <a:cs typeface="Calibri"/>
              </a:rPr>
              <a:t>moyens</a:t>
            </a:r>
            <a:r>
              <a:rPr lang="fr-FR" spc="-5" dirty="0">
                <a:latin typeface="Calibri"/>
                <a:cs typeface="Calibri"/>
              </a:rPr>
              <a:t> de</a:t>
            </a:r>
            <a:r>
              <a:rPr lang="fr-FR" dirty="0">
                <a:latin typeface="Calibri"/>
                <a:cs typeface="Calibri"/>
              </a:rPr>
              <a:t> les</a:t>
            </a:r>
            <a:r>
              <a:rPr lang="fr-FR" spc="15" dirty="0">
                <a:latin typeface="Calibri"/>
                <a:cs typeface="Calibri"/>
              </a:rPr>
              <a:t> </a:t>
            </a:r>
            <a:r>
              <a:rPr lang="fr-FR" spc="-10" dirty="0">
                <a:latin typeface="Calibri"/>
                <a:cs typeface="Calibri"/>
              </a:rPr>
              <a:t>atteindre</a:t>
            </a:r>
            <a:endParaRPr lang="fr-FR" dirty="0">
              <a:latin typeface="Calibri"/>
              <a:cs typeface="Calibri"/>
            </a:endParaRPr>
          </a:p>
        </p:txBody>
      </p:sp>
      <p:sp>
        <p:nvSpPr>
          <p:cNvPr id="8" name="Titre 1">
            <a:extLst>
              <a:ext uri="{FF2B5EF4-FFF2-40B4-BE49-F238E27FC236}">
                <a16:creationId xmlns:a16="http://schemas.microsoft.com/office/drawing/2014/main" id="{468177B0-73FC-E4F5-658B-A71C827C985C}"/>
              </a:ext>
            </a:extLst>
          </p:cNvPr>
          <p:cNvSpPr txBox="1">
            <a:spLocks/>
          </p:cNvSpPr>
          <p:nvPr/>
        </p:nvSpPr>
        <p:spPr>
          <a:xfrm>
            <a:off x="838200" y="838200"/>
            <a:ext cx="10515600" cy="10866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2700">
              <a:spcBef>
                <a:spcPts val="95"/>
              </a:spcBef>
            </a:pPr>
            <a:r>
              <a:rPr lang="fr-FR" sz="4400" b="1" spc="-5" dirty="0">
                <a:solidFill>
                  <a:srgbClr val="FF0000"/>
                </a:solidFill>
                <a:latin typeface="Calibri"/>
                <a:cs typeface="Calibri"/>
              </a:rPr>
              <a:t>3.</a:t>
            </a:r>
            <a:r>
              <a:rPr lang="fr-FR" sz="4400" b="1" spc="-5" dirty="0">
                <a:solidFill>
                  <a:srgbClr val="001F5F"/>
                </a:solidFill>
                <a:latin typeface="Calibri"/>
                <a:cs typeface="Calibri"/>
              </a:rPr>
              <a:t> POURQUOI ET COMMENT CRÉER SON PROPRE MODELE DE </a:t>
            </a:r>
            <a:r>
              <a:rPr lang="fr-FR" sz="4400" b="1" spc="-10" dirty="0">
                <a:solidFill>
                  <a:srgbClr val="001F5F"/>
                </a:solidFill>
                <a:latin typeface="Calibri"/>
                <a:cs typeface="Calibri"/>
              </a:rPr>
              <a:t>PERFORMANCE</a:t>
            </a:r>
            <a:endParaRPr lang="fr-FR" sz="4400" dirty="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21422937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>
            <a:extLst>
              <a:ext uri="{FF2B5EF4-FFF2-40B4-BE49-F238E27FC236}">
                <a16:creationId xmlns:a16="http://schemas.microsoft.com/office/drawing/2014/main" id="{AF7039AD-B84E-69D1-C673-B2BA16DA2FAB}"/>
              </a:ext>
            </a:extLst>
          </p:cNvPr>
          <p:cNvSpPr txBox="1"/>
          <p:nvPr/>
        </p:nvSpPr>
        <p:spPr>
          <a:xfrm>
            <a:off x="9414044" y="179392"/>
            <a:ext cx="268464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600" b="1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Formation Entraîneur Fédéral</a:t>
            </a:r>
          </a:p>
        </p:txBody>
      </p:sp>
      <p:pic>
        <p:nvPicPr>
          <p:cNvPr id="5" name="Espace réservé du contenu 7">
            <a:extLst>
              <a:ext uri="{FF2B5EF4-FFF2-40B4-BE49-F238E27FC236}">
                <a16:creationId xmlns:a16="http://schemas.microsoft.com/office/drawing/2014/main" id="{C2283E8A-127F-51DC-3744-54EC46C1DE6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310" y="93310"/>
            <a:ext cx="1468710" cy="510718"/>
          </a:xfrm>
          <a:prstGeom prst="rect">
            <a:avLst/>
          </a:prstGeom>
        </p:spPr>
      </p:pic>
      <p:sp>
        <p:nvSpPr>
          <p:cNvPr id="6" name="ZoneTexte 5">
            <a:extLst>
              <a:ext uri="{FF2B5EF4-FFF2-40B4-BE49-F238E27FC236}">
                <a16:creationId xmlns:a16="http://schemas.microsoft.com/office/drawing/2014/main" id="{1D07C4B5-2A8C-527B-9BBF-3673C959F082}"/>
              </a:ext>
            </a:extLst>
          </p:cNvPr>
          <p:cNvSpPr txBox="1"/>
          <p:nvPr/>
        </p:nvSpPr>
        <p:spPr>
          <a:xfrm>
            <a:off x="701715" y="2110879"/>
            <a:ext cx="8567930" cy="32675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2700" algn="just">
              <a:spcBef>
                <a:spcPts val="100"/>
              </a:spcBef>
            </a:pPr>
            <a:r>
              <a:rPr lang="fr-FR" b="1" u="sng" spc="-5" dirty="0">
                <a:solidFill>
                  <a:srgbClr val="002060"/>
                </a:solidFill>
                <a:latin typeface="Calibri"/>
                <a:cs typeface="Calibri"/>
              </a:rPr>
              <a:t>Comment</a:t>
            </a:r>
            <a:endParaRPr lang="fr-FR" b="1" u="sng" dirty="0">
              <a:solidFill>
                <a:srgbClr val="002060"/>
              </a:solidFill>
              <a:latin typeface="Calibri"/>
              <a:cs typeface="Calibri"/>
            </a:endParaRPr>
          </a:p>
          <a:p>
            <a:pPr marL="12700" algn="just">
              <a:spcBef>
                <a:spcPts val="100"/>
              </a:spcBef>
            </a:pPr>
            <a:endParaRPr lang="fr-FR" b="1" u="heavy" spc="-5" dirty="0">
              <a:solidFill>
                <a:srgbClr val="001F5F"/>
              </a:solidFill>
              <a:uFill>
                <a:solidFill>
                  <a:srgbClr val="001F5F"/>
                </a:solidFill>
              </a:uFill>
              <a:latin typeface="Calibri"/>
              <a:cs typeface="Calibri"/>
            </a:endParaRPr>
          </a:p>
          <a:p>
            <a:pPr marL="299085" indent="-287020">
              <a:spcBef>
                <a:spcPts val="100"/>
              </a:spcBef>
              <a:buFont typeface="Arial MT"/>
              <a:buChar char="•"/>
              <a:tabLst>
                <a:tab pos="299085" algn="l"/>
                <a:tab pos="299720" algn="l"/>
              </a:tabLst>
            </a:pPr>
            <a:r>
              <a:rPr lang="fr-FR" spc="-10" dirty="0">
                <a:latin typeface="Calibri"/>
                <a:cs typeface="Calibri"/>
              </a:rPr>
              <a:t>Définir</a:t>
            </a:r>
            <a:r>
              <a:rPr lang="fr-FR" spc="15" dirty="0">
                <a:latin typeface="Calibri"/>
                <a:cs typeface="Calibri"/>
              </a:rPr>
              <a:t> </a:t>
            </a:r>
            <a:r>
              <a:rPr lang="fr-FR" spc="-5" dirty="0">
                <a:latin typeface="Calibri"/>
                <a:cs typeface="Calibri"/>
              </a:rPr>
              <a:t>précisément sa</a:t>
            </a:r>
            <a:r>
              <a:rPr lang="fr-FR" dirty="0">
                <a:latin typeface="Calibri"/>
                <a:cs typeface="Calibri"/>
              </a:rPr>
              <a:t> </a:t>
            </a:r>
            <a:r>
              <a:rPr lang="fr-FR" spc="-5" dirty="0">
                <a:latin typeface="Calibri"/>
                <a:cs typeface="Calibri"/>
              </a:rPr>
              <a:t>philosophie</a:t>
            </a:r>
            <a:r>
              <a:rPr lang="fr-FR" spc="15" dirty="0">
                <a:latin typeface="Calibri"/>
                <a:cs typeface="Calibri"/>
              </a:rPr>
              <a:t> </a:t>
            </a:r>
            <a:r>
              <a:rPr lang="fr-FR" spc="-5" dirty="0">
                <a:latin typeface="Calibri"/>
                <a:cs typeface="Calibri"/>
              </a:rPr>
              <a:t>de</a:t>
            </a:r>
            <a:r>
              <a:rPr lang="fr-FR" dirty="0">
                <a:latin typeface="Calibri"/>
                <a:cs typeface="Calibri"/>
              </a:rPr>
              <a:t> </a:t>
            </a:r>
            <a:r>
              <a:rPr lang="fr-FR" spc="-5" dirty="0">
                <a:latin typeface="Calibri"/>
                <a:cs typeface="Calibri"/>
              </a:rPr>
              <a:t>jeu</a:t>
            </a:r>
            <a:r>
              <a:rPr lang="fr-FR" spc="-10" dirty="0">
                <a:latin typeface="Calibri"/>
                <a:cs typeface="Calibri"/>
              </a:rPr>
              <a:t> </a:t>
            </a:r>
            <a:r>
              <a:rPr lang="fr-FR" dirty="0">
                <a:latin typeface="Calibri"/>
                <a:cs typeface="Calibri"/>
              </a:rPr>
              <a:t>et </a:t>
            </a:r>
            <a:r>
              <a:rPr lang="fr-FR" spc="-30" dirty="0">
                <a:latin typeface="Calibri"/>
                <a:cs typeface="Calibri"/>
              </a:rPr>
              <a:t>d’entraineur.</a:t>
            </a:r>
          </a:p>
          <a:p>
            <a:pPr marL="299085" indent="-287020">
              <a:spcBef>
                <a:spcPts val="100"/>
              </a:spcBef>
              <a:buFont typeface="Arial MT"/>
              <a:buChar char="•"/>
              <a:tabLst>
                <a:tab pos="299085" algn="l"/>
                <a:tab pos="299720" algn="l"/>
              </a:tabLst>
            </a:pPr>
            <a:endParaRPr lang="fr-FR" spc="-30" dirty="0">
              <a:latin typeface="Calibri"/>
              <a:cs typeface="Calibri"/>
            </a:endParaRPr>
          </a:p>
          <a:p>
            <a:pPr marL="299085" indent="-287020">
              <a:spcBef>
                <a:spcPts val="100"/>
              </a:spcBef>
              <a:buFont typeface="Arial MT"/>
              <a:buChar char="•"/>
              <a:tabLst>
                <a:tab pos="299085" algn="l"/>
                <a:tab pos="299720" algn="l"/>
              </a:tabLst>
            </a:pPr>
            <a:r>
              <a:rPr lang="fr-FR" spc="-15" dirty="0">
                <a:latin typeface="Calibri"/>
                <a:cs typeface="Calibri"/>
              </a:rPr>
              <a:t>Effectuer</a:t>
            </a:r>
            <a:r>
              <a:rPr lang="fr-FR" spc="10" dirty="0">
                <a:latin typeface="Calibri"/>
                <a:cs typeface="Calibri"/>
              </a:rPr>
              <a:t> </a:t>
            </a:r>
            <a:r>
              <a:rPr lang="fr-FR" spc="-5" dirty="0">
                <a:latin typeface="Calibri"/>
                <a:cs typeface="Calibri"/>
              </a:rPr>
              <a:t>un</a:t>
            </a:r>
            <a:r>
              <a:rPr lang="fr-FR" spc="15" dirty="0">
                <a:latin typeface="Calibri"/>
                <a:cs typeface="Calibri"/>
              </a:rPr>
              <a:t> </a:t>
            </a:r>
            <a:r>
              <a:rPr lang="fr-FR" spc="-10" dirty="0">
                <a:latin typeface="Calibri"/>
                <a:cs typeface="Calibri"/>
              </a:rPr>
              <a:t>diagnostic</a:t>
            </a:r>
            <a:r>
              <a:rPr lang="fr-FR" spc="10" dirty="0">
                <a:latin typeface="Calibri"/>
                <a:cs typeface="Calibri"/>
              </a:rPr>
              <a:t> </a:t>
            </a:r>
            <a:r>
              <a:rPr lang="fr-FR" spc="-10" dirty="0">
                <a:latin typeface="Calibri"/>
                <a:cs typeface="Calibri"/>
              </a:rPr>
              <a:t>précis</a:t>
            </a:r>
            <a:r>
              <a:rPr lang="fr-FR" spc="15" dirty="0">
                <a:latin typeface="Calibri"/>
                <a:cs typeface="Calibri"/>
              </a:rPr>
              <a:t> </a:t>
            </a:r>
            <a:r>
              <a:rPr lang="fr-FR" spc="-5" dirty="0">
                <a:latin typeface="Calibri"/>
                <a:cs typeface="Calibri"/>
              </a:rPr>
              <a:t>des</a:t>
            </a:r>
            <a:r>
              <a:rPr lang="fr-FR" spc="5" dirty="0">
                <a:latin typeface="Calibri"/>
                <a:cs typeface="Calibri"/>
              </a:rPr>
              <a:t> </a:t>
            </a:r>
            <a:r>
              <a:rPr lang="fr-FR" spc="-10" dirty="0">
                <a:latin typeface="Calibri"/>
                <a:cs typeface="Calibri"/>
              </a:rPr>
              <a:t>ressources</a:t>
            </a:r>
            <a:r>
              <a:rPr lang="fr-FR" dirty="0">
                <a:latin typeface="Calibri"/>
                <a:cs typeface="Calibri"/>
              </a:rPr>
              <a:t> globales</a:t>
            </a:r>
            <a:r>
              <a:rPr lang="fr-FR" spc="20" dirty="0">
                <a:latin typeface="Calibri"/>
                <a:cs typeface="Calibri"/>
              </a:rPr>
              <a:t> </a:t>
            </a:r>
            <a:r>
              <a:rPr lang="fr-FR" spc="-5" dirty="0">
                <a:latin typeface="Calibri"/>
                <a:cs typeface="Calibri"/>
              </a:rPr>
              <a:t>des</a:t>
            </a:r>
            <a:r>
              <a:rPr lang="fr-FR" dirty="0">
                <a:latin typeface="Calibri"/>
                <a:cs typeface="Calibri"/>
              </a:rPr>
              <a:t> </a:t>
            </a:r>
            <a:r>
              <a:rPr lang="fr-FR" spc="-10" dirty="0">
                <a:latin typeface="Calibri"/>
                <a:cs typeface="Calibri"/>
              </a:rPr>
              <a:t>joueurs,</a:t>
            </a:r>
            <a:r>
              <a:rPr lang="fr-FR" dirty="0">
                <a:latin typeface="Calibri"/>
                <a:cs typeface="Calibri"/>
              </a:rPr>
              <a:t> </a:t>
            </a:r>
            <a:r>
              <a:rPr lang="fr-FR" spc="-5" dirty="0">
                <a:latin typeface="Calibri"/>
                <a:cs typeface="Calibri"/>
              </a:rPr>
              <a:t>du</a:t>
            </a:r>
            <a:r>
              <a:rPr lang="fr-FR" spc="15" dirty="0">
                <a:latin typeface="Calibri"/>
                <a:cs typeface="Calibri"/>
              </a:rPr>
              <a:t> </a:t>
            </a:r>
            <a:r>
              <a:rPr lang="fr-FR" spc="-15" dirty="0">
                <a:latin typeface="Calibri"/>
                <a:cs typeface="Calibri"/>
              </a:rPr>
              <a:t>staff</a:t>
            </a:r>
            <a:r>
              <a:rPr lang="fr-FR" spc="-5" dirty="0">
                <a:latin typeface="Calibri"/>
                <a:cs typeface="Calibri"/>
              </a:rPr>
              <a:t> et</a:t>
            </a:r>
            <a:r>
              <a:rPr lang="fr-FR" spc="5" dirty="0">
                <a:latin typeface="Calibri"/>
                <a:cs typeface="Calibri"/>
              </a:rPr>
              <a:t> </a:t>
            </a:r>
            <a:r>
              <a:rPr lang="fr-FR" spc="-5" dirty="0">
                <a:latin typeface="Calibri"/>
                <a:cs typeface="Calibri"/>
              </a:rPr>
              <a:t>du</a:t>
            </a:r>
            <a:r>
              <a:rPr lang="fr-FR" spc="15" dirty="0">
                <a:latin typeface="Calibri"/>
                <a:cs typeface="Calibri"/>
              </a:rPr>
              <a:t> </a:t>
            </a:r>
            <a:r>
              <a:rPr lang="fr-FR" spc="-5" dirty="0">
                <a:latin typeface="Calibri"/>
                <a:cs typeface="Calibri"/>
              </a:rPr>
              <a:t>club.</a:t>
            </a:r>
          </a:p>
          <a:p>
            <a:pPr marL="299085" indent="-287020">
              <a:spcBef>
                <a:spcPts val="100"/>
              </a:spcBef>
              <a:buFont typeface="Arial MT"/>
              <a:buChar char="•"/>
              <a:tabLst>
                <a:tab pos="299085" algn="l"/>
                <a:tab pos="299720" algn="l"/>
              </a:tabLst>
            </a:pPr>
            <a:endParaRPr lang="fr-FR" spc="-5" dirty="0">
              <a:latin typeface="Calibri"/>
              <a:cs typeface="Calibri"/>
            </a:endParaRPr>
          </a:p>
          <a:p>
            <a:pPr marL="299085" indent="-287020">
              <a:spcBef>
                <a:spcPts val="100"/>
              </a:spcBef>
              <a:buFont typeface="Arial MT"/>
              <a:buChar char="•"/>
              <a:tabLst>
                <a:tab pos="299085" algn="l"/>
                <a:tab pos="299720" algn="l"/>
              </a:tabLst>
            </a:pPr>
            <a:r>
              <a:rPr lang="fr-FR" spc="-10" dirty="0">
                <a:latin typeface="Calibri"/>
                <a:cs typeface="Calibri"/>
              </a:rPr>
              <a:t>Définir</a:t>
            </a:r>
            <a:r>
              <a:rPr lang="fr-FR" spc="20" dirty="0">
                <a:latin typeface="Calibri"/>
                <a:cs typeface="Calibri"/>
              </a:rPr>
              <a:t> </a:t>
            </a:r>
            <a:r>
              <a:rPr lang="fr-FR" spc="-5" dirty="0">
                <a:latin typeface="Calibri"/>
                <a:cs typeface="Calibri"/>
              </a:rPr>
              <a:t>des</a:t>
            </a:r>
            <a:r>
              <a:rPr lang="fr-FR" spc="-10" dirty="0">
                <a:latin typeface="Calibri"/>
                <a:cs typeface="Calibri"/>
              </a:rPr>
              <a:t> objectifs</a:t>
            </a:r>
            <a:r>
              <a:rPr lang="fr-FR" spc="15" dirty="0">
                <a:latin typeface="Calibri"/>
                <a:cs typeface="Calibri"/>
              </a:rPr>
              <a:t> </a:t>
            </a:r>
            <a:r>
              <a:rPr lang="fr-FR" spc="-10" dirty="0">
                <a:latin typeface="Calibri"/>
                <a:cs typeface="Calibri"/>
              </a:rPr>
              <a:t>précis</a:t>
            </a:r>
            <a:r>
              <a:rPr lang="fr-FR" spc="15" dirty="0">
                <a:latin typeface="Calibri"/>
                <a:cs typeface="Calibri"/>
              </a:rPr>
              <a:t> </a:t>
            </a:r>
            <a:r>
              <a:rPr lang="fr-FR" spc="-5" dirty="0">
                <a:latin typeface="Calibri"/>
                <a:cs typeface="Calibri"/>
              </a:rPr>
              <a:t>et</a:t>
            </a:r>
            <a:r>
              <a:rPr lang="fr-FR" dirty="0">
                <a:latin typeface="Calibri"/>
                <a:cs typeface="Calibri"/>
              </a:rPr>
              <a:t> </a:t>
            </a:r>
            <a:r>
              <a:rPr lang="fr-FR" spc="-5" dirty="0">
                <a:latin typeface="Calibri"/>
                <a:cs typeface="Calibri"/>
              </a:rPr>
              <a:t>comment</a:t>
            </a:r>
            <a:r>
              <a:rPr lang="fr-FR" dirty="0">
                <a:latin typeface="Calibri"/>
                <a:cs typeface="Calibri"/>
              </a:rPr>
              <a:t> </a:t>
            </a:r>
            <a:r>
              <a:rPr lang="fr-FR" spc="-5" dirty="0">
                <a:latin typeface="Calibri"/>
                <a:cs typeface="Calibri"/>
              </a:rPr>
              <a:t>les</a:t>
            </a:r>
            <a:r>
              <a:rPr lang="fr-FR" spc="15" dirty="0">
                <a:latin typeface="Calibri"/>
                <a:cs typeface="Calibri"/>
              </a:rPr>
              <a:t> </a:t>
            </a:r>
            <a:r>
              <a:rPr lang="fr-FR" spc="-30" dirty="0">
                <a:latin typeface="Calibri"/>
                <a:cs typeface="Calibri"/>
              </a:rPr>
              <a:t>évaluer.</a:t>
            </a:r>
          </a:p>
          <a:p>
            <a:pPr marL="299085" indent="-287020">
              <a:spcBef>
                <a:spcPts val="100"/>
              </a:spcBef>
              <a:buFont typeface="Arial MT"/>
              <a:buChar char="•"/>
              <a:tabLst>
                <a:tab pos="299085" algn="l"/>
                <a:tab pos="299720" algn="l"/>
              </a:tabLst>
            </a:pPr>
            <a:endParaRPr lang="fr-FR" spc="-30" dirty="0">
              <a:latin typeface="Calibri"/>
              <a:cs typeface="Calibri"/>
            </a:endParaRPr>
          </a:p>
          <a:p>
            <a:pPr marL="299085" indent="-287020">
              <a:spcBef>
                <a:spcPts val="100"/>
              </a:spcBef>
              <a:buFont typeface="Arial MT"/>
              <a:buChar char="•"/>
              <a:tabLst>
                <a:tab pos="299085" algn="l"/>
                <a:tab pos="299720" algn="l"/>
              </a:tabLst>
            </a:pPr>
            <a:r>
              <a:rPr lang="fr-FR" spc="-10" dirty="0">
                <a:latin typeface="Calibri"/>
                <a:cs typeface="Calibri"/>
              </a:rPr>
              <a:t>Définir</a:t>
            </a:r>
            <a:r>
              <a:rPr lang="fr-FR" spc="20" dirty="0">
                <a:latin typeface="Calibri"/>
                <a:cs typeface="Calibri"/>
              </a:rPr>
              <a:t> </a:t>
            </a:r>
            <a:r>
              <a:rPr lang="fr-FR" spc="-5" dirty="0">
                <a:latin typeface="Calibri"/>
                <a:cs typeface="Calibri"/>
              </a:rPr>
              <a:t>précisément</a:t>
            </a:r>
            <a:r>
              <a:rPr lang="fr-FR" spc="10" dirty="0">
                <a:latin typeface="Calibri"/>
                <a:cs typeface="Calibri"/>
              </a:rPr>
              <a:t> </a:t>
            </a:r>
            <a:r>
              <a:rPr lang="fr-FR" spc="-5" dirty="0">
                <a:latin typeface="Calibri"/>
                <a:cs typeface="Calibri"/>
              </a:rPr>
              <a:t>les</a:t>
            </a:r>
            <a:r>
              <a:rPr lang="fr-FR" spc="5" dirty="0">
                <a:latin typeface="Calibri"/>
                <a:cs typeface="Calibri"/>
              </a:rPr>
              <a:t> </a:t>
            </a:r>
            <a:r>
              <a:rPr lang="fr-FR" spc="-10" dirty="0">
                <a:latin typeface="Calibri"/>
                <a:cs typeface="Calibri"/>
              </a:rPr>
              <a:t>paramètres</a:t>
            </a:r>
            <a:r>
              <a:rPr lang="fr-FR" spc="10" dirty="0">
                <a:latin typeface="Calibri"/>
                <a:cs typeface="Calibri"/>
              </a:rPr>
              <a:t> </a:t>
            </a:r>
            <a:r>
              <a:rPr lang="fr-FR" spc="-10" dirty="0">
                <a:latin typeface="Calibri"/>
                <a:cs typeface="Calibri"/>
              </a:rPr>
              <a:t>internes</a:t>
            </a:r>
            <a:r>
              <a:rPr lang="fr-FR" spc="15" dirty="0">
                <a:latin typeface="Calibri"/>
                <a:cs typeface="Calibri"/>
              </a:rPr>
              <a:t> </a:t>
            </a:r>
            <a:r>
              <a:rPr lang="fr-FR" spc="-5" dirty="0">
                <a:latin typeface="Calibri"/>
                <a:cs typeface="Calibri"/>
              </a:rPr>
              <a:t>qui</a:t>
            </a:r>
            <a:r>
              <a:rPr lang="fr-FR" spc="20" dirty="0">
                <a:latin typeface="Calibri"/>
                <a:cs typeface="Calibri"/>
              </a:rPr>
              <a:t> </a:t>
            </a:r>
            <a:r>
              <a:rPr lang="fr-FR" spc="-5" dirty="0">
                <a:latin typeface="Calibri"/>
                <a:cs typeface="Calibri"/>
              </a:rPr>
              <a:t>définissent les</a:t>
            </a:r>
            <a:r>
              <a:rPr lang="fr-FR" spc="10" dirty="0">
                <a:latin typeface="Calibri"/>
                <a:cs typeface="Calibri"/>
              </a:rPr>
              <a:t> </a:t>
            </a:r>
            <a:r>
              <a:rPr lang="fr-FR" spc="-10" dirty="0">
                <a:latin typeface="Calibri"/>
                <a:cs typeface="Calibri"/>
              </a:rPr>
              <a:t>résultats externes.</a:t>
            </a:r>
          </a:p>
          <a:p>
            <a:pPr marL="299085" indent="-287020">
              <a:spcBef>
                <a:spcPts val="100"/>
              </a:spcBef>
              <a:buFont typeface="Arial MT"/>
              <a:buChar char="•"/>
              <a:tabLst>
                <a:tab pos="299085" algn="l"/>
                <a:tab pos="299720" algn="l"/>
              </a:tabLst>
            </a:pPr>
            <a:endParaRPr lang="fr-FR" spc="-10" dirty="0">
              <a:latin typeface="Calibri"/>
              <a:cs typeface="Calibri"/>
            </a:endParaRPr>
          </a:p>
          <a:p>
            <a:pPr marL="299085" indent="-287020">
              <a:spcBef>
                <a:spcPts val="100"/>
              </a:spcBef>
              <a:buFont typeface="Arial MT"/>
              <a:buChar char="•"/>
              <a:tabLst>
                <a:tab pos="299085" algn="l"/>
                <a:tab pos="299720" algn="l"/>
              </a:tabLst>
            </a:pPr>
            <a:r>
              <a:rPr lang="fr-FR" spc="-10" dirty="0">
                <a:latin typeface="Calibri"/>
                <a:cs typeface="Calibri"/>
              </a:rPr>
              <a:t>Définir</a:t>
            </a:r>
            <a:r>
              <a:rPr lang="fr-FR" spc="20" dirty="0">
                <a:latin typeface="Calibri"/>
                <a:cs typeface="Calibri"/>
              </a:rPr>
              <a:t> </a:t>
            </a:r>
            <a:r>
              <a:rPr lang="fr-FR" spc="-5" dirty="0">
                <a:latin typeface="Calibri"/>
                <a:cs typeface="Calibri"/>
              </a:rPr>
              <a:t>précisément</a:t>
            </a:r>
            <a:r>
              <a:rPr lang="fr-FR" spc="5" dirty="0">
                <a:latin typeface="Calibri"/>
                <a:cs typeface="Calibri"/>
              </a:rPr>
              <a:t> </a:t>
            </a:r>
            <a:r>
              <a:rPr lang="fr-FR" spc="-5" dirty="0">
                <a:latin typeface="Calibri"/>
                <a:cs typeface="Calibri"/>
              </a:rPr>
              <a:t>les</a:t>
            </a:r>
            <a:r>
              <a:rPr lang="fr-FR" spc="10" dirty="0">
                <a:latin typeface="Calibri"/>
                <a:cs typeface="Calibri"/>
              </a:rPr>
              <a:t> </a:t>
            </a:r>
            <a:r>
              <a:rPr lang="fr-FR" spc="-10" dirty="0">
                <a:latin typeface="Calibri"/>
                <a:cs typeface="Calibri"/>
              </a:rPr>
              <a:t>paramètres</a:t>
            </a:r>
            <a:r>
              <a:rPr lang="fr-FR" spc="5" dirty="0">
                <a:latin typeface="Calibri"/>
                <a:cs typeface="Calibri"/>
              </a:rPr>
              <a:t> </a:t>
            </a:r>
            <a:r>
              <a:rPr lang="fr-FR" spc="-10" dirty="0">
                <a:latin typeface="Calibri"/>
                <a:cs typeface="Calibri"/>
              </a:rPr>
              <a:t>externes</a:t>
            </a:r>
            <a:r>
              <a:rPr lang="fr-FR" spc="5" dirty="0">
                <a:latin typeface="Calibri"/>
                <a:cs typeface="Calibri"/>
              </a:rPr>
              <a:t> </a:t>
            </a:r>
            <a:r>
              <a:rPr lang="fr-FR" spc="-5" dirty="0">
                <a:latin typeface="Calibri"/>
                <a:cs typeface="Calibri"/>
              </a:rPr>
              <a:t>qui</a:t>
            </a:r>
            <a:r>
              <a:rPr lang="fr-FR" spc="10" dirty="0">
                <a:latin typeface="Calibri"/>
                <a:cs typeface="Calibri"/>
              </a:rPr>
              <a:t> </a:t>
            </a:r>
            <a:r>
              <a:rPr lang="fr-FR" spc="-5" dirty="0">
                <a:latin typeface="Calibri"/>
                <a:cs typeface="Calibri"/>
              </a:rPr>
              <a:t>définissent</a:t>
            </a:r>
            <a:r>
              <a:rPr lang="fr-FR" spc="5" dirty="0">
                <a:latin typeface="Calibri"/>
                <a:cs typeface="Calibri"/>
              </a:rPr>
              <a:t> </a:t>
            </a:r>
            <a:r>
              <a:rPr lang="fr-FR" spc="-5" dirty="0">
                <a:latin typeface="Calibri"/>
                <a:cs typeface="Calibri"/>
              </a:rPr>
              <a:t>les</a:t>
            </a:r>
            <a:r>
              <a:rPr lang="fr-FR" spc="5" dirty="0">
                <a:latin typeface="Calibri"/>
                <a:cs typeface="Calibri"/>
              </a:rPr>
              <a:t> </a:t>
            </a:r>
            <a:r>
              <a:rPr lang="fr-FR" spc="-10" dirty="0">
                <a:latin typeface="Calibri"/>
                <a:cs typeface="Calibri"/>
              </a:rPr>
              <a:t>résultats</a:t>
            </a:r>
            <a:r>
              <a:rPr lang="fr-FR" spc="-5" dirty="0">
                <a:latin typeface="Calibri"/>
                <a:cs typeface="Calibri"/>
              </a:rPr>
              <a:t> </a:t>
            </a:r>
            <a:r>
              <a:rPr lang="fr-FR" spc="-10" dirty="0">
                <a:latin typeface="Calibri"/>
                <a:cs typeface="Calibri"/>
              </a:rPr>
              <a:t>internes.</a:t>
            </a:r>
            <a:endParaRPr lang="fr-FR" dirty="0">
              <a:latin typeface="Calibri"/>
              <a:cs typeface="Calibri"/>
            </a:endParaRPr>
          </a:p>
        </p:txBody>
      </p:sp>
      <p:sp>
        <p:nvSpPr>
          <p:cNvPr id="8" name="Titre 1">
            <a:extLst>
              <a:ext uri="{FF2B5EF4-FFF2-40B4-BE49-F238E27FC236}">
                <a16:creationId xmlns:a16="http://schemas.microsoft.com/office/drawing/2014/main" id="{468177B0-73FC-E4F5-658B-A71C827C985C}"/>
              </a:ext>
            </a:extLst>
          </p:cNvPr>
          <p:cNvSpPr txBox="1">
            <a:spLocks/>
          </p:cNvSpPr>
          <p:nvPr/>
        </p:nvSpPr>
        <p:spPr>
          <a:xfrm>
            <a:off x="838200" y="838200"/>
            <a:ext cx="10515600" cy="10866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2700">
              <a:spcBef>
                <a:spcPts val="95"/>
              </a:spcBef>
            </a:pPr>
            <a:r>
              <a:rPr lang="fr-FR" sz="4400" b="1" spc="-5" dirty="0">
                <a:solidFill>
                  <a:srgbClr val="FF0000"/>
                </a:solidFill>
                <a:latin typeface="Calibri"/>
                <a:cs typeface="Calibri"/>
              </a:rPr>
              <a:t>3.</a:t>
            </a:r>
            <a:r>
              <a:rPr lang="fr-FR" sz="4400" b="1" spc="-5" dirty="0">
                <a:solidFill>
                  <a:srgbClr val="001F5F"/>
                </a:solidFill>
                <a:latin typeface="Calibri"/>
                <a:cs typeface="Calibri"/>
              </a:rPr>
              <a:t> POURQUOI ET COMMENT CRÉER SON PROPRE MODELE DE </a:t>
            </a:r>
            <a:r>
              <a:rPr lang="fr-FR" sz="4400" b="1" spc="-10" dirty="0">
                <a:solidFill>
                  <a:srgbClr val="001F5F"/>
                </a:solidFill>
                <a:latin typeface="Calibri"/>
                <a:cs typeface="Calibri"/>
              </a:rPr>
              <a:t>PERFORMANCE</a:t>
            </a:r>
            <a:endParaRPr lang="fr-FR" sz="4400" dirty="0">
              <a:latin typeface="Calibri"/>
              <a:cs typeface="Calibri"/>
            </a:endParaRPr>
          </a:p>
        </p:txBody>
      </p:sp>
      <p:sp>
        <p:nvSpPr>
          <p:cNvPr id="2" name="object 29">
            <a:extLst>
              <a:ext uri="{FF2B5EF4-FFF2-40B4-BE49-F238E27FC236}">
                <a16:creationId xmlns:a16="http://schemas.microsoft.com/office/drawing/2014/main" id="{A8C06055-B7DB-EAA5-4644-0786D4F95F6F}"/>
              </a:ext>
            </a:extLst>
          </p:cNvPr>
          <p:cNvSpPr/>
          <p:nvPr/>
        </p:nvSpPr>
        <p:spPr>
          <a:xfrm>
            <a:off x="9269645" y="2050230"/>
            <a:ext cx="288797" cy="3388858"/>
          </a:xfrm>
          <a:custGeom>
            <a:avLst/>
            <a:gdLst/>
            <a:ahLst/>
            <a:cxnLst/>
            <a:rect l="l" t="t" r="r" b="b"/>
            <a:pathLst>
              <a:path w="360045" h="2626360">
                <a:moveTo>
                  <a:pt x="0" y="0"/>
                </a:moveTo>
                <a:lnTo>
                  <a:pt x="69996" y="2361"/>
                </a:lnTo>
                <a:lnTo>
                  <a:pt x="127158" y="8794"/>
                </a:lnTo>
                <a:lnTo>
                  <a:pt x="165699" y="18323"/>
                </a:lnTo>
                <a:lnTo>
                  <a:pt x="179831" y="29971"/>
                </a:lnTo>
                <a:lnTo>
                  <a:pt x="179831" y="1282953"/>
                </a:lnTo>
                <a:lnTo>
                  <a:pt x="193964" y="1294602"/>
                </a:lnTo>
                <a:lnTo>
                  <a:pt x="232505" y="1304131"/>
                </a:lnTo>
                <a:lnTo>
                  <a:pt x="289667" y="1310564"/>
                </a:lnTo>
                <a:lnTo>
                  <a:pt x="359664" y="1312926"/>
                </a:lnTo>
                <a:lnTo>
                  <a:pt x="289667" y="1315287"/>
                </a:lnTo>
                <a:lnTo>
                  <a:pt x="232505" y="1321720"/>
                </a:lnTo>
                <a:lnTo>
                  <a:pt x="193964" y="1331249"/>
                </a:lnTo>
                <a:lnTo>
                  <a:pt x="179831" y="1342897"/>
                </a:lnTo>
                <a:lnTo>
                  <a:pt x="179831" y="2595879"/>
                </a:lnTo>
                <a:lnTo>
                  <a:pt x="165699" y="2607528"/>
                </a:lnTo>
                <a:lnTo>
                  <a:pt x="127158" y="2617057"/>
                </a:lnTo>
                <a:lnTo>
                  <a:pt x="69996" y="2623490"/>
                </a:lnTo>
                <a:lnTo>
                  <a:pt x="0" y="2625851"/>
                </a:lnTo>
              </a:path>
            </a:pathLst>
          </a:custGeom>
          <a:ln w="381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ZoneTexte 16">
            <a:extLst>
              <a:ext uri="{FF2B5EF4-FFF2-40B4-BE49-F238E27FC236}">
                <a16:creationId xmlns:a16="http://schemas.microsoft.com/office/drawing/2014/main" id="{146084C6-D0DF-57FE-9FAB-F7C73EE577BA}"/>
              </a:ext>
            </a:extLst>
          </p:cNvPr>
          <p:cNvSpPr txBox="1"/>
          <p:nvPr/>
        </p:nvSpPr>
        <p:spPr>
          <a:xfrm>
            <a:off x="9829800" y="2514600"/>
            <a:ext cx="38100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dirty="0">
                <a:solidFill>
                  <a:srgbClr val="FF0000"/>
                </a:solidFill>
              </a:rPr>
              <a:t>COHERENCE</a:t>
            </a:r>
          </a:p>
        </p:txBody>
      </p:sp>
    </p:spTree>
    <p:extLst>
      <p:ext uri="{BB962C8B-B14F-4D97-AF65-F5344CB8AC3E}">
        <p14:creationId xmlns:p14="http://schemas.microsoft.com/office/powerpoint/2010/main" val="393333893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object 9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151376" y="2115311"/>
            <a:ext cx="3672840" cy="3817620"/>
          </a:xfrm>
          <a:prstGeom prst="rect">
            <a:avLst/>
          </a:prstGeom>
        </p:spPr>
      </p:pic>
      <p:sp>
        <p:nvSpPr>
          <p:cNvPr id="10" name="object 10"/>
          <p:cNvSpPr txBox="1"/>
          <p:nvPr/>
        </p:nvSpPr>
        <p:spPr>
          <a:xfrm>
            <a:off x="4735195" y="3728973"/>
            <a:ext cx="2506980" cy="4978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spcBef>
                <a:spcPts val="95"/>
              </a:spcBef>
            </a:pPr>
            <a:r>
              <a:rPr sz="3100" spc="-10" dirty="0">
                <a:latin typeface="Calibri"/>
                <a:cs typeface="Calibri"/>
              </a:rPr>
              <a:t>PERFORMANCE</a:t>
            </a:r>
            <a:endParaRPr sz="3100">
              <a:latin typeface="Calibri"/>
              <a:cs typeface="Calibri"/>
            </a:endParaRPr>
          </a:p>
        </p:txBody>
      </p:sp>
      <p:pic>
        <p:nvPicPr>
          <p:cNvPr id="14" name="Espace réservé du contenu 7">
            <a:extLst>
              <a:ext uri="{FF2B5EF4-FFF2-40B4-BE49-F238E27FC236}">
                <a16:creationId xmlns:a16="http://schemas.microsoft.com/office/drawing/2014/main" id="{BF8F835E-1977-C0DA-C847-D52FF59A45E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310" y="93310"/>
            <a:ext cx="1468710" cy="510718"/>
          </a:xfrm>
          <a:prstGeom prst="rect">
            <a:avLst/>
          </a:prstGeom>
        </p:spPr>
      </p:pic>
      <p:sp>
        <p:nvSpPr>
          <p:cNvPr id="15" name="ZoneTexte 14">
            <a:extLst>
              <a:ext uri="{FF2B5EF4-FFF2-40B4-BE49-F238E27FC236}">
                <a16:creationId xmlns:a16="http://schemas.microsoft.com/office/drawing/2014/main" id="{17C81425-99FC-A6F9-E510-219E13CCA3E9}"/>
              </a:ext>
            </a:extLst>
          </p:cNvPr>
          <p:cNvSpPr txBox="1"/>
          <p:nvPr/>
        </p:nvSpPr>
        <p:spPr>
          <a:xfrm>
            <a:off x="9414044" y="179392"/>
            <a:ext cx="268464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600" b="1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Formation Entraîneur Fédéral</a:t>
            </a:r>
          </a:p>
        </p:txBody>
      </p:sp>
      <p:sp>
        <p:nvSpPr>
          <p:cNvPr id="17" name="Titre 1">
            <a:extLst>
              <a:ext uri="{FF2B5EF4-FFF2-40B4-BE49-F238E27FC236}">
                <a16:creationId xmlns:a16="http://schemas.microsoft.com/office/drawing/2014/main" id="{C333D250-DA94-78C9-0124-3B1A97557B96}"/>
              </a:ext>
            </a:extLst>
          </p:cNvPr>
          <p:cNvSpPr txBox="1">
            <a:spLocks/>
          </p:cNvSpPr>
          <p:nvPr/>
        </p:nvSpPr>
        <p:spPr>
          <a:xfrm>
            <a:off x="838200" y="838200"/>
            <a:ext cx="10515600" cy="10866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2700">
              <a:spcBef>
                <a:spcPts val="95"/>
              </a:spcBef>
            </a:pPr>
            <a:r>
              <a:rPr lang="fr-FR" sz="4400" b="1" spc="-5" dirty="0">
                <a:solidFill>
                  <a:srgbClr val="FF0000"/>
                </a:solidFill>
                <a:latin typeface="Calibri"/>
                <a:cs typeface="Calibri"/>
              </a:rPr>
              <a:t>3.</a:t>
            </a:r>
            <a:r>
              <a:rPr lang="fr-FR" sz="4400" b="1" spc="-5" dirty="0">
                <a:solidFill>
                  <a:srgbClr val="001F5F"/>
                </a:solidFill>
                <a:latin typeface="Calibri"/>
                <a:cs typeface="Calibri"/>
              </a:rPr>
              <a:t> POURQUOI ET COMMENT CRÉER SON PROPRE MODELE DE </a:t>
            </a:r>
            <a:r>
              <a:rPr lang="fr-FR" sz="4400" b="1" spc="-10" dirty="0">
                <a:solidFill>
                  <a:srgbClr val="001F5F"/>
                </a:solidFill>
                <a:latin typeface="Calibri"/>
                <a:cs typeface="Calibri"/>
              </a:rPr>
              <a:t>PERFORMANCE</a:t>
            </a:r>
            <a:endParaRPr lang="fr-FR" sz="4400" dirty="0">
              <a:latin typeface="Calibri"/>
              <a:cs typeface="Calibri"/>
            </a:endParaRPr>
          </a:p>
        </p:txBody>
      </p:sp>
      <p:sp>
        <p:nvSpPr>
          <p:cNvPr id="19" name="ZoneTexte 18">
            <a:extLst>
              <a:ext uri="{FF2B5EF4-FFF2-40B4-BE49-F238E27FC236}">
                <a16:creationId xmlns:a16="http://schemas.microsoft.com/office/drawing/2014/main" id="{0E05299A-9F4E-9E96-422E-0FEFA620188E}"/>
              </a:ext>
            </a:extLst>
          </p:cNvPr>
          <p:cNvSpPr txBox="1"/>
          <p:nvPr/>
        </p:nvSpPr>
        <p:spPr>
          <a:xfrm>
            <a:off x="827665" y="2077240"/>
            <a:ext cx="129457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2700" algn="just">
              <a:spcBef>
                <a:spcPts val="100"/>
              </a:spcBef>
            </a:pPr>
            <a:r>
              <a:rPr lang="fr-FR" b="1" u="sng" spc="-5" dirty="0">
                <a:solidFill>
                  <a:srgbClr val="002060"/>
                </a:solidFill>
                <a:latin typeface="Calibri"/>
                <a:cs typeface="Calibri"/>
              </a:rPr>
              <a:t>EXEMPLE</a:t>
            </a:r>
            <a:endParaRPr lang="fr-FR" b="1" u="sng" dirty="0">
              <a:solidFill>
                <a:srgbClr val="002060"/>
              </a:solidFill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object 9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95902" y="2895600"/>
            <a:ext cx="4186966" cy="3009725"/>
          </a:xfrm>
          <a:prstGeom prst="rect">
            <a:avLst/>
          </a:prstGeom>
        </p:spPr>
      </p:pic>
      <p:sp>
        <p:nvSpPr>
          <p:cNvPr id="10" name="object 10"/>
          <p:cNvSpPr txBox="1"/>
          <p:nvPr/>
        </p:nvSpPr>
        <p:spPr>
          <a:xfrm>
            <a:off x="4800600" y="4185980"/>
            <a:ext cx="2832100" cy="428964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spcBef>
                <a:spcPts val="105"/>
              </a:spcBef>
            </a:pPr>
            <a:r>
              <a:rPr sz="2700" spc="-5" dirty="0">
                <a:latin typeface="Calibri"/>
                <a:cs typeface="Calibri"/>
              </a:rPr>
              <a:t>PERFORMANCE</a:t>
            </a:r>
            <a:endParaRPr sz="2700" dirty="0">
              <a:latin typeface="Calibri"/>
              <a:cs typeface="Calibri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3505200" y="4302037"/>
            <a:ext cx="1443355" cy="196849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spcBef>
                <a:spcPts val="95"/>
              </a:spcBef>
            </a:pPr>
            <a:r>
              <a:rPr sz="1200" spc="-15" dirty="0">
                <a:latin typeface="Calibri"/>
                <a:cs typeface="Calibri"/>
              </a:rPr>
              <a:t>PSYCHOLOGIQUE</a:t>
            </a:r>
            <a:endParaRPr sz="1200" dirty="0">
              <a:latin typeface="Calibri"/>
              <a:cs typeface="Calibri"/>
            </a:endParaRPr>
          </a:p>
        </p:txBody>
      </p:sp>
      <p:sp>
        <p:nvSpPr>
          <p:cNvPr id="17" name="Titre 1">
            <a:extLst>
              <a:ext uri="{FF2B5EF4-FFF2-40B4-BE49-F238E27FC236}">
                <a16:creationId xmlns:a16="http://schemas.microsoft.com/office/drawing/2014/main" id="{42E930A8-92DB-94B5-F5BC-97320C3D392F}"/>
              </a:ext>
            </a:extLst>
          </p:cNvPr>
          <p:cNvSpPr txBox="1">
            <a:spLocks/>
          </p:cNvSpPr>
          <p:nvPr/>
        </p:nvSpPr>
        <p:spPr>
          <a:xfrm>
            <a:off x="838200" y="838200"/>
            <a:ext cx="10515600" cy="10866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2700">
              <a:spcBef>
                <a:spcPts val="95"/>
              </a:spcBef>
            </a:pPr>
            <a:r>
              <a:rPr lang="fr-FR" sz="4400" b="1" spc="-5" dirty="0">
                <a:solidFill>
                  <a:srgbClr val="FF0000"/>
                </a:solidFill>
                <a:latin typeface="Calibri"/>
                <a:cs typeface="Calibri"/>
              </a:rPr>
              <a:t>3.</a:t>
            </a:r>
            <a:r>
              <a:rPr lang="fr-FR" sz="4400" b="1" spc="-5" dirty="0">
                <a:solidFill>
                  <a:srgbClr val="001F5F"/>
                </a:solidFill>
                <a:latin typeface="Calibri"/>
                <a:cs typeface="Calibri"/>
              </a:rPr>
              <a:t> POURQUOI ET COMMENT CRÉER SON PROPRE MODELE DE </a:t>
            </a:r>
            <a:r>
              <a:rPr lang="fr-FR" sz="4400" b="1" spc="-10" dirty="0">
                <a:solidFill>
                  <a:srgbClr val="001F5F"/>
                </a:solidFill>
                <a:latin typeface="Calibri"/>
                <a:cs typeface="Calibri"/>
              </a:rPr>
              <a:t>PERFORMANCE</a:t>
            </a:r>
            <a:endParaRPr lang="fr-FR" sz="4400" dirty="0">
              <a:latin typeface="Calibri"/>
              <a:cs typeface="Calibri"/>
            </a:endParaRPr>
          </a:p>
        </p:txBody>
      </p:sp>
      <p:pic>
        <p:nvPicPr>
          <p:cNvPr id="18" name="Espace réservé du contenu 7">
            <a:extLst>
              <a:ext uri="{FF2B5EF4-FFF2-40B4-BE49-F238E27FC236}">
                <a16:creationId xmlns:a16="http://schemas.microsoft.com/office/drawing/2014/main" id="{696C48AA-E1C5-736D-2D71-14D5E83233D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310" y="93310"/>
            <a:ext cx="1468710" cy="510718"/>
          </a:xfrm>
          <a:prstGeom prst="rect">
            <a:avLst/>
          </a:prstGeom>
        </p:spPr>
      </p:pic>
      <p:sp>
        <p:nvSpPr>
          <p:cNvPr id="19" name="ZoneTexte 18">
            <a:extLst>
              <a:ext uri="{FF2B5EF4-FFF2-40B4-BE49-F238E27FC236}">
                <a16:creationId xmlns:a16="http://schemas.microsoft.com/office/drawing/2014/main" id="{8443FD55-0512-1681-95F4-43EAC292EEC8}"/>
              </a:ext>
            </a:extLst>
          </p:cNvPr>
          <p:cNvSpPr txBox="1"/>
          <p:nvPr/>
        </p:nvSpPr>
        <p:spPr>
          <a:xfrm>
            <a:off x="9414044" y="179392"/>
            <a:ext cx="268464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600" b="1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Formation Entraîneur Fédéral</a:t>
            </a:r>
          </a:p>
        </p:txBody>
      </p:sp>
      <p:sp>
        <p:nvSpPr>
          <p:cNvPr id="20" name="ZoneTexte 19">
            <a:extLst>
              <a:ext uri="{FF2B5EF4-FFF2-40B4-BE49-F238E27FC236}">
                <a16:creationId xmlns:a16="http://schemas.microsoft.com/office/drawing/2014/main" id="{365A02AA-1741-3CF8-AD2E-3EA417F62738}"/>
              </a:ext>
            </a:extLst>
          </p:cNvPr>
          <p:cNvSpPr txBox="1"/>
          <p:nvPr/>
        </p:nvSpPr>
        <p:spPr>
          <a:xfrm>
            <a:off x="827665" y="2077240"/>
            <a:ext cx="129457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2700" algn="just">
              <a:spcBef>
                <a:spcPts val="100"/>
              </a:spcBef>
            </a:pPr>
            <a:r>
              <a:rPr lang="fr-FR" b="1" u="sng" spc="-5" dirty="0">
                <a:solidFill>
                  <a:srgbClr val="002060"/>
                </a:solidFill>
                <a:latin typeface="Calibri"/>
                <a:cs typeface="Calibri"/>
              </a:rPr>
              <a:t>EXEMPLE</a:t>
            </a:r>
            <a:endParaRPr lang="fr-FR" b="1" u="sng" dirty="0">
              <a:solidFill>
                <a:srgbClr val="002060"/>
              </a:solidFill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object 9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315081" y="1949955"/>
            <a:ext cx="3975989" cy="3843325"/>
          </a:xfrm>
          <a:prstGeom prst="rect">
            <a:avLst/>
          </a:prstGeom>
        </p:spPr>
      </p:pic>
      <p:sp>
        <p:nvSpPr>
          <p:cNvPr id="10" name="object 10"/>
          <p:cNvSpPr txBox="1"/>
          <p:nvPr/>
        </p:nvSpPr>
        <p:spPr>
          <a:xfrm>
            <a:off x="4862195" y="4137344"/>
            <a:ext cx="2185670" cy="4375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z="2700" spc="-10" dirty="0">
                <a:latin typeface="Calibri"/>
                <a:cs typeface="Calibri"/>
              </a:rPr>
              <a:t>PERFORMANCE</a:t>
            </a:r>
            <a:endParaRPr sz="2700" dirty="0">
              <a:latin typeface="Calibri"/>
              <a:cs typeface="Calibri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5410200" y="2523945"/>
            <a:ext cx="1089660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z="1200" spc="-10" dirty="0">
                <a:latin typeface="Calibri"/>
                <a:cs typeface="Calibri"/>
              </a:rPr>
              <a:t>PSYCHOLOGIQUE</a:t>
            </a:r>
            <a:endParaRPr sz="1200" dirty="0">
              <a:latin typeface="Calibri"/>
              <a:cs typeface="Calibri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3733800" y="4257357"/>
            <a:ext cx="655320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z="1200" dirty="0">
                <a:latin typeface="Calibri"/>
                <a:cs typeface="Calibri"/>
              </a:rPr>
              <a:t>PH</a:t>
            </a:r>
            <a:r>
              <a:rPr sz="1200" spc="-10" dirty="0">
                <a:latin typeface="Calibri"/>
                <a:cs typeface="Calibri"/>
              </a:rPr>
              <a:t>Y</a:t>
            </a:r>
            <a:r>
              <a:rPr sz="1200" spc="-5" dirty="0">
                <a:latin typeface="Calibri"/>
                <a:cs typeface="Calibri"/>
              </a:rPr>
              <a:t>SI</a:t>
            </a:r>
            <a:r>
              <a:rPr sz="1200" spc="-10" dirty="0">
                <a:latin typeface="Calibri"/>
                <a:cs typeface="Calibri"/>
              </a:rPr>
              <a:t>Q</a:t>
            </a:r>
            <a:r>
              <a:rPr sz="1200" dirty="0">
                <a:latin typeface="Calibri"/>
                <a:cs typeface="Calibri"/>
              </a:rPr>
              <a:t>UE</a:t>
            </a:r>
          </a:p>
        </p:txBody>
      </p:sp>
      <p:sp>
        <p:nvSpPr>
          <p:cNvPr id="18" name="Titre 1">
            <a:extLst>
              <a:ext uri="{FF2B5EF4-FFF2-40B4-BE49-F238E27FC236}">
                <a16:creationId xmlns:a16="http://schemas.microsoft.com/office/drawing/2014/main" id="{C32FC86C-3EF6-FF3B-00BD-B74F5D7F0B86}"/>
              </a:ext>
            </a:extLst>
          </p:cNvPr>
          <p:cNvSpPr txBox="1">
            <a:spLocks/>
          </p:cNvSpPr>
          <p:nvPr/>
        </p:nvSpPr>
        <p:spPr>
          <a:xfrm>
            <a:off x="838200" y="818340"/>
            <a:ext cx="10515600" cy="10866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2700">
              <a:spcBef>
                <a:spcPts val="95"/>
              </a:spcBef>
            </a:pPr>
            <a:r>
              <a:rPr lang="fr-FR" sz="4400" b="1" spc="-5" dirty="0">
                <a:solidFill>
                  <a:srgbClr val="FF0000"/>
                </a:solidFill>
                <a:latin typeface="Calibri"/>
                <a:cs typeface="Calibri"/>
              </a:rPr>
              <a:t>3.</a:t>
            </a:r>
            <a:r>
              <a:rPr lang="fr-FR" sz="4400" b="1" spc="-5" dirty="0">
                <a:solidFill>
                  <a:srgbClr val="001F5F"/>
                </a:solidFill>
                <a:latin typeface="Calibri"/>
                <a:cs typeface="Calibri"/>
              </a:rPr>
              <a:t> POURQUOI ET COMMENT CRÉER SON PROPRE MODELE DE </a:t>
            </a:r>
            <a:r>
              <a:rPr lang="fr-FR" sz="4400" b="1" spc="-10" dirty="0">
                <a:solidFill>
                  <a:srgbClr val="001F5F"/>
                </a:solidFill>
                <a:latin typeface="Calibri"/>
                <a:cs typeface="Calibri"/>
              </a:rPr>
              <a:t>PERFORMANCE</a:t>
            </a:r>
            <a:endParaRPr lang="fr-FR" sz="4400" dirty="0">
              <a:latin typeface="Calibri"/>
              <a:cs typeface="Calibri"/>
            </a:endParaRPr>
          </a:p>
        </p:txBody>
      </p:sp>
      <p:pic>
        <p:nvPicPr>
          <p:cNvPr id="19" name="Espace réservé du contenu 7">
            <a:extLst>
              <a:ext uri="{FF2B5EF4-FFF2-40B4-BE49-F238E27FC236}">
                <a16:creationId xmlns:a16="http://schemas.microsoft.com/office/drawing/2014/main" id="{58F19E5D-0AF8-E788-46FB-7F6CB6ACE07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310" y="93310"/>
            <a:ext cx="1468710" cy="510718"/>
          </a:xfrm>
          <a:prstGeom prst="rect">
            <a:avLst/>
          </a:prstGeom>
        </p:spPr>
      </p:pic>
      <p:sp>
        <p:nvSpPr>
          <p:cNvPr id="20" name="ZoneTexte 19">
            <a:extLst>
              <a:ext uri="{FF2B5EF4-FFF2-40B4-BE49-F238E27FC236}">
                <a16:creationId xmlns:a16="http://schemas.microsoft.com/office/drawing/2014/main" id="{46122B42-2E4C-1150-82F7-53A754C5FE05}"/>
              </a:ext>
            </a:extLst>
          </p:cNvPr>
          <p:cNvSpPr txBox="1"/>
          <p:nvPr/>
        </p:nvSpPr>
        <p:spPr>
          <a:xfrm>
            <a:off x="9414044" y="179392"/>
            <a:ext cx="268464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600" b="1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Formation Entraîneur Fédéral</a:t>
            </a:r>
          </a:p>
        </p:txBody>
      </p:sp>
      <p:sp>
        <p:nvSpPr>
          <p:cNvPr id="21" name="ZoneTexte 20">
            <a:extLst>
              <a:ext uri="{FF2B5EF4-FFF2-40B4-BE49-F238E27FC236}">
                <a16:creationId xmlns:a16="http://schemas.microsoft.com/office/drawing/2014/main" id="{60BC466F-D13F-F5A2-7FAF-E1EF29696F9A}"/>
              </a:ext>
            </a:extLst>
          </p:cNvPr>
          <p:cNvSpPr txBox="1"/>
          <p:nvPr/>
        </p:nvSpPr>
        <p:spPr>
          <a:xfrm>
            <a:off x="827665" y="2077240"/>
            <a:ext cx="129457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2700" algn="just">
              <a:spcBef>
                <a:spcPts val="100"/>
              </a:spcBef>
            </a:pPr>
            <a:r>
              <a:rPr lang="fr-FR" b="1" u="sng" spc="-5" dirty="0">
                <a:solidFill>
                  <a:srgbClr val="002060"/>
                </a:solidFill>
                <a:latin typeface="Calibri"/>
                <a:cs typeface="Calibri"/>
              </a:rPr>
              <a:t>EXEMPLE</a:t>
            </a:r>
            <a:endParaRPr lang="fr-FR" b="1" u="sng" dirty="0">
              <a:solidFill>
                <a:srgbClr val="002060"/>
              </a:solidFill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object 9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516981" y="1924860"/>
            <a:ext cx="4871305" cy="3790140"/>
          </a:xfrm>
          <a:prstGeom prst="rect">
            <a:avLst/>
          </a:prstGeom>
        </p:spPr>
      </p:pic>
      <p:sp>
        <p:nvSpPr>
          <p:cNvPr id="10" name="object 10"/>
          <p:cNvSpPr txBox="1"/>
          <p:nvPr/>
        </p:nvSpPr>
        <p:spPr>
          <a:xfrm>
            <a:off x="4890254" y="4112001"/>
            <a:ext cx="2429510" cy="4283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z="2700" dirty="0">
                <a:latin typeface="Calibri"/>
                <a:cs typeface="Calibri"/>
              </a:rPr>
              <a:t>PER</a:t>
            </a:r>
            <a:r>
              <a:rPr sz="2700" spc="-30" dirty="0">
                <a:latin typeface="Calibri"/>
                <a:cs typeface="Calibri"/>
              </a:rPr>
              <a:t>F</a:t>
            </a:r>
            <a:r>
              <a:rPr sz="2700" spc="-5" dirty="0">
                <a:latin typeface="Calibri"/>
                <a:cs typeface="Calibri"/>
              </a:rPr>
              <a:t>ORMANCE</a:t>
            </a:r>
            <a:endParaRPr sz="2700" dirty="0">
              <a:latin typeface="Calibri"/>
              <a:cs typeface="Calibri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5363988" y="2533761"/>
            <a:ext cx="1177290" cy="212238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spcBef>
                <a:spcPts val="95"/>
              </a:spcBef>
            </a:pPr>
            <a:r>
              <a:rPr sz="1300" spc="-5" dirty="0">
                <a:latin typeface="Calibri"/>
                <a:cs typeface="Calibri"/>
              </a:rPr>
              <a:t>P</a:t>
            </a:r>
            <a:r>
              <a:rPr sz="1300" spc="-10" dirty="0">
                <a:latin typeface="Calibri"/>
                <a:cs typeface="Calibri"/>
              </a:rPr>
              <a:t>S</a:t>
            </a:r>
            <a:r>
              <a:rPr sz="1300" spc="-50" dirty="0">
                <a:latin typeface="Calibri"/>
                <a:cs typeface="Calibri"/>
              </a:rPr>
              <a:t>Y</a:t>
            </a:r>
            <a:r>
              <a:rPr sz="1300" spc="-5" dirty="0">
                <a:latin typeface="Calibri"/>
                <a:cs typeface="Calibri"/>
              </a:rPr>
              <a:t>C</a:t>
            </a:r>
            <a:r>
              <a:rPr sz="1300" spc="-10" dirty="0">
                <a:latin typeface="Calibri"/>
                <a:cs typeface="Calibri"/>
              </a:rPr>
              <a:t>HO</a:t>
            </a:r>
            <a:r>
              <a:rPr sz="1300" spc="-35" dirty="0">
                <a:latin typeface="Calibri"/>
                <a:cs typeface="Calibri"/>
              </a:rPr>
              <a:t>L</a:t>
            </a:r>
            <a:r>
              <a:rPr sz="1300" dirty="0">
                <a:latin typeface="Calibri"/>
                <a:cs typeface="Calibri"/>
              </a:rPr>
              <a:t>O</a:t>
            </a:r>
            <a:r>
              <a:rPr sz="1300" spc="-5" dirty="0">
                <a:latin typeface="Calibri"/>
                <a:cs typeface="Calibri"/>
              </a:rPr>
              <a:t>G</a:t>
            </a:r>
            <a:r>
              <a:rPr sz="1300" spc="-10" dirty="0">
                <a:latin typeface="Calibri"/>
                <a:cs typeface="Calibri"/>
              </a:rPr>
              <a:t>I</a:t>
            </a:r>
            <a:r>
              <a:rPr sz="1300" spc="-5" dirty="0">
                <a:latin typeface="Calibri"/>
                <a:cs typeface="Calibri"/>
              </a:rPr>
              <a:t>QUE</a:t>
            </a:r>
            <a:endParaRPr sz="1300" dirty="0">
              <a:latin typeface="Calibri"/>
              <a:cs typeface="Calibri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7319764" y="4240915"/>
            <a:ext cx="820419" cy="212238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spcBef>
                <a:spcPts val="95"/>
              </a:spcBef>
            </a:pPr>
            <a:r>
              <a:rPr sz="1300" spc="-10" dirty="0">
                <a:latin typeface="Calibri"/>
                <a:cs typeface="Calibri"/>
              </a:rPr>
              <a:t>TECHNIQUE</a:t>
            </a:r>
            <a:endParaRPr sz="1300" dirty="0">
              <a:latin typeface="Calibri"/>
              <a:cs typeface="Calibri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3849605" y="4240915"/>
            <a:ext cx="708025" cy="212238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spcBef>
                <a:spcPts val="95"/>
              </a:spcBef>
            </a:pPr>
            <a:r>
              <a:rPr sz="1300" spc="-5" dirty="0">
                <a:latin typeface="Calibri"/>
                <a:cs typeface="Calibri"/>
              </a:rPr>
              <a:t>P</a:t>
            </a:r>
            <a:r>
              <a:rPr sz="1300" spc="-10" dirty="0">
                <a:latin typeface="Calibri"/>
                <a:cs typeface="Calibri"/>
              </a:rPr>
              <a:t>H</a:t>
            </a:r>
            <a:r>
              <a:rPr sz="1300" spc="-15" dirty="0">
                <a:latin typeface="Calibri"/>
                <a:cs typeface="Calibri"/>
              </a:rPr>
              <a:t>Y</a:t>
            </a:r>
            <a:r>
              <a:rPr sz="1300" dirty="0">
                <a:latin typeface="Calibri"/>
                <a:cs typeface="Calibri"/>
              </a:rPr>
              <a:t>S</a:t>
            </a:r>
            <a:r>
              <a:rPr sz="1300" spc="-5" dirty="0">
                <a:latin typeface="Calibri"/>
                <a:cs typeface="Calibri"/>
              </a:rPr>
              <a:t>IQUE</a:t>
            </a:r>
            <a:endParaRPr sz="1300" dirty="0">
              <a:latin typeface="Calibri"/>
              <a:cs typeface="Calibri"/>
            </a:endParaRPr>
          </a:p>
        </p:txBody>
      </p:sp>
      <p:sp>
        <p:nvSpPr>
          <p:cNvPr id="19" name="Titre 1">
            <a:extLst>
              <a:ext uri="{FF2B5EF4-FFF2-40B4-BE49-F238E27FC236}">
                <a16:creationId xmlns:a16="http://schemas.microsoft.com/office/drawing/2014/main" id="{C956913A-0A7D-C906-6FE7-EA93C8793AE0}"/>
              </a:ext>
            </a:extLst>
          </p:cNvPr>
          <p:cNvSpPr txBox="1">
            <a:spLocks/>
          </p:cNvSpPr>
          <p:nvPr/>
        </p:nvSpPr>
        <p:spPr>
          <a:xfrm>
            <a:off x="838200" y="838200"/>
            <a:ext cx="10515600" cy="10866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2700">
              <a:spcBef>
                <a:spcPts val="95"/>
              </a:spcBef>
            </a:pPr>
            <a:r>
              <a:rPr lang="fr-FR" sz="4400" b="1" spc="-5" dirty="0">
                <a:solidFill>
                  <a:srgbClr val="FF0000"/>
                </a:solidFill>
                <a:latin typeface="Calibri"/>
                <a:cs typeface="Calibri"/>
              </a:rPr>
              <a:t>3.</a:t>
            </a:r>
            <a:r>
              <a:rPr lang="fr-FR" sz="4400" b="1" spc="-5" dirty="0">
                <a:solidFill>
                  <a:srgbClr val="001F5F"/>
                </a:solidFill>
                <a:latin typeface="Calibri"/>
                <a:cs typeface="Calibri"/>
              </a:rPr>
              <a:t> POURQUOI ET COMMENT CRÉER SON PROPRE MODELE DE </a:t>
            </a:r>
            <a:r>
              <a:rPr lang="fr-FR" sz="4400" b="1" spc="-10" dirty="0">
                <a:solidFill>
                  <a:srgbClr val="001F5F"/>
                </a:solidFill>
                <a:latin typeface="Calibri"/>
                <a:cs typeface="Calibri"/>
              </a:rPr>
              <a:t>PERFORMANCE</a:t>
            </a:r>
            <a:endParaRPr lang="fr-FR" sz="4400" dirty="0">
              <a:latin typeface="Calibri"/>
              <a:cs typeface="Calibri"/>
            </a:endParaRPr>
          </a:p>
        </p:txBody>
      </p:sp>
      <p:pic>
        <p:nvPicPr>
          <p:cNvPr id="20" name="Espace réservé du contenu 7">
            <a:extLst>
              <a:ext uri="{FF2B5EF4-FFF2-40B4-BE49-F238E27FC236}">
                <a16:creationId xmlns:a16="http://schemas.microsoft.com/office/drawing/2014/main" id="{8BCA2EC1-F92C-4D94-F2CE-A5CE58C5AB1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310" y="93310"/>
            <a:ext cx="1468710" cy="510718"/>
          </a:xfrm>
          <a:prstGeom prst="rect">
            <a:avLst/>
          </a:prstGeom>
        </p:spPr>
      </p:pic>
      <p:sp>
        <p:nvSpPr>
          <p:cNvPr id="21" name="ZoneTexte 20">
            <a:extLst>
              <a:ext uri="{FF2B5EF4-FFF2-40B4-BE49-F238E27FC236}">
                <a16:creationId xmlns:a16="http://schemas.microsoft.com/office/drawing/2014/main" id="{DE0B8E21-50D5-EF0C-7233-F82534113E7F}"/>
              </a:ext>
            </a:extLst>
          </p:cNvPr>
          <p:cNvSpPr txBox="1"/>
          <p:nvPr/>
        </p:nvSpPr>
        <p:spPr>
          <a:xfrm>
            <a:off x="9414044" y="179392"/>
            <a:ext cx="268464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600" b="1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Formation Entraîneur Fédéral</a:t>
            </a:r>
          </a:p>
        </p:txBody>
      </p:sp>
      <p:sp>
        <p:nvSpPr>
          <p:cNvPr id="22" name="ZoneTexte 21">
            <a:extLst>
              <a:ext uri="{FF2B5EF4-FFF2-40B4-BE49-F238E27FC236}">
                <a16:creationId xmlns:a16="http://schemas.microsoft.com/office/drawing/2014/main" id="{46AC48A9-E183-7E25-7958-F4CD9B7365F4}"/>
              </a:ext>
            </a:extLst>
          </p:cNvPr>
          <p:cNvSpPr txBox="1"/>
          <p:nvPr/>
        </p:nvSpPr>
        <p:spPr>
          <a:xfrm>
            <a:off x="827665" y="2077240"/>
            <a:ext cx="129457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2700" algn="just">
              <a:spcBef>
                <a:spcPts val="100"/>
              </a:spcBef>
            </a:pPr>
            <a:r>
              <a:rPr lang="fr-FR" b="1" u="sng" spc="-5" dirty="0">
                <a:solidFill>
                  <a:srgbClr val="002060"/>
                </a:solidFill>
                <a:latin typeface="Calibri"/>
                <a:cs typeface="Calibri"/>
              </a:rPr>
              <a:t>EXEMPLE</a:t>
            </a:r>
            <a:endParaRPr lang="fr-FR" b="1" u="sng" dirty="0">
              <a:solidFill>
                <a:srgbClr val="002060"/>
              </a:solidFill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object 9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489631" y="1924860"/>
            <a:ext cx="4996837" cy="4595938"/>
          </a:xfrm>
          <a:prstGeom prst="rect">
            <a:avLst/>
          </a:prstGeom>
        </p:spPr>
      </p:pic>
      <p:sp>
        <p:nvSpPr>
          <p:cNvPr id="10" name="object 10"/>
          <p:cNvSpPr txBox="1"/>
          <p:nvPr/>
        </p:nvSpPr>
        <p:spPr>
          <a:xfrm>
            <a:off x="4895283" y="4038688"/>
            <a:ext cx="2185670" cy="4375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z="2700" spc="-10" dirty="0">
                <a:latin typeface="Calibri"/>
                <a:cs typeface="Calibri"/>
              </a:rPr>
              <a:t>PERFORMANCE</a:t>
            </a:r>
            <a:endParaRPr sz="2700" dirty="0">
              <a:latin typeface="Calibri"/>
              <a:cs typeface="Calibri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5443219" y="2447528"/>
            <a:ext cx="1089660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z="1200" spc="-10" dirty="0">
                <a:latin typeface="Calibri"/>
                <a:cs typeface="Calibri"/>
              </a:rPr>
              <a:t>PSYCHOLOGIQUE</a:t>
            </a:r>
            <a:endParaRPr sz="1200" dirty="0">
              <a:latin typeface="Calibri"/>
              <a:cs typeface="Calibri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7433446" y="4041957"/>
            <a:ext cx="760095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z="1200" spc="-5" dirty="0">
                <a:latin typeface="Calibri"/>
                <a:cs typeface="Calibri"/>
              </a:rPr>
              <a:t>T</a:t>
            </a:r>
            <a:r>
              <a:rPr sz="1200" spc="-10" dirty="0">
                <a:latin typeface="Calibri"/>
                <a:cs typeface="Calibri"/>
              </a:rPr>
              <a:t>E</a:t>
            </a:r>
            <a:r>
              <a:rPr sz="1200" spc="-5" dirty="0">
                <a:latin typeface="Calibri"/>
                <a:cs typeface="Calibri"/>
              </a:rPr>
              <a:t>CH</a:t>
            </a:r>
            <a:r>
              <a:rPr sz="1200" dirty="0">
                <a:latin typeface="Calibri"/>
                <a:cs typeface="Calibri"/>
              </a:rPr>
              <a:t>NI</a:t>
            </a:r>
            <a:r>
              <a:rPr sz="1200" spc="-10" dirty="0">
                <a:latin typeface="Calibri"/>
                <a:cs typeface="Calibri"/>
              </a:rPr>
              <a:t>Q</a:t>
            </a:r>
            <a:r>
              <a:rPr sz="1200" dirty="0">
                <a:latin typeface="Calibri"/>
                <a:cs typeface="Calibri"/>
              </a:rPr>
              <a:t>UE</a:t>
            </a:r>
          </a:p>
        </p:txBody>
      </p:sp>
      <p:sp>
        <p:nvSpPr>
          <p:cNvPr id="13" name="object 13"/>
          <p:cNvSpPr txBox="1"/>
          <p:nvPr/>
        </p:nvSpPr>
        <p:spPr>
          <a:xfrm>
            <a:off x="5666739" y="5771128"/>
            <a:ext cx="642620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z="1200" spc="-20" dirty="0">
                <a:latin typeface="Calibri"/>
                <a:cs typeface="Calibri"/>
              </a:rPr>
              <a:t>TACTIQUE</a:t>
            </a:r>
            <a:endParaRPr sz="1200" dirty="0">
              <a:latin typeface="Calibri"/>
              <a:cs typeface="Calibri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3886200" y="4114800"/>
            <a:ext cx="656590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z="1200" spc="-5" dirty="0">
                <a:latin typeface="Calibri"/>
                <a:cs typeface="Calibri"/>
              </a:rPr>
              <a:t>PHYSIQUE</a:t>
            </a:r>
            <a:endParaRPr sz="1200" dirty="0">
              <a:latin typeface="Calibri"/>
              <a:cs typeface="Calibri"/>
            </a:endParaRPr>
          </a:p>
        </p:txBody>
      </p:sp>
      <p:pic>
        <p:nvPicPr>
          <p:cNvPr id="20" name="Espace réservé du contenu 7">
            <a:extLst>
              <a:ext uri="{FF2B5EF4-FFF2-40B4-BE49-F238E27FC236}">
                <a16:creationId xmlns:a16="http://schemas.microsoft.com/office/drawing/2014/main" id="{0E4D451D-278D-C573-55EF-C931D1FCC59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310" y="93310"/>
            <a:ext cx="1468710" cy="510718"/>
          </a:xfrm>
          <a:prstGeom prst="rect">
            <a:avLst/>
          </a:prstGeom>
        </p:spPr>
      </p:pic>
      <p:sp>
        <p:nvSpPr>
          <p:cNvPr id="21" name="ZoneTexte 20">
            <a:extLst>
              <a:ext uri="{FF2B5EF4-FFF2-40B4-BE49-F238E27FC236}">
                <a16:creationId xmlns:a16="http://schemas.microsoft.com/office/drawing/2014/main" id="{BB41F699-BF75-DF1F-4627-93A41121F930}"/>
              </a:ext>
            </a:extLst>
          </p:cNvPr>
          <p:cNvSpPr txBox="1"/>
          <p:nvPr/>
        </p:nvSpPr>
        <p:spPr>
          <a:xfrm>
            <a:off x="9414044" y="179392"/>
            <a:ext cx="268464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600" b="1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Formation Entraîneur Fédéral</a:t>
            </a:r>
          </a:p>
        </p:txBody>
      </p:sp>
      <p:sp>
        <p:nvSpPr>
          <p:cNvPr id="22" name="ZoneTexte 21">
            <a:extLst>
              <a:ext uri="{FF2B5EF4-FFF2-40B4-BE49-F238E27FC236}">
                <a16:creationId xmlns:a16="http://schemas.microsoft.com/office/drawing/2014/main" id="{F356FE18-EE51-96E5-3B7F-A204F12AB116}"/>
              </a:ext>
            </a:extLst>
          </p:cNvPr>
          <p:cNvSpPr txBox="1"/>
          <p:nvPr/>
        </p:nvSpPr>
        <p:spPr>
          <a:xfrm>
            <a:off x="827665" y="2077240"/>
            <a:ext cx="129457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2700" algn="just">
              <a:spcBef>
                <a:spcPts val="100"/>
              </a:spcBef>
            </a:pPr>
            <a:r>
              <a:rPr lang="fr-FR" b="1" u="sng" spc="-5" dirty="0">
                <a:solidFill>
                  <a:srgbClr val="002060"/>
                </a:solidFill>
                <a:latin typeface="Calibri"/>
                <a:cs typeface="Calibri"/>
              </a:rPr>
              <a:t>EXEMPLE</a:t>
            </a:r>
            <a:endParaRPr lang="fr-FR" b="1" u="sng" dirty="0">
              <a:solidFill>
                <a:srgbClr val="002060"/>
              </a:solidFill>
              <a:latin typeface="Calibri"/>
              <a:cs typeface="Calibri"/>
            </a:endParaRPr>
          </a:p>
        </p:txBody>
      </p:sp>
      <p:sp>
        <p:nvSpPr>
          <p:cNvPr id="23" name="Titre 1">
            <a:extLst>
              <a:ext uri="{FF2B5EF4-FFF2-40B4-BE49-F238E27FC236}">
                <a16:creationId xmlns:a16="http://schemas.microsoft.com/office/drawing/2014/main" id="{23703EEF-6520-D6EA-7F94-96947D39DE9E}"/>
              </a:ext>
            </a:extLst>
          </p:cNvPr>
          <p:cNvSpPr txBox="1">
            <a:spLocks/>
          </p:cNvSpPr>
          <p:nvPr/>
        </p:nvSpPr>
        <p:spPr>
          <a:xfrm>
            <a:off x="838200" y="838200"/>
            <a:ext cx="10515600" cy="10866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2700">
              <a:spcBef>
                <a:spcPts val="95"/>
              </a:spcBef>
            </a:pPr>
            <a:r>
              <a:rPr lang="fr-FR" sz="4400" b="1" spc="-5" dirty="0">
                <a:solidFill>
                  <a:srgbClr val="FF0000"/>
                </a:solidFill>
                <a:latin typeface="Calibri"/>
                <a:cs typeface="Calibri"/>
              </a:rPr>
              <a:t>3.</a:t>
            </a:r>
            <a:r>
              <a:rPr lang="fr-FR" sz="4400" b="1" spc="-5" dirty="0">
                <a:solidFill>
                  <a:srgbClr val="001F5F"/>
                </a:solidFill>
                <a:latin typeface="Calibri"/>
                <a:cs typeface="Calibri"/>
              </a:rPr>
              <a:t> POURQUOI ET COMMENT CRÉER SON PROPRE MODELE DE </a:t>
            </a:r>
            <a:r>
              <a:rPr lang="fr-FR" sz="4400" b="1" spc="-10" dirty="0">
                <a:solidFill>
                  <a:srgbClr val="001F5F"/>
                </a:solidFill>
                <a:latin typeface="Calibri"/>
                <a:cs typeface="Calibri"/>
              </a:rPr>
              <a:t>PERFORMANCE</a:t>
            </a:r>
            <a:endParaRPr lang="fr-FR" sz="4400" dirty="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>
            <a:extLst>
              <a:ext uri="{FF2B5EF4-FFF2-40B4-BE49-F238E27FC236}">
                <a16:creationId xmlns:a16="http://schemas.microsoft.com/office/drawing/2014/main" id="{AF7039AD-B84E-69D1-C673-B2BA16DA2FAB}"/>
              </a:ext>
            </a:extLst>
          </p:cNvPr>
          <p:cNvSpPr txBox="1"/>
          <p:nvPr/>
        </p:nvSpPr>
        <p:spPr>
          <a:xfrm>
            <a:off x="9414044" y="179392"/>
            <a:ext cx="268464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600" b="1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Formation Entraîneur Fédéral</a:t>
            </a:r>
          </a:p>
        </p:txBody>
      </p:sp>
      <p:pic>
        <p:nvPicPr>
          <p:cNvPr id="5" name="Espace réservé du contenu 7">
            <a:extLst>
              <a:ext uri="{FF2B5EF4-FFF2-40B4-BE49-F238E27FC236}">
                <a16:creationId xmlns:a16="http://schemas.microsoft.com/office/drawing/2014/main" id="{C2283E8A-127F-51DC-3744-54EC46C1DE6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310" y="93310"/>
            <a:ext cx="1468710" cy="510718"/>
          </a:xfrm>
          <a:prstGeom prst="rect">
            <a:avLst/>
          </a:prstGeom>
        </p:spPr>
      </p:pic>
      <p:sp>
        <p:nvSpPr>
          <p:cNvPr id="6" name="ZoneTexte 5">
            <a:extLst>
              <a:ext uri="{FF2B5EF4-FFF2-40B4-BE49-F238E27FC236}">
                <a16:creationId xmlns:a16="http://schemas.microsoft.com/office/drawing/2014/main" id="{1D07C4B5-2A8C-527B-9BBF-3673C959F082}"/>
              </a:ext>
            </a:extLst>
          </p:cNvPr>
          <p:cNvSpPr txBox="1"/>
          <p:nvPr/>
        </p:nvSpPr>
        <p:spPr>
          <a:xfrm>
            <a:off x="717630" y="2416076"/>
            <a:ext cx="10788570" cy="23339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84200" indent="-571500">
              <a:spcBef>
                <a:spcPts val="105"/>
              </a:spcBef>
              <a:buClr>
                <a:srgbClr val="FF0000"/>
              </a:buClr>
              <a:buFont typeface="+mj-lt"/>
              <a:buAutoNum type="arabicPeriod"/>
              <a:tabLst>
                <a:tab pos="583565" algn="l"/>
                <a:tab pos="584200" algn="l"/>
              </a:tabLst>
            </a:pPr>
            <a:r>
              <a:rPr lang="fr-FR" sz="1800" b="1" dirty="0">
                <a:latin typeface="Calibri"/>
                <a:cs typeface="Calibri"/>
              </a:rPr>
              <a:t>La</a:t>
            </a:r>
            <a:r>
              <a:rPr lang="fr-FR" sz="1800" b="1" spc="-20" dirty="0">
                <a:latin typeface="Calibri"/>
                <a:cs typeface="Calibri"/>
              </a:rPr>
              <a:t> </a:t>
            </a:r>
            <a:r>
              <a:rPr lang="fr-FR" sz="1800" b="1" spc="-5" dirty="0">
                <a:latin typeface="Calibri"/>
                <a:cs typeface="Calibri"/>
              </a:rPr>
              <a:t>performance,</a:t>
            </a:r>
            <a:r>
              <a:rPr lang="fr-FR" sz="1800" b="1" spc="-45" dirty="0">
                <a:latin typeface="Calibri"/>
                <a:cs typeface="Calibri"/>
              </a:rPr>
              <a:t> </a:t>
            </a:r>
            <a:r>
              <a:rPr lang="fr-FR" sz="1800" b="1" spc="-35" dirty="0">
                <a:latin typeface="Calibri"/>
                <a:cs typeface="Calibri"/>
              </a:rPr>
              <a:t>qu’est</a:t>
            </a:r>
            <a:r>
              <a:rPr lang="fr-FR" sz="1800" b="1" spc="-20" dirty="0">
                <a:latin typeface="Calibri"/>
                <a:cs typeface="Calibri"/>
              </a:rPr>
              <a:t> </a:t>
            </a:r>
            <a:r>
              <a:rPr lang="fr-FR" sz="1800" b="1" spc="-15" dirty="0">
                <a:latin typeface="Calibri"/>
                <a:cs typeface="Calibri"/>
              </a:rPr>
              <a:t>ce</a:t>
            </a:r>
            <a:r>
              <a:rPr lang="fr-FR" sz="1800" b="1" spc="-10" dirty="0">
                <a:latin typeface="Calibri"/>
                <a:cs typeface="Calibri"/>
              </a:rPr>
              <a:t> </a:t>
            </a:r>
            <a:r>
              <a:rPr lang="fr-FR" sz="1800" b="1" dirty="0">
                <a:latin typeface="Calibri"/>
                <a:cs typeface="Calibri"/>
              </a:rPr>
              <a:t>que</a:t>
            </a:r>
            <a:r>
              <a:rPr lang="fr-FR" sz="1800" b="1" spc="-5" dirty="0">
                <a:latin typeface="Calibri"/>
                <a:cs typeface="Calibri"/>
              </a:rPr>
              <a:t> </a:t>
            </a:r>
            <a:r>
              <a:rPr lang="fr-FR" sz="1800" b="1" spc="-45" dirty="0">
                <a:latin typeface="Calibri"/>
                <a:cs typeface="Calibri"/>
              </a:rPr>
              <a:t>c’est</a:t>
            </a:r>
            <a:r>
              <a:rPr lang="fr-FR" sz="1800" b="1" spc="-15" dirty="0">
                <a:latin typeface="Calibri"/>
                <a:cs typeface="Calibri"/>
              </a:rPr>
              <a:t> </a:t>
            </a:r>
            <a:r>
              <a:rPr lang="fr-FR" sz="1800" b="1" dirty="0">
                <a:latin typeface="Calibri"/>
                <a:cs typeface="Calibri"/>
              </a:rPr>
              <a:t>?</a:t>
            </a:r>
            <a:endParaRPr lang="fr-FR" sz="1800" dirty="0">
              <a:latin typeface="Calibri"/>
              <a:cs typeface="Calibri"/>
            </a:endParaRPr>
          </a:p>
          <a:p>
            <a:pPr marL="342900" indent="-342900">
              <a:spcBef>
                <a:spcPts val="50"/>
              </a:spcBef>
              <a:buClr>
                <a:srgbClr val="FF0000"/>
              </a:buClr>
              <a:buFont typeface="+mj-lt"/>
              <a:buAutoNum type="arabicPeriod"/>
            </a:pPr>
            <a:endParaRPr lang="fr-FR" sz="1800" dirty="0">
              <a:latin typeface="Calibri"/>
              <a:cs typeface="Calibri"/>
            </a:endParaRPr>
          </a:p>
          <a:p>
            <a:pPr marL="584200" marR="5080" indent="-571500">
              <a:spcBef>
                <a:spcPts val="5"/>
              </a:spcBef>
              <a:buClr>
                <a:srgbClr val="FF0000"/>
              </a:buClr>
              <a:buFont typeface="+mj-lt"/>
              <a:buAutoNum type="arabicPeriod"/>
              <a:tabLst>
                <a:tab pos="583565" algn="l"/>
                <a:tab pos="584200" algn="l"/>
              </a:tabLst>
            </a:pPr>
            <a:r>
              <a:rPr lang="fr-FR" sz="1800" b="1" spc="-5" dirty="0">
                <a:latin typeface="Calibri"/>
                <a:cs typeface="Calibri"/>
              </a:rPr>
              <a:t>Description </a:t>
            </a:r>
            <a:r>
              <a:rPr lang="fr-FR" sz="1800" b="1" dirty="0">
                <a:latin typeface="Calibri"/>
                <a:cs typeface="Calibri"/>
              </a:rPr>
              <a:t>des </a:t>
            </a:r>
            <a:r>
              <a:rPr lang="fr-FR" sz="1800" b="1" spc="-5" dirty="0">
                <a:latin typeface="Calibri"/>
                <a:cs typeface="Calibri"/>
              </a:rPr>
              <a:t>modèles </a:t>
            </a:r>
            <a:r>
              <a:rPr lang="fr-FR" sz="1800" b="1" dirty="0">
                <a:latin typeface="Calibri"/>
                <a:cs typeface="Calibri"/>
              </a:rPr>
              <a:t>de </a:t>
            </a:r>
            <a:r>
              <a:rPr lang="fr-FR" sz="1800" b="1" spc="-5" dirty="0">
                <a:latin typeface="Calibri"/>
                <a:cs typeface="Calibri"/>
              </a:rPr>
              <a:t>performance </a:t>
            </a:r>
            <a:r>
              <a:rPr lang="fr-FR" sz="1800" b="1" spc="-710" dirty="0">
                <a:latin typeface="Calibri"/>
                <a:cs typeface="Calibri"/>
              </a:rPr>
              <a:t> </a:t>
            </a:r>
            <a:r>
              <a:rPr lang="fr-FR" sz="1800" b="1" spc="-15" dirty="0">
                <a:latin typeface="Calibri"/>
                <a:cs typeface="Calibri"/>
              </a:rPr>
              <a:t>existants</a:t>
            </a:r>
            <a:endParaRPr lang="fr-FR" sz="1800" dirty="0">
              <a:latin typeface="Calibri"/>
              <a:cs typeface="Calibri"/>
            </a:endParaRPr>
          </a:p>
          <a:p>
            <a:pPr marL="342900" indent="-342900">
              <a:spcBef>
                <a:spcPts val="55"/>
              </a:spcBef>
              <a:buClr>
                <a:srgbClr val="FF0000"/>
              </a:buClr>
              <a:buFont typeface="+mj-lt"/>
              <a:buAutoNum type="arabicPeriod"/>
            </a:pPr>
            <a:endParaRPr lang="fr-FR" sz="1800" dirty="0">
              <a:latin typeface="Calibri"/>
              <a:cs typeface="Calibri"/>
            </a:endParaRPr>
          </a:p>
          <a:p>
            <a:pPr marL="584200" marR="370840" indent="-571500">
              <a:buClr>
                <a:srgbClr val="FF0000"/>
              </a:buClr>
              <a:buFont typeface="+mj-lt"/>
              <a:buAutoNum type="arabicPeriod"/>
              <a:tabLst>
                <a:tab pos="583565" algn="l"/>
                <a:tab pos="584200" algn="l"/>
              </a:tabLst>
            </a:pPr>
            <a:r>
              <a:rPr lang="fr-FR" sz="1800" b="1" spc="-10" dirty="0">
                <a:latin typeface="Calibri"/>
                <a:cs typeface="Calibri"/>
              </a:rPr>
              <a:t>Pourquoi </a:t>
            </a:r>
            <a:r>
              <a:rPr lang="fr-FR" sz="1800" b="1" spc="-15" dirty="0">
                <a:latin typeface="Calibri"/>
                <a:cs typeface="Calibri"/>
              </a:rPr>
              <a:t>et </a:t>
            </a:r>
            <a:r>
              <a:rPr lang="fr-FR" sz="1800" b="1" spc="-10" dirty="0">
                <a:latin typeface="Calibri"/>
                <a:cs typeface="Calibri"/>
              </a:rPr>
              <a:t>comment créer </a:t>
            </a:r>
            <a:r>
              <a:rPr lang="fr-FR" sz="1800" b="1" dirty="0">
                <a:latin typeface="Calibri"/>
                <a:cs typeface="Calibri"/>
              </a:rPr>
              <a:t>son </a:t>
            </a:r>
            <a:r>
              <a:rPr lang="fr-FR" sz="1800" b="1" spc="-15" dirty="0">
                <a:latin typeface="Calibri"/>
                <a:cs typeface="Calibri"/>
              </a:rPr>
              <a:t>propre </a:t>
            </a:r>
            <a:r>
              <a:rPr lang="fr-FR" sz="1800" b="1" spc="-710" dirty="0">
                <a:latin typeface="Calibri"/>
                <a:cs typeface="Calibri"/>
              </a:rPr>
              <a:t> </a:t>
            </a:r>
            <a:r>
              <a:rPr lang="fr-FR" sz="1800" b="1" spc="-5" dirty="0">
                <a:latin typeface="Calibri"/>
                <a:cs typeface="Calibri"/>
              </a:rPr>
              <a:t>modèle</a:t>
            </a:r>
            <a:r>
              <a:rPr lang="fr-FR" sz="1800" b="1" spc="-10" dirty="0">
                <a:latin typeface="Calibri"/>
                <a:cs typeface="Calibri"/>
              </a:rPr>
              <a:t> </a:t>
            </a:r>
            <a:r>
              <a:rPr lang="fr-FR" sz="1800" b="1" dirty="0">
                <a:latin typeface="Calibri"/>
                <a:cs typeface="Calibri"/>
              </a:rPr>
              <a:t>de </a:t>
            </a:r>
            <a:r>
              <a:rPr lang="fr-FR" sz="1800" b="1" spc="-5" dirty="0">
                <a:latin typeface="Calibri"/>
                <a:cs typeface="Calibri"/>
              </a:rPr>
              <a:t>performance</a:t>
            </a:r>
            <a:endParaRPr lang="fr-FR" sz="1800" dirty="0">
              <a:latin typeface="Calibri"/>
              <a:cs typeface="Calibri"/>
            </a:endParaRPr>
          </a:p>
          <a:p>
            <a:pPr marL="342900" indent="-342900">
              <a:lnSpc>
                <a:spcPct val="100000"/>
              </a:lnSpc>
              <a:buClr>
                <a:srgbClr val="FF0000"/>
              </a:buClr>
              <a:buFont typeface="+mj-lt"/>
              <a:buAutoNum type="arabicPeriod"/>
            </a:pPr>
            <a:endParaRPr lang="fr-FR" sz="1800" dirty="0">
              <a:latin typeface="Calibri"/>
              <a:cs typeface="Calibri"/>
            </a:endParaRPr>
          </a:p>
          <a:p>
            <a:pPr marL="584200" indent="-571500">
              <a:buClr>
                <a:srgbClr val="FF0000"/>
              </a:buClr>
              <a:buFont typeface="+mj-lt"/>
              <a:buAutoNum type="arabicPeriod"/>
              <a:tabLst>
                <a:tab pos="584200" algn="l"/>
              </a:tabLst>
            </a:pPr>
            <a:r>
              <a:rPr lang="fr-FR" sz="1800" b="1" dirty="0">
                <a:latin typeface="Calibri"/>
                <a:cs typeface="Calibri"/>
              </a:rPr>
              <a:t>Méthodologie</a:t>
            </a:r>
            <a:r>
              <a:rPr lang="fr-FR" sz="1800" b="1" spc="-50" dirty="0">
                <a:latin typeface="Calibri"/>
                <a:cs typeface="Calibri"/>
              </a:rPr>
              <a:t> </a:t>
            </a:r>
            <a:r>
              <a:rPr lang="fr-FR" sz="1800" b="1" dirty="0">
                <a:latin typeface="Calibri"/>
                <a:cs typeface="Calibri"/>
              </a:rPr>
              <a:t>de</a:t>
            </a:r>
            <a:r>
              <a:rPr lang="fr-FR" sz="1800" b="1" spc="-10" dirty="0">
                <a:latin typeface="Calibri"/>
                <a:cs typeface="Calibri"/>
              </a:rPr>
              <a:t> </a:t>
            </a:r>
            <a:r>
              <a:rPr lang="fr-FR" sz="1800" b="1" spc="-25" dirty="0">
                <a:latin typeface="Calibri"/>
                <a:cs typeface="Calibri"/>
              </a:rPr>
              <a:t>l’entrainement</a:t>
            </a:r>
            <a:r>
              <a:rPr lang="fr-FR" sz="1800" b="1" spc="-45" dirty="0">
                <a:latin typeface="Calibri"/>
                <a:cs typeface="Calibri"/>
              </a:rPr>
              <a:t> </a:t>
            </a:r>
            <a:r>
              <a:rPr lang="fr-FR" sz="1800" b="1" spc="-15" dirty="0">
                <a:latin typeface="Calibri"/>
                <a:cs typeface="Calibri"/>
              </a:rPr>
              <a:t>et </a:t>
            </a:r>
            <a:r>
              <a:rPr lang="fr-FR" sz="1800" b="1" spc="-5" dirty="0">
                <a:latin typeface="Calibri"/>
                <a:cs typeface="Calibri"/>
              </a:rPr>
              <a:t>application</a:t>
            </a:r>
            <a:endParaRPr lang="fr-FR" sz="1800" dirty="0">
              <a:latin typeface="Calibri"/>
              <a:cs typeface="Calibri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Titre 1">
            <a:extLst>
              <a:ext uri="{FF2B5EF4-FFF2-40B4-BE49-F238E27FC236}">
                <a16:creationId xmlns:a16="http://schemas.microsoft.com/office/drawing/2014/main" id="{468177B0-73FC-E4F5-658B-A71C827C985C}"/>
              </a:ext>
            </a:extLst>
          </p:cNvPr>
          <p:cNvSpPr txBox="1">
            <a:spLocks/>
          </p:cNvSpPr>
          <p:nvPr/>
        </p:nvSpPr>
        <p:spPr>
          <a:xfrm>
            <a:off x="838200" y="838200"/>
            <a:ext cx="10515600" cy="10866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4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Les modèles de performance et la méthodologie d’entraînement</a:t>
            </a:r>
            <a:endParaRPr kumimoji="0" lang="fr-FR" sz="4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Light" panose="020F0302020204030204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136612594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object 1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549907" y="3037333"/>
            <a:ext cx="4814316" cy="3363467"/>
          </a:xfrm>
          <a:prstGeom prst="rect">
            <a:avLst/>
          </a:prstGeom>
        </p:spPr>
      </p:pic>
      <p:sp>
        <p:nvSpPr>
          <p:cNvPr id="15" name="object 15"/>
          <p:cNvSpPr txBox="1"/>
          <p:nvPr/>
        </p:nvSpPr>
        <p:spPr>
          <a:xfrm>
            <a:off x="1981911" y="4195063"/>
            <a:ext cx="146431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pc="-10" dirty="0">
                <a:latin typeface="Calibri"/>
                <a:cs typeface="Calibri"/>
              </a:rPr>
              <a:t>P</a:t>
            </a:r>
            <a:r>
              <a:rPr spc="-5" dirty="0">
                <a:latin typeface="Calibri"/>
                <a:cs typeface="Calibri"/>
              </a:rPr>
              <a:t>E</a:t>
            </a:r>
            <a:r>
              <a:rPr spc="-10" dirty="0">
                <a:latin typeface="Calibri"/>
                <a:cs typeface="Calibri"/>
              </a:rPr>
              <a:t>R</a:t>
            </a:r>
            <a:r>
              <a:rPr spc="-15" dirty="0">
                <a:latin typeface="Calibri"/>
                <a:cs typeface="Calibri"/>
              </a:rPr>
              <a:t>F</a:t>
            </a:r>
            <a:r>
              <a:rPr spc="-5" dirty="0">
                <a:latin typeface="Calibri"/>
                <a:cs typeface="Calibri"/>
              </a:rPr>
              <a:t>O</a:t>
            </a:r>
            <a:r>
              <a:rPr spc="-10" dirty="0">
                <a:latin typeface="Calibri"/>
                <a:cs typeface="Calibri"/>
              </a:rPr>
              <a:t>R</a:t>
            </a:r>
            <a:r>
              <a:rPr dirty="0">
                <a:latin typeface="Calibri"/>
                <a:cs typeface="Calibri"/>
              </a:rPr>
              <a:t>MANCE</a:t>
            </a:r>
          </a:p>
        </p:txBody>
      </p:sp>
      <p:sp>
        <p:nvSpPr>
          <p:cNvPr id="16" name="object 16"/>
          <p:cNvSpPr txBox="1"/>
          <p:nvPr/>
        </p:nvSpPr>
        <p:spPr>
          <a:xfrm>
            <a:off x="3875913" y="4224909"/>
            <a:ext cx="637540" cy="166071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spcBef>
                <a:spcPts val="95"/>
              </a:spcBef>
            </a:pPr>
            <a:r>
              <a:rPr sz="1000" spc="-15" dirty="0">
                <a:latin typeface="Calibri"/>
                <a:cs typeface="Calibri"/>
              </a:rPr>
              <a:t>T</a:t>
            </a:r>
            <a:r>
              <a:rPr sz="1000" spc="-5" dirty="0">
                <a:latin typeface="Calibri"/>
                <a:cs typeface="Calibri"/>
              </a:rPr>
              <a:t>E</a:t>
            </a:r>
            <a:r>
              <a:rPr sz="1000" spc="-10" dirty="0">
                <a:latin typeface="Calibri"/>
                <a:cs typeface="Calibri"/>
              </a:rPr>
              <a:t>CH</a:t>
            </a:r>
            <a:r>
              <a:rPr sz="1000" spc="-5" dirty="0">
                <a:latin typeface="Calibri"/>
                <a:cs typeface="Calibri"/>
              </a:rPr>
              <a:t>NIQUE</a:t>
            </a:r>
            <a:endParaRPr sz="1000">
              <a:latin typeface="Calibri"/>
              <a:cs typeface="Calibri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4453508" y="3418077"/>
            <a:ext cx="638810" cy="314960"/>
          </a:xfrm>
          <a:prstGeom prst="rect">
            <a:avLst/>
          </a:prstGeom>
        </p:spPr>
        <p:txBody>
          <a:bodyPr vert="horz" wrap="square" lIns="0" tIns="29209" rIns="0" bIns="0" rtlCol="0">
            <a:spAutoFit/>
          </a:bodyPr>
          <a:lstStyle/>
          <a:p>
            <a:pPr marL="12700" marR="5080" indent="1270">
              <a:lnSpc>
                <a:spcPts val="1080"/>
              </a:lnSpc>
              <a:spcBef>
                <a:spcPts val="229"/>
              </a:spcBef>
            </a:pPr>
            <a:r>
              <a:rPr sz="1000" spc="-15" dirty="0">
                <a:latin typeface="Calibri"/>
                <a:cs typeface="Calibri"/>
              </a:rPr>
              <a:t>T</a:t>
            </a:r>
            <a:r>
              <a:rPr sz="1000" spc="-5" dirty="0">
                <a:latin typeface="Calibri"/>
                <a:cs typeface="Calibri"/>
              </a:rPr>
              <a:t>E</a:t>
            </a:r>
            <a:r>
              <a:rPr sz="1000" spc="-10" dirty="0">
                <a:latin typeface="Calibri"/>
                <a:cs typeface="Calibri"/>
              </a:rPr>
              <a:t>CH</a:t>
            </a:r>
            <a:r>
              <a:rPr sz="1000" spc="-5" dirty="0">
                <a:latin typeface="Calibri"/>
                <a:cs typeface="Calibri"/>
              </a:rPr>
              <a:t>NIQUE  </a:t>
            </a:r>
            <a:r>
              <a:rPr sz="1000" spc="-10" dirty="0">
                <a:latin typeface="Calibri"/>
                <a:cs typeface="Calibri"/>
              </a:rPr>
              <a:t>COLL</a:t>
            </a:r>
            <a:r>
              <a:rPr sz="1000" dirty="0">
                <a:latin typeface="Calibri"/>
                <a:cs typeface="Calibri"/>
              </a:rPr>
              <a:t>E</a:t>
            </a:r>
            <a:r>
              <a:rPr sz="1000" spc="-10" dirty="0">
                <a:latin typeface="Calibri"/>
                <a:cs typeface="Calibri"/>
              </a:rPr>
              <a:t>C</a:t>
            </a:r>
            <a:r>
              <a:rPr sz="1000" spc="-15" dirty="0">
                <a:latin typeface="Calibri"/>
                <a:cs typeface="Calibri"/>
              </a:rPr>
              <a:t>T</a:t>
            </a:r>
            <a:r>
              <a:rPr sz="1000" spc="-5" dirty="0">
                <a:latin typeface="Calibri"/>
                <a:cs typeface="Calibri"/>
              </a:rPr>
              <a:t>IVE</a:t>
            </a:r>
            <a:endParaRPr sz="1000">
              <a:latin typeface="Calibri"/>
              <a:cs typeface="Calibri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5463921" y="5137862"/>
            <a:ext cx="637540" cy="314960"/>
          </a:xfrm>
          <a:prstGeom prst="rect">
            <a:avLst/>
          </a:prstGeom>
        </p:spPr>
        <p:txBody>
          <a:bodyPr vert="horz" wrap="square" lIns="0" tIns="29209" rIns="0" bIns="0" rtlCol="0">
            <a:spAutoFit/>
          </a:bodyPr>
          <a:lstStyle/>
          <a:p>
            <a:pPr marL="33655" marR="5080" indent="-21590">
              <a:lnSpc>
                <a:spcPts val="1080"/>
              </a:lnSpc>
              <a:spcBef>
                <a:spcPts val="229"/>
              </a:spcBef>
            </a:pPr>
            <a:r>
              <a:rPr sz="1000" spc="-15" dirty="0">
                <a:latin typeface="Calibri"/>
                <a:cs typeface="Calibri"/>
              </a:rPr>
              <a:t>T</a:t>
            </a:r>
            <a:r>
              <a:rPr sz="1000" spc="-5" dirty="0">
                <a:latin typeface="Calibri"/>
                <a:cs typeface="Calibri"/>
              </a:rPr>
              <a:t>E</a:t>
            </a:r>
            <a:r>
              <a:rPr sz="1000" spc="-10" dirty="0">
                <a:latin typeface="Calibri"/>
                <a:cs typeface="Calibri"/>
              </a:rPr>
              <a:t>CH</a:t>
            </a:r>
            <a:r>
              <a:rPr sz="1000" spc="-5" dirty="0">
                <a:latin typeface="Calibri"/>
                <a:cs typeface="Calibri"/>
              </a:rPr>
              <a:t>NIQUE  </a:t>
            </a:r>
            <a:r>
              <a:rPr sz="1000" spc="-10" dirty="0">
                <a:latin typeface="Calibri"/>
                <a:cs typeface="Calibri"/>
              </a:rPr>
              <a:t>OFFENSIVE</a:t>
            </a:r>
            <a:endParaRPr sz="1000" dirty="0">
              <a:latin typeface="Calibri"/>
              <a:cs typeface="Calibri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4478783" y="4798646"/>
            <a:ext cx="742315" cy="314960"/>
          </a:xfrm>
          <a:prstGeom prst="rect">
            <a:avLst/>
          </a:prstGeom>
        </p:spPr>
        <p:txBody>
          <a:bodyPr vert="horz" wrap="square" lIns="0" tIns="29209" rIns="0" bIns="0" rtlCol="0">
            <a:spAutoFit/>
          </a:bodyPr>
          <a:lstStyle/>
          <a:p>
            <a:pPr marL="12700" marR="5080" indent="53340">
              <a:lnSpc>
                <a:spcPts val="1080"/>
              </a:lnSpc>
              <a:spcBef>
                <a:spcPts val="229"/>
              </a:spcBef>
            </a:pPr>
            <a:r>
              <a:rPr sz="1000" spc="-5" dirty="0">
                <a:latin typeface="Calibri"/>
                <a:cs typeface="Calibri"/>
              </a:rPr>
              <a:t>TECHNIQUE </a:t>
            </a:r>
            <a:r>
              <a:rPr sz="1000" dirty="0">
                <a:latin typeface="Calibri"/>
                <a:cs typeface="Calibri"/>
              </a:rPr>
              <a:t> </a:t>
            </a:r>
            <a:r>
              <a:rPr sz="1000" spc="-5" dirty="0">
                <a:latin typeface="Calibri"/>
                <a:cs typeface="Calibri"/>
              </a:rPr>
              <a:t>I</a:t>
            </a:r>
            <a:r>
              <a:rPr sz="1000" dirty="0">
                <a:latin typeface="Calibri"/>
                <a:cs typeface="Calibri"/>
              </a:rPr>
              <a:t>N</a:t>
            </a:r>
            <a:r>
              <a:rPr sz="1000" spc="-10" dirty="0">
                <a:latin typeface="Calibri"/>
                <a:cs typeface="Calibri"/>
              </a:rPr>
              <a:t>DIVIDU</a:t>
            </a:r>
            <a:r>
              <a:rPr sz="1000" spc="-5" dirty="0">
                <a:latin typeface="Calibri"/>
                <a:cs typeface="Calibri"/>
              </a:rPr>
              <a:t>E</a:t>
            </a:r>
            <a:r>
              <a:rPr sz="1000" spc="-10" dirty="0">
                <a:latin typeface="Calibri"/>
                <a:cs typeface="Calibri"/>
              </a:rPr>
              <a:t>L</a:t>
            </a:r>
            <a:r>
              <a:rPr sz="1000" spc="-5" dirty="0">
                <a:latin typeface="Calibri"/>
                <a:cs typeface="Calibri"/>
              </a:rPr>
              <a:t>LE</a:t>
            </a:r>
            <a:endParaRPr sz="1000" dirty="0">
              <a:latin typeface="Calibri"/>
              <a:cs typeface="Calibri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4538218" y="5560290"/>
            <a:ext cx="639445" cy="38331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" marR="5080" indent="-23495">
              <a:lnSpc>
                <a:spcPct val="125000"/>
              </a:lnSpc>
              <a:spcBef>
                <a:spcPts val="100"/>
              </a:spcBef>
            </a:pPr>
            <a:r>
              <a:rPr sz="1000" spc="-10" dirty="0">
                <a:latin typeface="Calibri"/>
                <a:cs typeface="Calibri"/>
              </a:rPr>
              <a:t>T</a:t>
            </a:r>
            <a:r>
              <a:rPr sz="1000" spc="-5" dirty="0">
                <a:latin typeface="Calibri"/>
                <a:cs typeface="Calibri"/>
              </a:rPr>
              <a:t>E</a:t>
            </a:r>
            <a:r>
              <a:rPr sz="1000" spc="-10" dirty="0">
                <a:latin typeface="Calibri"/>
                <a:cs typeface="Calibri"/>
              </a:rPr>
              <a:t>C</a:t>
            </a:r>
            <a:r>
              <a:rPr sz="1000" spc="-5" dirty="0">
                <a:latin typeface="Calibri"/>
                <a:cs typeface="Calibri"/>
              </a:rPr>
              <a:t>H</a:t>
            </a:r>
            <a:r>
              <a:rPr sz="1000" dirty="0">
                <a:latin typeface="Calibri"/>
                <a:cs typeface="Calibri"/>
              </a:rPr>
              <a:t>N</a:t>
            </a:r>
            <a:r>
              <a:rPr sz="1000" spc="-5" dirty="0">
                <a:latin typeface="Calibri"/>
                <a:cs typeface="Calibri"/>
              </a:rPr>
              <a:t>IQUE  </a:t>
            </a:r>
            <a:r>
              <a:rPr sz="1000" spc="-10" dirty="0">
                <a:latin typeface="Calibri"/>
                <a:cs typeface="Calibri"/>
              </a:rPr>
              <a:t>DEFENSIVE</a:t>
            </a:r>
            <a:endParaRPr sz="1000">
              <a:latin typeface="Calibri"/>
              <a:cs typeface="Calibri"/>
            </a:endParaRPr>
          </a:p>
        </p:txBody>
      </p:sp>
      <p:pic>
        <p:nvPicPr>
          <p:cNvPr id="21" name="object 21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082540" y="2590799"/>
            <a:ext cx="1164336" cy="1104900"/>
          </a:xfrm>
          <a:prstGeom prst="rect">
            <a:avLst/>
          </a:prstGeom>
        </p:spPr>
      </p:pic>
      <p:sp>
        <p:nvSpPr>
          <p:cNvPr id="22" name="object 22"/>
          <p:cNvSpPr txBox="1"/>
          <p:nvPr/>
        </p:nvSpPr>
        <p:spPr>
          <a:xfrm>
            <a:off x="5345938" y="2961640"/>
            <a:ext cx="637540" cy="314960"/>
          </a:xfrm>
          <a:prstGeom prst="rect">
            <a:avLst/>
          </a:prstGeom>
        </p:spPr>
        <p:txBody>
          <a:bodyPr vert="horz" wrap="square" lIns="0" tIns="29209" rIns="0" bIns="0" rtlCol="0">
            <a:spAutoFit/>
          </a:bodyPr>
          <a:lstStyle/>
          <a:p>
            <a:pPr marL="33655" marR="5080" indent="-21590">
              <a:lnSpc>
                <a:spcPts val="1080"/>
              </a:lnSpc>
              <a:spcBef>
                <a:spcPts val="229"/>
              </a:spcBef>
            </a:pPr>
            <a:r>
              <a:rPr sz="1000" spc="-15" dirty="0">
                <a:latin typeface="Calibri"/>
                <a:cs typeface="Calibri"/>
              </a:rPr>
              <a:t>T</a:t>
            </a:r>
            <a:r>
              <a:rPr sz="1000" spc="-5" dirty="0">
                <a:latin typeface="Calibri"/>
                <a:cs typeface="Calibri"/>
              </a:rPr>
              <a:t>E</a:t>
            </a:r>
            <a:r>
              <a:rPr sz="1000" spc="-10" dirty="0">
                <a:latin typeface="Calibri"/>
                <a:cs typeface="Calibri"/>
              </a:rPr>
              <a:t>CH</a:t>
            </a:r>
            <a:r>
              <a:rPr sz="1000" spc="-5" dirty="0">
                <a:latin typeface="Calibri"/>
                <a:cs typeface="Calibri"/>
              </a:rPr>
              <a:t>NIQUE  </a:t>
            </a:r>
            <a:r>
              <a:rPr sz="1000" spc="-10" dirty="0">
                <a:latin typeface="Calibri"/>
                <a:cs typeface="Calibri"/>
              </a:rPr>
              <a:t>OFFENSIVE</a:t>
            </a:r>
            <a:endParaRPr sz="1000" dirty="0">
              <a:latin typeface="Calibri"/>
              <a:cs typeface="Calibri"/>
            </a:endParaRPr>
          </a:p>
        </p:txBody>
      </p:sp>
      <p:pic>
        <p:nvPicPr>
          <p:cNvPr id="23" name="object 23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4274821" y="2042160"/>
            <a:ext cx="1165859" cy="1104900"/>
          </a:xfrm>
          <a:prstGeom prst="rect">
            <a:avLst/>
          </a:prstGeom>
        </p:spPr>
      </p:pic>
      <p:sp>
        <p:nvSpPr>
          <p:cNvPr id="24" name="object 24"/>
          <p:cNvSpPr txBox="1"/>
          <p:nvPr/>
        </p:nvSpPr>
        <p:spPr>
          <a:xfrm>
            <a:off x="4539488" y="2412365"/>
            <a:ext cx="637540" cy="314960"/>
          </a:xfrm>
          <a:prstGeom prst="rect">
            <a:avLst/>
          </a:prstGeom>
        </p:spPr>
        <p:txBody>
          <a:bodyPr vert="horz" wrap="square" lIns="0" tIns="29209" rIns="0" bIns="0" rtlCol="0">
            <a:spAutoFit/>
          </a:bodyPr>
          <a:lstStyle/>
          <a:p>
            <a:pPr marL="35560" marR="5080" indent="-22860">
              <a:lnSpc>
                <a:spcPts val="1080"/>
              </a:lnSpc>
              <a:spcBef>
                <a:spcPts val="229"/>
              </a:spcBef>
            </a:pPr>
            <a:r>
              <a:rPr sz="1000" spc="-15" dirty="0">
                <a:latin typeface="Calibri"/>
                <a:cs typeface="Calibri"/>
              </a:rPr>
              <a:t>T</a:t>
            </a:r>
            <a:r>
              <a:rPr sz="1000" spc="-5" dirty="0">
                <a:latin typeface="Calibri"/>
                <a:cs typeface="Calibri"/>
              </a:rPr>
              <a:t>E</a:t>
            </a:r>
            <a:r>
              <a:rPr sz="1000" spc="-10" dirty="0">
                <a:latin typeface="Calibri"/>
                <a:cs typeface="Calibri"/>
              </a:rPr>
              <a:t>CH</a:t>
            </a:r>
            <a:r>
              <a:rPr sz="1000" spc="-5" dirty="0">
                <a:latin typeface="Calibri"/>
                <a:cs typeface="Calibri"/>
              </a:rPr>
              <a:t>NIQUE  </a:t>
            </a:r>
            <a:r>
              <a:rPr sz="1000" spc="-10" dirty="0">
                <a:latin typeface="Calibri"/>
                <a:cs typeface="Calibri"/>
              </a:rPr>
              <a:t>DEFENSIVE</a:t>
            </a:r>
            <a:endParaRPr sz="1000" dirty="0">
              <a:latin typeface="Calibri"/>
              <a:cs typeface="Calibri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7393283" y="2513524"/>
            <a:ext cx="4041522" cy="316240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99085" marR="5080" indent="-287020">
              <a:spcBef>
                <a:spcPts val="100"/>
              </a:spcBef>
              <a:buFont typeface="Wingdings"/>
              <a:buChar char=""/>
              <a:tabLst>
                <a:tab pos="299720" algn="l"/>
              </a:tabLst>
            </a:pPr>
            <a:r>
              <a:rPr b="1" dirty="0">
                <a:latin typeface="Calibri"/>
                <a:cs typeface="Calibri"/>
              </a:rPr>
              <a:t>Quels</a:t>
            </a:r>
            <a:r>
              <a:rPr b="1" spc="-30" dirty="0">
                <a:latin typeface="Calibri"/>
                <a:cs typeface="Calibri"/>
              </a:rPr>
              <a:t> </a:t>
            </a:r>
            <a:r>
              <a:rPr b="1" spc="-5" dirty="0">
                <a:latin typeface="Calibri"/>
                <a:cs typeface="Calibri"/>
              </a:rPr>
              <a:t>sont</a:t>
            </a:r>
            <a:r>
              <a:rPr b="1" spc="-40" dirty="0">
                <a:latin typeface="Calibri"/>
                <a:cs typeface="Calibri"/>
              </a:rPr>
              <a:t> </a:t>
            </a:r>
            <a:r>
              <a:rPr b="1" spc="-5" dirty="0">
                <a:latin typeface="Calibri"/>
                <a:cs typeface="Calibri"/>
              </a:rPr>
              <a:t>mes</a:t>
            </a:r>
            <a:r>
              <a:rPr b="1" spc="-20" dirty="0">
                <a:latin typeface="Calibri"/>
                <a:cs typeface="Calibri"/>
              </a:rPr>
              <a:t> </a:t>
            </a:r>
            <a:r>
              <a:rPr b="1" spc="-5" dirty="0">
                <a:latin typeface="Calibri"/>
                <a:cs typeface="Calibri"/>
              </a:rPr>
              <a:t>objectifs</a:t>
            </a:r>
            <a:r>
              <a:rPr b="1" spc="-40" dirty="0">
                <a:latin typeface="Calibri"/>
                <a:cs typeface="Calibri"/>
              </a:rPr>
              <a:t> </a:t>
            </a:r>
            <a:r>
              <a:rPr b="1" dirty="0">
                <a:latin typeface="Calibri"/>
                <a:cs typeface="Calibri"/>
              </a:rPr>
              <a:t>à </a:t>
            </a:r>
            <a:r>
              <a:rPr b="1" spc="-5" dirty="0">
                <a:latin typeface="Calibri"/>
                <a:cs typeface="Calibri"/>
              </a:rPr>
              <a:t>courts</a:t>
            </a:r>
            <a:r>
              <a:rPr b="1" spc="-35" dirty="0">
                <a:latin typeface="Calibri"/>
                <a:cs typeface="Calibri"/>
              </a:rPr>
              <a:t> </a:t>
            </a:r>
            <a:r>
              <a:rPr b="1" spc="-5" dirty="0">
                <a:latin typeface="Calibri"/>
                <a:cs typeface="Calibri"/>
              </a:rPr>
              <a:t>et </a:t>
            </a:r>
            <a:r>
              <a:rPr b="1" spc="-395" dirty="0">
                <a:latin typeface="Calibri"/>
                <a:cs typeface="Calibri"/>
              </a:rPr>
              <a:t> </a:t>
            </a:r>
            <a:r>
              <a:rPr b="1" dirty="0">
                <a:latin typeface="Calibri"/>
                <a:cs typeface="Calibri"/>
              </a:rPr>
              <a:t>long</a:t>
            </a:r>
            <a:r>
              <a:rPr b="1" spc="-35" dirty="0">
                <a:latin typeface="Calibri"/>
                <a:cs typeface="Calibri"/>
              </a:rPr>
              <a:t> </a:t>
            </a:r>
            <a:r>
              <a:rPr b="1" spc="-10" dirty="0">
                <a:latin typeface="Calibri"/>
                <a:cs typeface="Calibri"/>
              </a:rPr>
              <a:t>termes</a:t>
            </a:r>
            <a:r>
              <a:rPr b="1" spc="-30" dirty="0">
                <a:latin typeface="Calibri"/>
                <a:cs typeface="Calibri"/>
              </a:rPr>
              <a:t> </a:t>
            </a:r>
            <a:r>
              <a:rPr b="1" dirty="0">
                <a:latin typeface="Calibri"/>
                <a:cs typeface="Calibri"/>
              </a:rPr>
              <a:t>dans</a:t>
            </a:r>
            <a:r>
              <a:rPr b="1" spc="-30" dirty="0">
                <a:latin typeface="Calibri"/>
                <a:cs typeface="Calibri"/>
              </a:rPr>
              <a:t> </a:t>
            </a:r>
            <a:r>
              <a:rPr b="1" dirty="0">
                <a:latin typeface="Calibri"/>
                <a:cs typeface="Calibri"/>
              </a:rPr>
              <a:t>ces</a:t>
            </a:r>
            <a:r>
              <a:rPr b="1" spc="-30" dirty="0">
                <a:latin typeface="Calibri"/>
                <a:cs typeface="Calibri"/>
              </a:rPr>
              <a:t> </a:t>
            </a:r>
            <a:r>
              <a:rPr b="1" spc="-10" dirty="0" err="1">
                <a:latin typeface="Calibri"/>
                <a:cs typeface="Calibri"/>
              </a:rPr>
              <a:t>paramètres</a:t>
            </a:r>
            <a:r>
              <a:rPr b="1" spc="-35" dirty="0">
                <a:latin typeface="Calibri"/>
                <a:cs typeface="Calibri"/>
              </a:rPr>
              <a:t> </a:t>
            </a:r>
            <a:r>
              <a:rPr b="1" dirty="0">
                <a:latin typeface="Calibri"/>
                <a:cs typeface="Calibri"/>
              </a:rPr>
              <a:t>?</a:t>
            </a:r>
            <a:endParaRPr lang="fr-FR" b="1" dirty="0">
              <a:latin typeface="Calibri"/>
              <a:cs typeface="Calibri"/>
            </a:endParaRPr>
          </a:p>
          <a:p>
            <a:pPr marL="299085" marR="5080" indent="-287020">
              <a:spcBef>
                <a:spcPts val="100"/>
              </a:spcBef>
              <a:buFont typeface="Wingdings"/>
              <a:buChar char=""/>
              <a:tabLst>
                <a:tab pos="299720" algn="l"/>
              </a:tabLst>
            </a:pPr>
            <a:endParaRPr lang="fr-FR" b="1" dirty="0">
              <a:latin typeface="Calibri"/>
              <a:cs typeface="Calibri"/>
            </a:endParaRPr>
          </a:p>
          <a:p>
            <a:pPr marL="299085" marR="5080" indent="-287020">
              <a:spcBef>
                <a:spcPts val="100"/>
              </a:spcBef>
              <a:buFont typeface="Wingdings"/>
              <a:buChar char=""/>
              <a:tabLst>
                <a:tab pos="299720" algn="l"/>
              </a:tabLst>
            </a:pPr>
            <a:r>
              <a:rPr lang="fr-FR" b="1" spc="-5" dirty="0">
                <a:latin typeface="Calibri"/>
                <a:cs typeface="Calibri"/>
              </a:rPr>
              <a:t>Comment</a:t>
            </a:r>
            <a:r>
              <a:rPr lang="fr-FR" b="1" spc="-55" dirty="0">
                <a:latin typeface="Calibri"/>
                <a:cs typeface="Calibri"/>
              </a:rPr>
              <a:t> </a:t>
            </a:r>
            <a:r>
              <a:rPr lang="fr-FR" b="1" spc="-5" dirty="0">
                <a:latin typeface="Calibri"/>
                <a:cs typeface="Calibri"/>
              </a:rPr>
              <a:t>je</a:t>
            </a:r>
            <a:r>
              <a:rPr lang="fr-FR" b="1" spc="-25" dirty="0">
                <a:latin typeface="Calibri"/>
                <a:cs typeface="Calibri"/>
              </a:rPr>
              <a:t> </a:t>
            </a:r>
            <a:r>
              <a:rPr lang="fr-FR" b="1" dirty="0">
                <a:latin typeface="Calibri"/>
                <a:cs typeface="Calibri"/>
              </a:rPr>
              <a:t>les</a:t>
            </a:r>
            <a:r>
              <a:rPr lang="fr-FR" b="1" spc="-25" dirty="0">
                <a:latin typeface="Calibri"/>
                <a:cs typeface="Calibri"/>
              </a:rPr>
              <a:t> </a:t>
            </a:r>
            <a:r>
              <a:rPr lang="fr-FR" b="1" spc="-10" dirty="0">
                <a:latin typeface="Calibri"/>
                <a:cs typeface="Calibri"/>
              </a:rPr>
              <a:t>hiérarchise</a:t>
            </a:r>
            <a:r>
              <a:rPr lang="fr-FR" b="1" spc="-60" dirty="0">
                <a:latin typeface="Calibri"/>
                <a:cs typeface="Calibri"/>
              </a:rPr>
              <a:t> </a:t>
            </a:r>
            <a:r>
              <a:rPr lang="fr-FR" b="1" dirty="0">
                <a:latin typeface="Calibri"/>
                <a:cs typeface="Calibri"/>
              </a:rPr>
              <a:t>?</a:t>
            </a:r>
          </a:p>
          <a:p>
            <a:pPr marL="299085" marR="5080" indent="-287020">
              <a:spcBef>
                <a:spcPts val="100"/>
              </a:spcBef>
              <a:buFont typeface="Wingdings"/>
              <a:buChar char=""/>
              <a:tabLst>
                <a:tab pos="299720" algn="l"/>
              </a:tabLst>
            </a:pPr>
            <a:endParaRPr lang="fr-FR" b="1" dirty="0">
              <a:latin typeface="Calibri"/>
              <a:cs typeface="Calibri"/>
            </a:endParaRPr>
          </a:p>
          <a:p>
            <a:pPr marL="299085" marR="5080" indent="-287020">
              <a:spcBef>
                <a:spcPts val="100"/>
              </a:spcBef>
              <a:buFont typeface="Wingdings"/>
              <a:buChar char=""/>
              <a:tabLst>
                <a:tab pos="299720" algn="l"/>
              </a:tabLst>
            </a:pPr>
            <a:r>
              <a:rPr lang="fr-FR" b="1" spc="-5" dirty="0">
                <a:latin typeface="Calibri"/>
                <a:cs typeface="Calibri"/>
              </a:rPr>
              <a:t>Comment</a:t>
            </a:r>
            <a:r>
              <a:rPr lang="fr-FR" b="1" spc="-55" dirty="0">
                <a:latin typeface="Calibri"/>
                <a:cs typeface="Calibri"/>
              </a:rPr>
              <a:t> </a:t>
            </a:r>
            <a:r>
              <a:rPr lang="fr-FR" b="1" spc="-5" dirty="0">
                <a:latin typeface="Calibri"/>
                <a:cs typeface="Calibri"/>
              </a:rPr>
              <a:t>je</a:t>
            </a:r>
            <a:r>
              <a:rPr lang="fr-FR" b="1" spc="-30" dirty="0">
                <a:latin typeface="Calibri"/>
                <a:cs typeface="Calibri"/>
              </a:rPr>
              <a:t> </a:t>
            </a:r>
            <a:r>
              <a:rPr lang="fr-FR" b="1" dirty="0">
                <a:latin typeface="Calibri"/>
                <a:cs typeface="Calibri"/>
              </a:rPr>
              <a:t>les</a:t>
            </a:r>
            <a:r>
              <a:rPr lang="fr-FR" b="1" spc="-30" dirty="0">
                <a:latin typeface="Calibri"/>
                <a:cs typeface="Calibri"/>
              </a:rPr>
              <a:t> </a:t>
            </a:r>
            <a:r>
              <a:rPr lang="fr-FR" b="1" spc="-10" dirty="0">
                <a:latin typeface="Calibri"/>
                <a:cs typeface="Calibri"/>
              </a:rPr>
              <a:t>travaille</a:t>
            </a:r>
            <a:r>
              <a:rPr lang="fr-FR" b="1" spc="-20" dirty="0">
                <a:latin typeface="Calibri"/>
                <a:cs typeface="Calibri"/>
              </a:rPr>
              <a:t> </a:t>
            </a:r>
            <a:r>
              <a:rPr lang="fr-FR" b="1" dirty="0">
                <a:latin typeface="Calibri"/>
                <a:cs typeface="Calibri"/>
              </a:rPr>
              <a:t>?</a:t>
            </a:r>
          </a:p>
          <a:p>
            <a:pPr marL="299085" marR="5080" indent="-287020">
              <a:spcBef>
                <a:spcPts val="100"/>
              </a:spcBef>
              <a:buFont typeface="Wingdings"/>
              <a:buChar char=""/>
              <a:tabLst>
                <a:tab pos="299720" algn="l"/>
              </a:tabLst>
            </a:pPr>
            <a:endParaRPr lang="fr-FR" b="1" dirty="0">
              <a:latin typeface="Calibri"/>
              <a:cs typeface="Calibri"/>
            </a:endParaRPr>
          </a:p>
          <a:p>
            <a:pPr marL="299085" marR="5080" indent="-287020">
              <a:spcBef>
                <a:spcPts val="100"/>
              </a:spcBef>
              <a:buFont typeface="Wingdings"/>
              <a:buChar char=""/>
              <a:tabLst>
                <a:tab pos="299720" algn="l"/>
              </a:tabLst>
            </a:pPr>
            <a:r>
              <a:rPr lang="fr-FR" b="1" spc="-5" dirty="0">
                <a:latin typeface="Calibri"/>
                <a:cs typeface="Calibri"/>
              </a:rPr>
              <a:t>Comment</a:t>
            </a:r>
            <a:r>
              <a:rPr lang="fr-FR" b="1" spc="-50" dirty="0">
                <a:latin typeface="Calibri"/>
                <a:cs typeface="Calibri"/>
              </a:rPr>
              <a:t> </a:t>
            </a:r>
            <a:r>
              <a:rPr lang="fr-FR" b="1" spc="-5" dirty="0">
                <a:latin typeface="Calibri"/>
                <a:cs typeface="Calibri"/>
              </a:rPr>
              <a:t>je</a:t>
            </a:r>
            <a:r>
              <a:rPr lang="fr-FR" b="1" spc="-20" dirty="0">
                <a:latin typeface="Calibri"/>
                <a:cs typeface="Calibri"/>
              </a:rPr>
              <a:t> </a:t>
            </a:r>
            <a:r>
              <a:rPr lang="fr-FR" b="1" dirty="0">
                <a:latin typeface="Calibri"/>
                <a:cs typeface="Calibri"/>
              </a:rPr>
              <a:t>les</a:t>
            </a:r>
            <a:r>
              <a:rPr lang="fr-FR" b="1" spc="-25" dirty="0">
                <a:latin typeface="Calibri"/>
                <a:cs typeface="Calibri"/>
              </a:rPr>
              <a:t> </a:t>
            </a:r>
            <a:r>
              <a:rPr lang="fr-FR" b="1" spc="-10" dirty="0">
                <a:latin typeface="Calibri"/>
                <a:cs typeface="Calibri"/>
              </a:rPr>
              <a:t>évalue</a:t>
            </a:r>
            <a:r>
              <a:rPr lang="fr-FR" b="1" spc="-60" dirty="0">
                <a:latin typeface="Calibri"/>
                <a:cs typeface="Calibri"/>
              </a:rPr>
              <a:t> </a:t>
            </a:r>
            <a:r>
              <a:rPr lang="fr-FR" b="1" dirty="0">
                <a:latin typeface="Calibri"/>
                <a:cs typeface="Calibri"/>
              </a:rPr>
              <a:t>?</a:t>
            </a:r>
          </a:p>
          <a:p>
            <a:pPr marL="299085" marR="5080" indent="-287020">
              <a:spcBef>
                <a:spcPts val="100"/>
              </a:spcBef>
              <a:buFont typeface="Wingdings"/>
              <a:buChar char=""/>
              <a:tabLst>
                <a:tab pos="299720" algn="l"/>
              </a:tabLst>
            </a:pPr>
            <a:endParaRPr lang="fr-FR" b="1" dirty="0">
              <a:latin typeface="Calibri"/>
              <a:cs typeface="Calibri"/>
            </a:endParaRPr>
          </a:p>
          <a:p>
            <a:pPr marL="299085" indent="-287020">
              <a:spcBef>
                <a:spcPts val="100"/>
              </a:spcBef>
              <a:buFont typeface="Wingdings"/>
              <a:buChar char=""/>
              <a:tabLst>
                <a:tab pos="299720" algn="l"/>
              </a:tabLst>
            </a:pPr>
            <a:r>
              <a:rPr lang="fr-FR" b="1" dirty="0">
                <a:latin typeface="Calibri"/>
                <a:cs typeface="Calibri"/>
              </a:rPr>
              <a:t>Comment</a:t>
            </a:r>
            <a:r>
              <a:rPr lang="fr-FR" b="1" spc="-50" dirty="0">
                <a:latin typeface="Calibri"/>
                <a:cs typeface="Calibri"/>
              </a:rPr>
              <a:t> </a:t>
            </a:r>
            <a:r>
              <a:rPr lang="fr-FR" b="1" spc="-5" dirty="0">
                <a:latin typeface="Calibri"/>
                <a:cs typeface="Calibri"/>
              </a:rPr>
              <a:t>je</a:t>
            </a:r>
            <a:r>
              <a:rPr lang="fr-FR" b="1" spc="-15" dirty="0">
                <a:latin typeface="Calibri"/>
                <a:cs typeface="Calibri"/>
              </a:rPr>
              <a:t> </a:t>
            </a:r>
            <a:r>
              <a:rPr lang="fr-FR" b="1" dirty="0">
                <a:latin typeface="Calibri"/>
                <a:cs typeface="Calibri"/>
              </a:rPr>
              <a:t>les</a:t>
            </a:r>
            <a:r>
              <a:rPr lang="fr-FR" b="1" spc="-25" dirty="0">
                <a:latin typeface="Calibri"/>
                <a:cs typeface="Calibri"/>
              </a:rPr>
              <a:t> </a:t>
            </a:r>
            <a:r>
              <a:rPr lang="fr-FR" b="1" dirty="0">
                <a:latin typeface="Calibri"/>
                <a:cs typeface="Calibri"/>
              </a:rPr>
              <a:t>planifie</a:t>
            </a:r>
            <a:r>
              <a:rPr lang="fr-FR" b="1" spc="-20" dirty="0">
                <a:latin typeface="Calibri"/>
                <a:cs typeface="Calibri"/>
              </a:rPr>
              <a:t> </a:t>
            </a:r>
            <a:r>
              <a:rPr lang="fr-FR" b="1" spc="-5" dirty="0">
                <a:latin typeface="Calibri"/>
                <a:cs typeface="Calibri"/>
              </a:rPr>
              <a:t>et</a:t>
            </a:r>
            <a:r>
              <a:rPr lang="fr-FR" b="1" spc="-45" dirty="0">
                <a:latin typeface="Calibri"/>
                <a:cs typeface="Calibri"/>
              </a:rPr>
              <a:t> </a:t>
            </a:r>
            <a:r>
              <a:rPr lang="fr-FR" b="1" dirty="0">
                <a:latin typeface="Calibri"/>
                <a:cs typeface="Calibri"/>
              </a:rPr>
              <a:t>à</a:t>
            </a:r>
            <a:r>
              <a:rPr lang="fr-FR" b="1" spc="-10" dirty="0">
                <a:latin typeface="Calibri"/>
                <a:cs typeface="Calibri"/>
              </a:rPr>
              <a:t> </a:t>
            </a:r>
            <a:r>
              <a:rPr lang="fr-FR" b="1" dirty="0">
                <a:latin typeface="Calibri"/>
                <a:cs typeface="Calibri"/>
              </a:rPr>
              <a:t>quelle</a:t>
            </a:r>
            <a:endParaRPr lang="fr-FR" dirty="0">
              <a:latin typeface="Calibri"/>
              <a:cs typeface="Calibri"/>
            </a:endParaRPr>
          </a:p>
          <a:p>
            <a:pPr marL="299085">
              <a:spcBef>
                <a:spcPts val="5"/>
              </a:spcBef>
            </a:pPr>
            <a:r>
              <a:rPr lang="fr-FR" b="1" spc="-10" dirty="0">
                <a:latin typeface="Calibri"/>
                <a:cs typeface="Calibri"/>
              </a:rPr>
              <a:t>fréquence</a:t>
            </a:r>
            <a:r>
              <a:rPr lang="fr-FR" b="1" spc="-35" dirty="0">
                <a:latin typeface="Calibri"/>
                <a:cs typeface="Calibri"/>
              </a:rPr>
              <a:t> </a:t>
            </a:r>
            <a:r>
              <a:rPr lang="fr-FR" b="1" dirty="0">
                <a:latin typeface="Calibri"/>
                <a:cs typeface="Calibri"/>
              </a:rPr>
              <a:t>?</a:t>
            </a:r>
            <a:endParaRPr lang="fr-FR" dirty="0">
              <a:latin typeface="Calibri"/>
              <a:cs typeface="Calibri"/>
            </a:endParaRPr>
          </a:p>
        </p:txBody>
      </p:sp>
      <p:pic>
        <p:nvPicPr>
          <p:cNvPr id="32" name="Espace réservé du contenu 7">
            <a:extLst>
              <a:ext uri="{FF2B5EF4-FFF2-40B4-BE49-F238E27FC236}">
                <a16:creationId xmlns:a16="http://schemas.microsoft.com/office/drawing/2014/main" id="{7A1D3E7C-8E93-BF59-65E8-CC47601F5A9C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310" y="93310"/>
            <a:ext cx="1468710" cy="510718"/>
          </a:xfrm>
          <a:prstGeom prst="rect">
            <a:avLst/>
          </a:prstGeom>
        </p:spPr>
      </p:pic>
      <p:sp>
        <p:nvSpPr>
          <p:cNvPr id="33" name="ZoneTexte 32">
            <a:extLst>
              <a:ext uri="{FF2B5EF4-FFF2-40B4-BE49-F238E27FC236}">
                <a16:creationId xmlns:a16="http://schemas.microsoft.com/office/drawing/2014/main" id="{7852B5F9-65C3-E011-69F9-19B025996ED3}"/>
              </a:ext>
            </a:extLst>
          </p:cNvPr>
          <p:cNvSpPr txBox="1"/>
          <p:nvPr/>
        </p:nvSpPr>
        <p:spPr>
          <a:xfrm>
            <a:off x="9414044" y="179392"/>
            <a:ext cx="268464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600" b="1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Formation Entraîneur Fédéral</a:t>
            </a:r>
          </a:p>
        </p:txBody>
      </p:sp>
      <p:sp>
        <p:nvSpPr>
          <p:cNvPr id="34" name="ZoneTexte 33">
            <a:extLst>
              <a:ext uri="{FF2B5EF4-FFF2-40B4-BE49-F238E27FC236}">
                <a16:creationId xmlns:a16="http://schemas.microsoft.com/office/drawing/2014/main" id="{46660C8E-0C1A-0063-1121-41353FD697B2}"/>
              </a:ext>
            </a:extLst>
          </p:cNvPr>
          <p:cNvSpPr txBox="1"/>
          <p:nvPr/>
        </p:nvSpPr>
        <p:spPr>
          <a:xfrm>
            <a:off x="827665" y="2077240"/>
            <a:ext cx="129457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2700" algn="just">
              <a:spcBef>
                <a:spcPts val="100"/>
              </a:spcBef>
            </a:pPr>
            <a:r>
              <a:rPr lang="fr-FR" b="1" u="sng" spc="-5" dirty="0">
                <a:solidFill>
                  <a:srgbClr val="002060"/>
                </a:solidFill>
                <a:latin typeface="Calibri"/>
                <a:cs typeface="Calibri"/>
              </a:rPr>
              <a:t>EXEMPLE</a:t>
            </a:r>
            <a:endParaRPr lang="fr-FR" b="1" u="sng" dirty="0">
              <a:solidFill>
                <a:srgbClr val="002060"/>
              </a:solidFill>
              <a:latin typeface="Calibri"/>
              <a:cs typeface="Calibri"/>
            </a:endParaRPr>
          </a:p>
        </p:txBody>
      </p:sp>
      <p:sp>
        <p:nvSpPr>
          <p:cNvPr id="35" name="Titre 1">
            <a:extLst>
              <a:ext uri="{FF2B5EF4-FFF2-40B4-BE49-F238E27FC236}">
                <a16:creationId xmlns:a16="http://schemas.microsoft.com/office/drawing/2014/main" id="{33795202-62C7-286B-74A5-EDAA78662A85}"/>
              </a:ext>
            </a:extLst>
          </p:cNvPr>
          <p:cNvSpPr txBox="1">
            <a:spLocks/>
          </p:cNvSpPr>
          <p:nvPr/>
        </p:nvSpPr>
        <p:spPr>
          <a:xfrm>
            <a:off x="838200" y="818340"/>
            <a:ext cx="10515600" cy="10866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2700">
              <a:spcBef>
                <a:spcPts val="95"/>
              </a:spcBef>
            </a:pPr>
            <a:r>
              <a:rPr lang="fr-FR" sz="4400" b="1" spc="-5" dirty="0">
                <a:solidFill>
                  <a:srgbClr val="FF0000"/>
                </a:solidFill>
                <a:latin typeface="Calibri"/>
                <a:cs typeface="Calibri"/>
              </a:rPr>
              <a:t>3.</a:t>
            </a:r>
            <a:r>
              <a:rPr lang="fr-FR" sz="4400" b="1" spc="-5" dirty="0">
                <a:solidFill>
                  <a:srgbClr val="001F5F"/>
                </a:solidFill>
                <a:latin typeface="Calibri"/>
                <a:cs typeface="Calibri"/>
              </a:rPr>
              <a:t> POURQUOI ET COMMENT CRÉER SON PROPRE MODELE DE </a:t>
            </a:r>
            <a:r>
              <a:rPr lang="fr-FR" sz="4400" b="1" spc="-10" dirty="0">
                <a:solidFill>
                  <a:srgbClr val="001F5F"/>
                </a:solidFill>
                <a:latin typeface="Calibri"/>
                <a:cs typeface="Calibri"/>
              </a:rPr>
              <a:t>PERFORMANCE</a:t>
            </a:r>
            <a:endParaRPr lang="fr-FR" sz="4400" dirty="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object 1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479036" y="2286000"/>
            <a:ext cx="3233928" cy="4459224"/>
          </a:xfrm>
          <a:prstGeom prst="rect">
            <a:avLst/>
          </a:prstGeom>
        </p:spPr>
      </p:pic>
      <p:sp>
        <p:nvSpPr>
          <p:cNvPr id="14" name="object 14"/>
          <p:cNvSpPr txBox="1"/>
          <p:nvPr/>
        </p:nvSpPr>
        <p:spPr>
          <a:xfrm>
            <a:off x="5004054" y="4876800"/>
            <a:ext cx="2186305" cy="4368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z="2700" dirty="0">
                <a:latin typeface="Calibri"/>
                <a:cs typeface="Calibri"/>
              </a:rPr>
              <a:t>PER</a:t>
            </a:r>
            <a:r>
              <a:rPr sz="2700" spc="-30" dirty="0">
                <a:latin typeface="Calibri"/>
                <a:cs typeface="Calibri"/>
              </a:rPr>
              <a:t>F</a:t>
            </a:r>
            <a:r>
              <a:rPr sz="2700" spc="-5" dirty="0">
                <a:latin typeface="Calibri"/>
                <a:cs typeface="Calibri"/>
              </a:rPr>
              <a:t>ORM</a:t>
            </a:r>
            <a:r>
              <a:rPr sz="2700" spc="-10" dirty="0">
                <a:latin typeface="Calibri"/>
                <a:cs typeface="Calibri"/>
              </a:rPr>
              <a:t>A</a:t>
            </a:r>
            <a:r>
              <a:rPr sz="2700" dirty="0">
                <a:latin typeface="Calibri"/>
                <a:cs typeface="Calibri"/>
              </a:rPr>
              <a:t>NCE</a:t>
            </a:r>
          </a:p>
        </p:txBody>
      </p:sp>
      <p:sp>
        <p:nvSpPr>
          <p:cNvPr id="15" name="object 15"/>
          <p:cNvSpPr txBox="1"/>
          <p:nvPr/>
        </p:nvSpPr>
        <p:spPr>
          <a:xfrm>
            <a:off x="5562600" y="3002910"/>
            <a:ext cx="1089660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z="1200" spc="-10" dirty="0">
                <a:latin typeface="Calibri"/>
                <a:cs typeface="Calibri"/>
              </a:rPr>
              <a:t>PSYCHOLOGIQUE</a:t>
            </a:r>
            <a:endParaRPr sz="1200" dirty="0">
              <a:latin typeface="Calibri"/>
              <a:cs typeface="Calibri"/>
            </a:endParaRPr>
          </a:p>
        </p:txBody>
      </p:sp>
      <p:pic>
        <p:nvPicPr>
          <p:cNvPr id="16" name="object 16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971544" y="2284476"/>
            <a:ext cx="1616964" cy="1616964"/>
          </a:xfrm>
          <a:prstGeom prst="rect">
            <a:avLst/>
          </a:prstGeom>
        </p:spPr>
      </p:pic>
      <p:pic>
        <p:nvPicPr>
          <p:cNvPr id="18" name="object 18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6621779" y="1854709"/>
            <a:ext cx="2916936" cy="2043683"/>
          </a:xfrm>
          <a:prstGeom prst="rect">
            <a:avLst/>
          </a:prstGeom>
        </p:spPr>
      </p:pic>
      <p:sp>
        <p:nvSpPr>
          <p:cNvPr id="19" name="object 19"/>
          <p:cNvSpPr txBox="1"/>
          <p:nvPr/>
        </p:nvSpPr>
        <p:spPr>
          <a:xfrm>
            <a:off x="6985762" y="2807335"/>
            <a:ext cx="890269" cy="45743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76200" marR="5080" indent="-64135">
              <a:lnSpc>
                <a:spcPct val="125000"/>
              </a:lnSpc>
              <a:spcBef>
                <a:spcPts val="100"/>
              </a:spcBef>
            </a:pPr>
            <a:r>
              <a:rPr sz="1200" dirty="0">
                <a:latin typeface="Calibri"/>
                <a:cs typeface="Calibri"/>
              </a:rPr>
              <a:t>P</a:t>
            </a:r>
            <a:r>
              <a:rPr sz="1200" spc="-10" dirty="0">
                <a:latin typeface="Calibri"/>
                <a:cs typeface="Calibri"/>
              </a:rPr>
              <a:t>S</a:t>
            </a:r>
            <a:r>
              <a:rPr sz="1200" spc="-35" dirty="0">
                <a:latin typeface="Calibri"/>
                <a:cs typeface="Calibri"/>
              </a:rPr>
              <a:t>Y</a:t>
            </a:r>
            <a:r>
              <a:rPr sz="1200" spc="-5" dirty="0">
                <a:latin typeface="Calibri"/>
                <a:cs typeface="Calibri"/>
              </a:rPr>
              <a:t>CHO</a:t>
            </a:r>
            <a:r>
              <a:rPr sz="1200" spc="-30" dirty="0">
                <a:latin typeface="Calibri"/>
                <a:cs typeface="Calibri"/>
              </a:rPr>
              <a:t>L</a:t>
            </a:r>
            <a:r>
              <a:rPr sz="1200" spc="-5" dirty="0">
                <a:latin typeface="Calibri"/>
                <a:cs typeface="Calibri"/>
              </a:rPr>
              <a:t>OG</a:t>
            </a:r>
            <a:r>
              <a:rPr sz="1200" dirty="0">
                <a:latin typeface="Calibri"/>
                <a:cs typeface="Calibri"/>
              </a:rPr>
              <a:t>IE  </a:t>
            </a:r>
            <a:r>
              <a:rPr sz="1200" spc="-10" dirty="0">
                <a:latin typeface="Calibri"/>
                <a:cs typeface="Calibri"/>
              </a:rPr>
              <a:t>COLLECTIVE</a:t>
            </a:r>
            <a:endParaRPr sz="1200">
              <a:latin typeface="Calibri"/>
              <a:cs typeface="Calibri"/>
            </a:endParaRPr>
          </a:p>
        </p:txBody>
      </p:sp>
      <p:pic>
        <p:nvPicPr>
          <p:cNvPr id="20" name="object 20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2671572" y="1914145"/>
            <a:ext cx="1872996" cy="2895599"/>
          </a:xfrm>
          <a:prstGeom prst="rect">
            <a:avLst/>
          </a:prstGeom>
        </p:spPr>
      </p:pic>
      <p:sp>
        <p:nvSpPr>
          <p:cNvPr id="21" name="object 21"/>
          <p:cNvSpPr txBox="1"/>
          <p:nvPr/>
        </p:nvSpPr>
        <p:spPr>
          <a:xfrm>
            <a:off x="3309620" y="3796410"/>
            <a:ext cx="849630" cy="373380"/>
          </a:xfrm>
          <a:prstGeom prst="rect">
            <a:avLst/>
          </a:prstGeom>
        </p:spPr>
        <p:txBody>
          <a:bodyPr vert="horz" wrap="square" lIns="0" tIns="33020" rIns="0" bIns="0" rtlCol="0">
            <a:spAutoFit/>
          </a:bodyPr>
          <a:lstStyle/>
          <a:p>
            <a:pPr marL="82550" marR="5080" indent="-70485">
              <a:lnSpc>
                <a:spcPts val="1300"/>
              </a:lnSpc>
              <a:spcBef>
                <a:spcPts val="260"/>
              </a:spcBef>
            </a:pPr>
            <a:r>
              <a:rPr sz="1200" spc="-10" dirty="0">
                <a:latin typeface="Calibri"/>
                <a:cs typeface="Calibri"/>
              </a:rPr>
              <a:t>GESTION</a:t>
            </a:r>
            <a:r>
              <a:rPr sz="1200" spc="-45" dirty="0">
                <a:latin typeface="Calibri"/>
                <a:cs typeface="Calibri"/>
              </a:rPr>
              <a:t> </a:t>
            </a:r>
            <a:r>
              <a:rPr sz="1200" spc="-5" dirty="0">
                <a:latin typeface="Calibri"/>
                <a:cs typeface="Calibri"/>
              </a:rPr>
              <a:t>DES </a:t>
            </a:r>
            <a:r>
              <a:rPr sz="1200" spc="-260" dirty="0">
                <a:latin typeface="Calibri"/>
                <a:cs typeface="Calibri"/>
              </a:rPr>
              <a:t> </a:t>
            </a:r>
            <a:r>
              <a:rPr sz="1200" spc="-10" dirty="0">
                <a:latin typeface="Calibri"/>
                <a:cs typeface="Calibri"/>
              </a:rPr>
              <a:t>EMOTIONS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2831083" y="2518028"/>
            <a:ext cx="1148080" cy="373380"/>
          </a:xfrm>
          <a:prstGeom prst="rect">
            <a:avLst/>
          </a:prstGeom>
        </p:spPr>
        <p:txBody>
          <a:bodyPr vert="horz" wrap="square" lIns="0" tIns="33020" rIns="0" bIns="0" rtlCol="0">
            <a:spAutoFit/>
          </a:bodyPr>
          <a:lstStyle/>
          <a:p>
            <a:pPr marL="76200" marR="5080" indent="-64135">
              <a:lnSpc>
                <a:spcPts val="1300"/>
              </a:lnSpc>
              <a:spcBef>
                <a:spcPts val="260"/>
              </a:spcBef>
            </a:pPr>
            <a:r>
              <a:rPr sz="1200" spc="-20" dirty="0">
                <a:latin typeface="Calibri"/>
                <a:cs typeface="Calibri"/>
              </a:rPr>
              <a:t>C</a:t>
            </a:r>
            <a:r>
              <a:rPr sz="1200" spc="-5" dirty="0">
                <a:latin typeface="Calibri"/>
                <a:cs typeface="Calibri"/>
              </a:rPr>
              <a:t>O</a:t>
            </a:r>
            <a:r>
              <a:rPr sz="1200" dirty="0">
                <a:latin typeface="Calibri"/>
                <a:cs typeface="Calibri"/>
              </a:rPr>
              <a:t>MPRÉHE</a:t>
            </a:r>
            <a:r>
              <a:rPr sz="1200" spc="5" dirty="0">
                <a:latin typeface="Calibri"/>
                <a:cs typeface="Calibri"/>
              </a:rPr>
              <a:t>N</a:t>
            </a:r>
            <a:r>
              <a:rPr sz="1200" spc="-5" dirty="0">
                <a:latin typeface="Calibri"/>
                <a:cs typeface="Calibri"/>
              </a:rPr>
              <a:t>SION  DES</a:t>
            </a:r>
            <a:r>
              <a:rPr sz="1200" spc="-45" dirty="0">
                <a:latin typeface="Calibri"/>
                <a:cs typeface="Calibri"/>
              </a:rPr>
              <a:t> </a:t>
            </a:r>
            <a:r>
              <a:rPr sz="1200" spc="-5" dirty="0">
                <a:latin typeface="Calibri"/>
                <a:cs typeface="Calibri"/>
              </a:rPr>
              <a:t>CONSIGNES</a:t>
            </a:r>
            <a:endParaRPr sz="1200" dirty="0">
              <a:latin typeface="Calibri"/>
              <a:cs typeface="Calibri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2053845" y="2933827"/>
            <a:ext cx="832485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z="1200" spc="-25" dirty="0">
                <a:latin typeface="Calibri"/>
                <a:cs typeface="Calibri"/>
              </a:rPr>
              <a:t>MOTIVATION</a:t>
            </a:r>
            <a:endParaRPr sz="1200" dirty="0">
              <a:latin typeface="Calibri"/>
              <a:cs typeface="Calibri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8390381" y="2545710"/>
            <a:ext cx="680720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z="1200" spc="-10" dirty="0">
                <a:latin typeface="Calibri"/>
                <a:cs typeface="Calibri"/>
              </a:rPr>
              <a:t>COHÉSION</a:t>
            </a:r>
            <a:endParaRPr sz="1200" dirty="0">
              <a:latin typeface="Calibri"/>
              <a:cs typeface="Calibri"/>
            </a:endParaRPr>
          </a:p>
        </p:txBody>
      </p:sp>
      <p:pic>
        <p:nvPicPr>
          <p:cNvPr id="26" name="object 26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7793735" y="2598421"/>
            <a:ext cx="2874264" cy="2141219"/>
          </a:xfrm>
          <a:prstGeom prst="rect">
            <a:avLst/>
          </a:prstGeom>
        </p:spPr>
      </p:pic>
      <p:sp>
        <p:nvSpPr>
          <p:cNvPr id="27" name="object 27"/>
          <p:cNvSpPr txBox="1"/>
          <p:nvPr/>
        </p:nvSpPr>
        <p:spPr>
          <a:xfrm>
            <a:off x="8235823" y="3726560"/>
            <a:ext cx="733425" cy="373380"/>
          </a:xfrm>
          <a:prstGeom prst="rect">
            <a:avLst/>
          </a:prstGeom>
        </p:spPr>
        <p:txBody>
          <a:bodyPr vert="horz" wrap="square" lIns="0" tIns="33020" rIns="0" bIns="0" rtlCol="0">
            <a:spAutoFit/>
          </a:bodyPr>
          <a:lstStyle/>
          <a:p>
            <a:pPr marL="12700" marR="5080" indent="36195">
              <a:lnSpc>
                <a:spcPts val="1300"/>
              </a:lnSpc>
              <a:spcBef>
                <a:spcPts val="260"/>
              </a:spcBef>
            </a:pPr>
            <a:r>
              <a:rPr sz="1200" spc="-10" dirty="0">
                <a:latin typeface="Calibri"/>
                <a:cs typeface="Calibri"/>
              </a:rPr>
              <a:t>OBJECTIFS </a:t>
            </a:r>
            <a:r>
              <a:rPr sz="1200" spc="-260" dirty="0">
                <a:latin typeface="Calibri"/>
                <a:cs typeface="Calibri"/>
              </a:rPr>
              <a:t> </a:t>
            </a:r>
            <a:r>
              <a:rPr sz="1200" spc="-20" dirty="0">
                <a:latin typeface="Calibri"/>
                <a:cs typeface="Calibri"/>
              </a:rPr>
              <a:t>C</a:t>
            </a:r>
            <a:r>
              <a:rPr sz="1200" spc="-5" dirty="0">
                <a:latin typeface="Calibri"/>
                <a:cs typeface="Calibri"/>
              </a:rPr>
              <a:t>O</a:t>
            </a:r>
            <a:r>
              <a:rPr sz="1200" dirty="0">
                <a:latin typeface="Calibri"/>
                <a:cs typeface="Calibri"/>
              </a:rPr>
              <a:t>MMUNS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9451341" y="3284982"/>
            <a:ext cx="832485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z="1200" spc="-25" dirty="0">
                <a:latin typeface="Calibri"/>
                <a:cs typeface="Calibri"/>
              </a:rPr>
              <a:t>MOTIVATION</a:t>
            </a:r>
            <a:endParaRPr sz="1200">
              <a:latin typeface="Calibri"/>
              <a:cs typeface="Calibri"/>
            </a:endParaRPr>
          </a:p>
        </p:txBody>
      </p:sp>
      <p:pic>
        <p:nvPicPr>
          <p:cNvPr id="35" name="Espace réservé du contenu 7">
            <a:extLst>
              <a:ext uri="{FF2B5EF4-FFF2-40B4-BE49-F238E27FC236}">
                <a16:creationId xmlns:a16="http://schemas.microsoft.com/office/drawing/2014/main" id="{44579C0F-733A-2736-3658-37478A5C2018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310" y="93310"/>
            <a:ext cx="1468710" cy="510718"/>
          </a:xfrm>
          <a:prstGeom prst="rect">
            <a:avLst/>
          </a:prstGeom>
        </p:spPr>
      </p:pic>
      <p:sp>
        <p:nvSpPr>
          <p:cNvPr id="36" name="ZoneTexte 35">
            <a:extLst>
              <a:ext uri="{FF2B5EF4-FFF2-40B4-BE49-F238E27FC236}">
                <a16:creationId xmlns:a16="http://schemas.microsoft.com/office/drawing/2014/main" id="{56F78EB7-D526-7D44-45A0-C6F0848AC849}"/>
              </a:ext>
            </a:extLst>
          </p:cNvPr>
          <p:cNvSpPr txBox="1"/>
          <p:nvPr/>
        </p:nvSpPr>
        <p:spPr>
          <a:xfrm>
            <a:off x="9414044" y="179392"/>
            <a:ext cx="268464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600" b="1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Formation Entraîneur Fédéral</a:t>
            </a:r>
          </a:p>
        </p:txBody>
      </p:sp>
      <p:sp>
        <p:nvSpPr>
          <p:cNvPr id="37" name="ZoneTexte 36">
            <a:extLst>
              <a:ext uri="{FF2B5EF4-FFF2-40B4-BE49-F238E27FC236}">
                <a16:creationId xmlns:a16="http://schemas.microsoft.com/office/drawing/2014/main" id="{195E1BDC-9596-9393-97FC-ADAB46882C40}"/>
              </a:ext>
            </a:extLst>
          </p:cNvPr>
          <p:cNvSpPr txBox="1"/>
          <p:nvPr/>
        </p:nvSpPr>
        <p:spPr>
          <a:xfrm>
            <a:off x="827665" y="2077240"/>
            <a:ext cx="129457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2700" algn="just">
              <a:spcBef>
                <a:spcPts val="100"/>
              </a:spcBef>
            </a:pPr>
            <a:r>
              <a:rPr lang="fr-FR" b="1" u="sng" spc="-5" dirty="0">
                <a:solidFill>
                  <a:srgbClr val="002060"/>
                </a:solidFill>
                <a:latin typeface="Calibri"/>
                <a:cs typeface="Calibri"/>
              </a:rPr>
              <a:t>EXEMPLE</a:t>
            </a:r>
            <a:endParaRPr lang="fr-FR" b="1" u="sng" dirty="0">
              <a:solidFill>
                <a:srgbClr val="002060"/>
              </a:solidFill>
              <a:latin typeface="Calibri"/>
              <a:cs typeface="Calibri"/>
            </a:endParaRPr>
          </a:p>
        </p:txBody>
      </p:sp>
      <p:sp>
        <p:nvSpPr>
          <p:cNvPr id="38" name="Titre 1">
            <a:extLst>
              <a:ext uri="{FF2B5EF4-FFF2-40B4-BE49-F238E27FC236}">
                <a16:creationId xmlns:a16="http://schemas.microsoft.com/office/drawing/2014/main" id="{02D38DD9-D9F1-0F8C-9558-86CDCED515A8}"/>
              </a:ext>
            </a:extLst>
          </p:cNvPr>
          <p:cNvSpPr txBox="1">
            <a:spLocks/>
          </p:cNvSpPr>
          <p:nvPr/>
        </p:nvSpPr>
        <p:spPr>
          <a:xfrm>
            <a:off x="838200" y="838200"/>
            <a:ext cx="10515600" cy="10866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2700">
              <a:spcBef>
                <a:spcPts val="95"/>
              </a:spcBef>
            </a:pPr>
            <a:r>
              <a:rPr lang="fr-FR" sz="4400" b="1" spc="-5" dirty="0">
                <a:solidFill>
                  <a:srgbClr val="FF0000"/>
                </a:solidFill>
                <a:latin typeface="Calibri"/>
                <a:cs typeface="Calibri"/>
              </a:rPr>
              <a:t>3.</a:t>
            </a:r>
            <a:r>
              <a:rPr lang="fr-FR" sz="4400" b="1" spc="-5" dirty="0">
                <a:solidFill>
                  <a:srgbClr val="001F5F"/>
                </a:solidFill>
                <a:latin typeface="Calibri"/>
                <a:cs typeface="Calibri"/>
              </a:rPr>
              <a:t> POURQUOI ET COMMENT CRÉER SON PROPRE MODELE DE </a:t>
            </a:r>
            <a:r>
              <a:rPr lang="fr-FR" sz="4400" b="1" spc="-10" dirty="0">
                <a:solidFill>
                  <a:srgbClr val="001F5F"/>
                </a:solidFill>
                <a:latin typeface="Calibri"/>
                <a:cs typeface="Calibri"/>
              </a:rPr>
              <a:t>PERFORMANCE</a:t>
            </a:r>
            <a:endParaRPr lang="fr-FR" sz="4400" dirty="0">
              <a:latin typeface="Calibri"/>
              <a:cs typeface="Calibri"/>
            </a:endParaRPr>
          </a:p>
        </p:txBody>
      </p:sp>
      <p:sp>
        <p:nvSpPr>
          <p:cNvPr id="39" name="object 17">
            <a:extLst>
              <a:ext uri="{FF2B5EF4-FFF2-40B4-BE49-F238E27FC236}">
                <a16:creationId xmlns:a16="http://schemas.microsoft.com/office/drawing/2014/main" id="{F0B06C7D-939C-B9F3-5827-F584B3058F6E}"/>
              </a:ext>
            </a:extLst>
          </p:cNvPr>
          <p:cNvSpPr txBox="1"/>
          <p:nvPr/>
        </p:nvSpPr>
        <p:spPr>
          <a:xfrm>
            <a:off x="4314165" y="2778935"/>
            <a:ext cx="890269" cy="45743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25000"/>
              </a:lnSpc>
              <a:spcBef>
                <a:spcPts val="100"/>
              </a:spcBef>
            </a:pPr>
            <a:r>
              <a:rPr sz="1200" dirty="0">
                <a:latin typeface="Calibri"/>
                <a:cs typeface="Calibri"/>
              </a:rPr>
              <a:t>P</a:t>
            </a:r>
            <a:r>
              <a:rPr sz="1200" spc="-10" dirty="0">
                <a:latin typeface="Calibri"/>
                <a:cs typeface="Calibri"/>
              </a:rPr>
              <a:t>S</a:t>
            </a:r>
            <a:r>
              <a:rPr sz="1200" spc="-35" dirty="0">
                <a:latin typeface="Calibri"/>
                <a:cs typeface="Calibri"/>
              </a:rPr>
              <a:t>Y</a:t>
            </a:r>
            <a:r>
              <a:rPr sz="1200" spc="-5" dirty="0">
                <a:latin typeface="Calibri"/>
                <a:cs typeface="Calibri"/>
              </a:rPr>
              <a:t>CHO</a:t>
            </a:r>
            <a:r>
              <a:rPr sz="1200" spc="-30" dirty="0">
                <a:latin typeface="Calibri"/>
                <a:cs typeface="Calibri"/>
              </a:rPr>
              <a:t>L</a:t>
            </a:r>
            <a:r>
              <a:rPr sz="1200" spc="-5" dirty="0">
                <a:latin typeface="Calibri"/>
                <a:cs typeface="Calibri"/>
              </a:rPr>
              <a:t>OG</a:t>
            </a:r>
            <a:r>
              <a:rPr sz="1200" dirty="0">
                <a:latin typeface="Calibri"/>
                <a:cs typeface="Calibri"/>
              </a:rPr>
              <a:t>IE  IN</a:t>
            </a:r>
            <a:r>
              <a:rPr sz="1200" spc="5" dirty="0">
                <a:latin typeface="Calibri"/>
                <a:cs typeface="Calibri"/>
              </a:rPr>
              <a:t>D</a:t>
            </a:r>
            <a:r>
              <a:rPr sz="1200" dirty="0">
                <a:latin typeface="Calibri"/>
                <a:cs typeface="Calibri"/>
              </a:rPr>
              <a:t>IVIDUELLE</a:t>
            </a:r>
          </a:p>
        </p:txBody>
      </p:sp>
      <p:pic>
        <p:nvPicPr>
          <p:cNvPr id="42" name="object 23">
            <a:extLst>
              <a:ext uri="{FF2B5EF4-FFF2-40B4-BE49-F238E27FC236}">
                <a16:creationId xmlns:a16="http://schemas.microsoft.com/office/drawing/2014/main" id="{1B933DF7-E6A8-0E5E-73FD-B32546CDF586}"/>
              </a:ext>
            </a:extLst>
          </p:cNvPr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1640307" y="2671874"/>
            <a:ext cx="1618488" cy="1618488"/>
          </a:xfrm>
          <a:prstGeom prst="rect">
            <a:avLst/>
          </a:prstGeom>
        </p:spPr>
      </p:pic>
      <p:sp>
        <p:nvSpPr>
          <p:cNvPr id="43" name="object 24">
            <a:extLst>
              <a:ext uri="{FF2B5EF4-FFF2-40B4-BE49-F238E27FC236}">
                <a16:creationId xmlns:a16="http://schemas.microsoft.com/office/drawing/2014/main" id="{810E695F-2CAE-B7C4-352F-356A43C091CA}"/>
              </a:ext>
            </a:extLst>
          </p:cNvPr>
          <p:cNvSpPr txBox="1"/>
          <p:nvPr/>
        </p:nvSpPr>
        <p:spPr>
          <a:xfrm>
            <a:off x="2032992" y="3359325"/>
            <a:ext cx="832485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z="1200" spc="-25" dirty="0">
                <a:latin typeface="Calibri"/>
                <a:cs typeface="Calibri"/>
              </a:rPr>
              <a:t>MOTIVATION</a:t>
            </a:r>
            <a:endParaRPr sz="1200" dirty="0">
              <a:latin typeface="Calibri"/>
              <a:cs typeface="Calibri"/>
            </a:endParaRPr>
          </a:p>
        </p:txBody>
      </p:sp>
      <p:sp>
        <p:nvSpPr>
          <p:cNvPr id="44" name="object 25">
            <a:extLst>
              <a:ext uri="{FF2B5EF4-FFF2-40B4-BE49-F238E27FC236}">
                <a16:creationId xmlns:a16="http://schemas.microsoft.com/office/drawing/2014/main" id="{FE8B7BC9-5FF6-1A04-9549-A6415917F36B}"/>
              </a:ext>
            </a:extLst>
          </p:cNvPr>
          <p:cNvSpPr txBox="1"/>
          <p:nvPr/>
        </p:nvSpPr>
        <p:spPr>
          <a:xfrm>
            <a:off x="8057168" y="5083300"/>
            <a:ext cx="4041522" cy="114646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99085" marR="5080" indent="-287020">
              <a:spcBef>
                <a:spcPts val="100"/>
              </a:spcBef>
              <a:buFont typeface="Wingdings"/>
              <a:buChar char=""/>
              <a:tabLst>
                <a:tab pos="299720" algn="l"/>
              </a:tabLst>
            </a:pPr>
            <a:r>
              <a:rPr lang="fr-FR" b="1" spc="-5" dirty="0">
                <a:latin typeface="Calibri"/>
                <a:cs typeface="Calibri"/>
              </a:rPr>
              <a:t>Comment</a:t>
            </a:r>
            <a:r>
              <a:rPr lang="fr-FR" b="1" spc="-50" dirty="0">
                <a:latin typeface="Calibri"/>
                <a:cs typeface="Calibri"/>
              </a:rPr>
              <a:t> </a:t>
            </a:r>
            <a:r>
              <a:rPr lang="fr-FR" b="1" spc="-5" dirty="0">
                <a:latin typeface="Calibri"/>
                <a:cs typeface="Calibri"/>
              </a:rPr>
              <a:t>je</a:t>
            </a:r>
            <a:r>
              <a:rPr lang="fr-FR" b="1" spc="-20" dirty="0">
                <a:latin typeface="Calibri"/>
                <a:cs typeface="Calibri"/>
              </a:rPr>
              <a:t> </a:t>
            </a:r>
            <a:r>
              <a:rPr lang="fr-FR" b="1" dirty="0">
                <a:latin typeface="Calibri"/>
                <a:cs typeface="Calibri"/>
              </a:rPr>
              <a:t>les</a:t>
            </a:r>
            <a:r>
              <a:rPr lang="fr-FR" b="1" spc="-25" dirty="0">
                <a:latin typeface="Calibri"/>
                <a:cs typeface="Calibri"/>
              </a:rPr>
              <a:t> </a:t>
            </a:r>
            <a:r>
              <a:rPr lang="fr-FR" b="1" spc="-10" dirty="0">
                <a:latin typeface="Calibri"/>
                <a:cs typeface="Calibri"/>
              </a:rPr>
              <a:t>évalue</a:t>
            </a:r>
            <a:r>
              <a:rPr lang="fr-FR" b="1" spc="-60" dirty="0">
                <a:latin typeface="Calibri"/>
                <a:cs typeface="Calibri"/>
              </a:rPr>
              <a:t> </a:t>
            </a:r>
            <a:r>
              <a:rPr lang="fr-FR" b="1" dirty="0">
                <a:latin typeface="Calibri"/>
                <a:cs typeface="Calibri"/>
              </a:rPr>
              <a:t>?</a:t>
            </a:r>
          </a:p>
          <a:p>
            <a:pPr marL="299085" marR="5080" indent="-287020">
              <a:spcBef>
                <a:spcPts val="100"/>
              </a:spcBef>
              <a:buFont typeface="Wingdings"/>
              <a:buChar char=""/>
              <a:tabLst>
                <a:tab pos="299720" algn="l"/>
              </a:tabLst>
            </a:pPr>
            <a:endParaRPr lang="fr-FR" b="1" dirty="0">
              <a:latin typeface="Calibri"/>
              <a:cs typeface="Calibri"/>
            </a:endParaRPr>
          </a:p>
          <a:p>
            <a:pPr marL="299085" indent="-287020">
              <a:spcBef>
                <a:spcPts val="100"/>
              </a:spcBef>
              <a:buFont typeface="Wingdings"/>
              <a:buChar char=""/>
              <a:tabLst>
                <a:tab pos="299720" algn="l"/>
              </a:tabLst>
            </a:pPr>
            <a:r>
              <a:rPr lang="fr-FR" b="1" dirty="0">
                <a:latin typeface="Calibri"/>
                <a:cs typeface="Calibri"/>
              </a:rPr>
              <a:t>Comment</a:t>
            </a:r>
            <a:r>
              <a:rPr lang="fr-FR" b="1" spc="-50" dirty="0">
                <a:latin typeface="Calibri"/>
                <a:cs typeface="Calibri"/>
              </a:rPr>
              <a:t> </a:t>
            </a:r>
            <a:r>
              <a:rPr lang="fr-FR" b="1" spc="-5" dirty="0">
                <a:latin typeface="Calibri"/>
                <a:cs typeface="Calibri"/>
              </a:rPr>
              <a:t>je</a:t>
            </a:r>
            <a:r>
              <a:rPr lang="fr-FR" b="1" spc="-15" dirty="0">
                <a:latin typeface="Calibri"/>
                <a:cs typeface="Calibri"/>
              </a:rPr>
              <a:t> </a:t>
            </a:r>
            <a:r>
              <a:rPr lang="fr-FR" b="1" dirty="0">
                <a:latin typeface="Calibri"/>
                <a:cs typeface="Calibri"/>
              </a:rPr>
              <a:t>les</a:t>
            </a:r>
            <a:r>
              <a:rPr lang="fr-FR" b="1" spc="-25" dirty="0">
                <a:latin typeface="Calibri"/>
                <a:cs typeface="Calibri"/>
              </a:rPr>
              <a:t> </a:t>
            </a:r>
            <a:r>
              <a:rPr lang="fr-FR" b="1" dirty="0">
                <a:latin typeface="Calibri"/>
                <a:cs typeface="Calibri"/>
              </a:rPr>
              <a:t>planifie</a:t>
            </a:r>
            <a:r>
              <a:rPr lang="fr-FR" b="1" spc="-20" dirty="0">
                <a:latin typeface="Calibri"/>
                <a:cs typeface="Calibri"/>
              </a:rPr>
              <a:t> </a:t>
            </a:r>
            <a:r>
              <a:rPr lang="fr-FR" b="1" spc="-5" dirty="0">
                <a:latin typeface="Calibri"/>
                <a:cs typeface="Calibri"/>
              </a:rPr>
              <a:t>et</a:t>
            </a:r>
            <a:r>
              <a:rPr lang="fr-FR" b="1" spc="-45" dirty="0">
                <a:latin typeface="Calibri"/>
                <a:cs typeface="Calibri"/>
              </a:rPr>
              <a:t> </a:t>
            </a:r>
            <a:r>
              <a:rPr lang="fr-FR" b="1" dirty="0">
                <a:latin typeface="Calibri"/>
                <a:cs typeface="Calibri"/>
              </a:rPr>
              <a:t>à</a:t>
            </a:r>
            <a:r>
              <a:rPr lang="fr-FR" b="1" spc="-10" dirty="0">
                <a:latin typeface="Calibri"/>
                <a:cs typeface="Calibri"/>
              </a:rPr>
              <a:t> </a:t>
            </a:r>
            <a:r>
              <a:rPr lang="fr-FR" b="1" dirty="0">
                <a:latin typeface="Calibri"/>
                <a:cs typeface="Calibri"/>
              </a:rPr>
              <a:t>quelle</a:t>
            </a:r>
            <a:endParaRPr lang="fr-FR" dirty="0">
              <a:latin typeface="Calibri"/>
              <a:cs typeface="Calibri"/>
            </a:endParaRPr>
          </a:p>
          <a:p>
            <a:pPr marL="299085">
              <a:spcBef>
                <a:spcPts val="5"/>
              </a:spcBef>
            </a:pPr>
            <a:r>
              <a:rPr lang="fr-FR" b="1" spc="-10" dirty="0">
                <a:latin typeface="Calibri"/>
                <a:cs typeface="Calibri"/>
              </a:rPr>
              <a:t>fréquence</a:t>
            </a:r>
            <a:r>
              <a:rPr lang="fr-FR" b="1" spc="-35" dirty="0">
                <a:latin typeface="Calibri"/>
                <a:cs typeface="Calibri"/>
              </a:rPr>
              <a:t> </a:t>
            </a:r>
            <a:r>
              <a:rPr lang="fr-FR" b="1" dirty="0">
                <a:latin typeface="Calibri"/>
                <a:cs typeface="Calibri"/>
              </a:rPr>
              <a:t>?</a:t>
            </a:r>
            <a:endParaRPr lang="fr-FR" dirty="0">
              <a:latin typeface="Calibri"/>
              <a:cs typeface="Calibri"/>
            </a:endParaRPr>
          </a:p>
        </p:txBody>
      </p:sp>
      <p:sp>
        <p:nvSpPr>
          <p:cNvPr id="45" name="object 25">
            <a:extLst>
              <a:ext uri="{FF2B5EF4-FFF2-40B4-BE49-F238E27FC236}">
                <a16:creationId xmlns:a16="http://schemas.microsoft.com/office/drawing/2014/main" id="{F00AB202-2A93-4F8C-8A3F-2DE7FC4D9275}"/>
              </a:ext>
            </a:extLst>
          </p:cNvPr>
          <p:cNvSpPr txBox="1"/>
          <p:nvPr/>
        </p:nvSpPr>
        <p:spPr>
          <a:xfrm>
            <a:off x="437514" y="4818667"/>
            <a:ext cx="4041522" cy="172611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99085" marR="5080" indent="-287020">
              <a:spcBef>
                <a:spcPts val="100"/>
              </a:spcBef>
              <a:buFont typeface="Wingdings"/>
              <a:buChar char=""/>
              <a:tabLst>
                <a:tab pos="299720" algn="l"/>
              </a:tabLst>
            </a:pPr>
            <a:r>
              <a:rPr b="1" dirty="0">
                <a:latin typeface="Calibri"/>
                <a:cs typeface="Calibri"/>
              </a:rPr>
              <a:t>Quels</a:t>
            </a:r>
            <a:r>
              <a:rPr b="1" spc="-30" dirty="0">
                <a:latin typeface="Calibri"/>
                <a:cs typeface="Calibri"/>
              </a:rPr>
              <a:t> </a:t>
            </a:r>
            <a:r>
              <a:rPr b="1" spc="-5" dirty="0">
                <a:latin typeface="Calibri"/>
                <a:cs typeface="Calibri"/>
              </a:rPr>
              <a:t>sont</a:t>
            </a:r>
            <a:r>
              <a:rPr b="1" spc="-40" dirty="0">
                <a:latin typeface="Calibri"/>
                <a:cs typeface="Calibri"/>
              </a:rPr>
              <a:t> </a:t>
            </a:r>
            <a:r>
              <a:rPr b="1" spc="-5" dirty="0">
                <a:latin typeface="Calibri"/>
                <a:cs typeface="Calibri"/>
              </a:rPr>
              <a:t>mes</a:t>
            </a:r>
            <a:r>
              <a:rPr b="1" spc="-20" dirty="0">
                <a:latin typeface="Calibri"/>
                <a:cs typeface="Calibri"/>
              </a:rPr>
              <a:t> </a:t>
            </a:r>
            <a:r>
              <a:rPr b="1" spc="-5" dirty="0">
                <a:latin typeface="Calibri"/>
                <a:cs typeface="Calibri"/>
              </a:rPr>
              <a:t>objectifs</a:t>
            </a:r>
            <a:r>
              <a:rPr b="1" spc="-40" dirty="0">
                <a:latin typeface="Calibri"/>
                <a:cs typeface="Calibri"/>
              </a:rPr>
              <a:t> </a:t>
            </a:r>
            <a:r>
              <a:rPr b="1" dirty="0">
                <a:latin typeface="Calibri"/>
                <a:cs typeface="Calibri"/>
              </a:rPr>
              <a:t>à </a:t>
            </a:r>
            <a:r>
              <a:rPr b="1" spc="-5" dirty="0">
                <a:latin typeface="Calibri"/>
                <a:cs typeface="Calibri"/>
              </a:rPr>
              <a:t>courts</a:t>
            </a:r>
            <a:r>
              <a:rPr b="1" spc="-35" dirty="0">
                <a:latin typeface="Calibri"/>
                <a:cs typeface="Calibri"/>
              </a:rPr>
              <a:t> </a:t>
            </a:r>
            <a:r>
              <a:rPr b="1" spc="-5" dirty="0">
                <a:latin typeface="Calibri"/>
                <a:cs typeface="Calibri"/>
              </a:rPr>
              <a:t>et </a:t>
            </a:r>
            <a:r>
              <a:rPr b="1" spc="-395" dirty="0">
                <a:latin typeface="Calibri"/>
                <a:cs typeface="Calibri"/>
              </a:rPr>
              <a:t> </a:t>
            </a:r>
            <a:r>
              <a:rPr b="1" dirty="0">
                <a:latin typeface="Calibri"/>
                <a:cs typeface="Calibri"/>
              </a:rPr>
              <a:t>long</a:t>
            </a:r>
            <a:r>
              <a:rPr b="1" spc="-35" dirty="0">
                <a:latin typeface="Calibri"/>
                <a:cs typeface="Calibri"/>
              </a:rPr>
              <a:t> </a:t>
            </a:r>
            <a:r>
              <a:rPr b="1" spc="-10" dirty="0">
                <a:latin typeface="Calibri"/>
                <a:cs typeface="Calibri"/>
              </a:rPr>
              <a:t>termes</a:t>
            </a:r>
            <a:r>
              <a:rPr b="1" spc="-30" dirty="0">
                <a:latin typeface="Calibri"/>
                <a:cs typeface="Calibri"/>
              </a:rPr>
              <a:t> </a:t>
            </a:r>
            <a:r>
              <a:rPr b="1" dirty="0">
                <a:latin typeface="Calibri"/>
                <a:cs typeface="Calibri"/>
              </a:rPr>
              <a:t>dans</a:t>
            </a:r>
            <a:r>
              <a:rPr b="1" spc="-30" dirty="0">
                <a:latin typeface="Calibri"/>
                <a:cs typeface="Calibri"/>
              </a:rPr>
              <a:t> </a:t>
            </a:r>
            <a:r>
              <a:rPr b="1" dirty="0">
                <a:latin typeface="Calibri"/>
                <a:cs typeface="Calibri"/>
              </a:rPr>
              <a:t>ces</a:t>
            </a:r>
            <a:r>
              <a:rPr b="1" spc="-30" dirty="0">
                <a:latin typeface="Calibri"/>
                <a:cs typeface="Calibri"/>
              </a:rPr>
              <a:t> </a:t>
            </a:r>
            <a:r>
              <a:rPr b="1" spc="-10" dirty="0" err="1">
                <a:latin typeface="Calibri"/>
                <a:cs typeface="Calibri"/>
              </a:rPr>
              <a:t>paramètres</a:t>
            </a:r>
            <a:r>
              <a:rPr b="1" spc="-35" dirty="0">
                <a:latin typeface="Calibri"/>
                <a:cs typeface="Calibri"/>
              </a:rPr>
              <a:t> </a:t>
            </a:r>
            <a:r>
              <a:rPr b="1" dirty="0">
                <a:latin typeface="Calibri"/>
                <a:cs typeface="Calibri"/>
              </a:rPr>
              <a:t>?</a:t>
            </a:r>
            <a:endParaRPr lang="fr-FR" b="1" dirty="0">
              <a:latin typeface="Calibri"/>
              <a:cs typeface="Calibri"/>
            </a:endParaRPr>
          </a:p>
          <a:p>
            <a:pPr marL="299085" marR="5080" indent="-287020">
              <a:spcBef>
                <a:spcPts val="100"/>
              </a:spcBef>
              <a:buFont typeface="Wingdings"/>
              <a:buChar char=""/>
              <a:tabLst>
                <a:tab pos="299720" algn="l"/>
              </a:tabLst>
            </a:pPr>
            <a:endParaRPr lang="fr-FR" b="1" dirty="0">
              <a:latin typeface="Calibri"/>
              <a:cs typeface="Calibri"/>
            </a:endParaRPr>
          </a:p>
          <a:p>
            <a:pPr marL="299085" marR="5080" indent="-287020">
              <a:spcBef>
                <a:spcPts val="100"/>
              </a:spcBef>
              <a:buFont typeface="Wingdings"/>
              <a:buChar char=""/>
              <a:tabLst>
                <a:tab pos="299720" algn="l"/>
              </a:tabLst>
            </a:pPr>
            <a:r>
              <a:rPr lang="fr-FR" b="1" spc="-5" dirty="0">
                <a:latin typeface="Calibri"/>
                <a:cs typeface="Calibri"/>
              </a:rPr>
              <a:t>Comment</a:t>
            </a:r>
            <a:r>
              <a:rPr lang="fr-FR" b="1" spc="-55" dirty="0">
                <a:latin typeface="Calibri"/>
                <a:cs typeface="Calibri"/>
              </a:rPr>
              <a:t> </a:t>
            </a:r>
            <a:r>
              <a:rPr lang="fr-FR" b="1" spc="-5" dirty="0">
                <a:latin typeface="Calibri"/>
                <a:cs typeface="Calibri"/>
              </a:rPr>
              <a:t>je</a:t>
            </a:r>
            <a:r>
              <a:rPr lang="fr-FR" b="1" spc="-25" dirty="0">
                <a:latin typeface="Calibri"/>
                <a:cs typeface="Calibri"/>
              </a:rPr>
              <a:t> </a:t>
            </a:r>
            <a:r>
              <a:rPr lang="fr-FR" b="1" dirty="0">
                <a:latin typeface="Calibri"/>
                <a:cs typeface="Calibri"/>
              </a:rPr>
              <a:t>les</a:t>
            </a:r>
            <a:r>
              <a:rPr lang="fr-FR" b="1" spc="-25" dirty="0">
                <a:latin typeface="Calibri"/>
                <a:cs typeface="Calibri"/>
              </a:rPr>
              <a:t> </a:t>
            </a:r>
            <a:r>
              <a:rPr lang="fr-FR" b="1" spc="-10" dirty="0">
                <a:latin typeface="Calibri"/>
                <a:cs typeface="Calibri"/>
              </a:rPr>
              <a:t>hiérarchise</a:t>
            </a:r>
            <a:r>
              <a:rPr lang="fr-FR" b="1" spc="-60" dirty="0">
                <a:latin typeface="Calibri"/>
                <a:cs typeface="Calibri"/>
              </a:rPr>
              <a:t> </a:t>
            </a:r>
            <a:r>
              <a:rPr lang="fr-FR" b="1" dirty="0">
                <a:latin typeface="Calibri"/>
                <a:cs typeface="Calibri"/>
              </a:rPr>
              <a:t>?</a:t>
            </a:r>
          </a:p>
          <a:p>
            <a:pPr marL="299085" marR="5080" indent="-287020">
              <a:spcBef>
                <a:spcPts val="100"/>
              </a:spcBef>
              <a:buFont typeface="Wingdings"/>
              <a:buChar char=""/>
              <a:tabLst>
                <a:tab pos="299720" algn="l"/>
              </a:tabLst>
            </a:pPr>
            <a:endParaRPr lang="fr-FR" b="1" dirty="0">
              <a:latin typeface="Calibri"/>
              <a:cs typeface="Calibri"/>
            </a:endParaRPr>
          </a:p>
          <a:p>
            <a:pPr marL="299085" marR="5080" indent="-287020">
              <a:spcBef>
                <a:spcPts val="100"/>
              </a:spcBef>
              <a:buFont typeface="Wingdings"/>
              <a:buChar char=""/>
              <a:tabLst>
                <a:tab pos="299720" algn="l"/>
              </a:tabLst>
            </a:pPr>
            <a:r>
              <a:rPr lang="fr-FR" b="1" spc="-5" dirty="0">
                <a:latin typeface="Calibri"/>
                <a:cs typeface="Calibri"/>
              </a:rPr>
              <a:t>Comment</a:t>
            </a:r>
            <a:r>
              <a:rPr lang="fr-FR" b="1" spc="-55" dirty="0">
                <a:latin typeface="Calibri"/>
                <a:cs typeface="Calibri"/>
              </a:rPr>
              <a:t> </a:t>
            </a:r>
            <a:r>
              <a:rPr lang="fr-FR" b="1" spc="-5" dirty="0">
                <a:latin typeface="Calibri"/>
                <a:cs typeface="Calibri"/>
              </a:rPr>
              <a:t>je</a:t>
            </a:r>
            <a:r>
              <a:rPr lang="fr-FR" b="1" spc="-30" dirty="0">
                <a:latin typeface="Calibri"/>
                <a:cs typeface="Calibri"/>
              </a:rPr>
              <a:t> </a:t>
            </a:r>
            <a:r>
              <a:rPr lang="fr-FR" b="1" dirty="0">
                <a:latin typeface="Calibri"/>
                <a:cs typeface="Calibri"/>
              </a:rPr>
              <a:t>les</a:t>
            </a:r>
            <a:r>
              <a:rPr lang="fr-FR" b="1" spc="-30" dirty="0">
                <a:latin typeface="Calibri"/>
                <a:cs typeface="Calibri"/>
              </a:rPr>
              <a:t> </a:t>
            </a:r>
            <a:r>
              <a:rPr lang="fr-FR" b="1" spc="-10" dirty="0">
                <a:latin typeface="Calibri"/>
                <a:cs typeface="Calibri"/>
              </a:rPr>
              <a:t>travaille</a:t>
            </a:r>
            <a:r>
              <a:rPr lang="fr-FR" b="1" spc="-20" dirty="0">
                <a:latin typeface="Calibri"/>
                <a:cs typeface="Calibri"/>
              </a:rPr>
              <a:t> </a:t>
            </a:r>
            <a:r>
              <a:rPr lang="fr-FR" b="1" dirty="0">
                <a:latin typeface="Calibri"/>
                <a:cs typeface="Calibri"/>
              </a:rPr>
              <a:t>?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object 1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695445" y="2016252"/>
            <a:ext cx="5972555" cy="4232148"/>
          </a:xfrm>
          <a:prstGeom prst="rect">
            <a:avLst/>
          </a:prstGeom>
        </p:spPr>
      </p:pic>
      <p:sp>
        <p:nvSpPr>
          <p:cNvPr id="15" name="object 15"/>
          <p:cNvSpPr txBox="1"/>
          <p:nvPr/>
        </p:nvSpPr>
        <p:spPr>
          <a:xfrm>
            <a:off x="7977379" y="3923538"/>
            <a:ext cx="2186305" cy="4368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z="2700" dirty="0">
                <a:latin typeface="Calibri"/>
                <a:cs typeface="Calibri"/>
              </a:rPr>
              <a:t>PER</a:t>
            </a:r>
            <a:r>
              <a:rPr sz="2700" spc="-30" dirty="0">
                <a:latin typeface="Calibri"/>
                <a:cs typeface="Calibri"/>
              </a:rPr>
              <a:t>F</a:t>
            </a:r>
            <a:r>
              <a:rPr sz="2700" spc="-5" dirty="0">
                <a:latin typeface="Calibri"/>
                <a:cs typeface="Calibri"/>
              </a:rPr>
              <a:t>ORM</a:t>
            </a:r>
            <a:r>
              <a:rPr sz="2700" spc="-10" dirty="0">
                <a:latin typeface="Calibri"/>
                <a:cs typeface="Calibri"/>
              </a:rPr>
              <a:t>A</a:t>
            </a:r>
            <a:r>
              <a:rPr sz="2700" dirty="0">
                <a:latin typeface="Calibri"/>
                <a:cs typeface="Calibri"/>
              </a:rPr>
              <a:t>NCE</a:t>
            </a:r>
            <a:endParaRPr sz="2700">
              <a:latin typeface="Calibri"/>
              <a:cs typeface="Calibri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6469126" y="4029836"/>
            <a:ext cx="655320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z="1200" dirty="0">
                <a:latin typeface="Calibri"/>
                <a:cs typeface="Calibri"/>
              </a:rPr>
              <a:t>PH</a:t>
            </a:r>
            <a:r>
              <a:rPr sz="1200" spc="-10" dirty="0">
                <a:latin typeface="Calibri"/>
                <a:cs typeface="Calibri"/>
              </a:rPr>
              <a:t>Y</a:t>
            </a:r>
            <a:r>
              <a:rPr sz="1200" spc="-5" dirty="0">
                <a:latin typeface="Calibri"/>
                <a:cs typeface="Calibri"/>
              </a:rPr>
              <a:t>SI</a:t>
            </a:r>
            <a:r>
              <a:rPr sz="1200" spc="-10" dirty="0">
                <a:latin typeface="Calibri"/>
                <a:cs typeface="Calibri"/>
              </a:rPr>
              <a:t>Q</a:t>
            </a:r>
            <a:r>
              <a:rPr sz="1200" dirty="0">
                <a:latin typeface="Calibri"/>
                <a:cs typeface="Calibri"/>
              </a:rPr>
              <a:t>UE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6551421" y="2702814"/>
            <a:ext cx="430530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z="1200" spc="-15" dirty="0">
                <a:latin typeface="Calibri"/>
                <a:cs typeface="Calibri"/>
              </a:rPr>
              <a:t>F</a:t>
            </a:r>
            <a:r>
              <a:rPr sz="1200" spc="-5" dirty="0">
                <a:latin typeface="Calibri"/>
                <a:cs typeface="Calibri"/>
              </a:rPr>
              <a:t>O</a:t>
            </a:r>
            <a:r>
              <a:rPr sz="1200" spc="-20" dirty="0">
                <a:latin typeface="Calibri"/>
                <a:cs typeface="Calibri"/>
              </a:rPr>
              <a:t>R</a:t>
            </a:r>
            <a:r>
              <a:rPr sz="1200" spc="-5" dirty="0">
                <a:latin typeface="Calibri"/>
                <a:cs typeface="Calibri"/>
              </a:rPr>
              <a:t>C</a:t>
            </a:r>
            <a:r>
              <a:rPr sz="1200" dirty="0">
                <a:latin typeface="Calibri"/>
                <a:cs typeface="Calibri"/>
              </a:rPr>
              <a:t>E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5199380" y="3430270"/>
            <a:ext cx="721995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z="1200" spc="-5" dirty="0">
                <a:latin typeface="Calibri"/>
                <a:cs typeface="Calibri"/>
              </a:rPr>
              <a:t>PUISSANCE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5247894" y="4685538"/>
            <a:ext cx="514350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z="1200" spc="-5" dirty="0">
                <a:latin typeface="Calibri"/>
                <a:cs typeface="Calibri"/>
              </a:rPr>
              <a:t>VITESSE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6366510" y="5318251"/>
            <a:ext cx="815975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z="1200" spc="-5" dirty="0">
                <a:latin typeface="Calibri"/>
                <a:cs typeface="Calibri"/>
              </a:rPr>
              <a:t>ENDURANCE</a:t>
            </a:r>
            <a:endParaRPr sz="1200">
              <a:latin typeface="Calibri"/>
              <a:cs typeface="Calibri"/>
            </a:endParaRPr>
          </a:p>
        </p:txBody>
      </p:sp>
      <p:pic>
        <p:nvPicPr>
          <p:cNvPr id="28" name="Espace réservé du contenu 7">
            <a:extLst>
              <a:ext uri="{FF2B5EF4-FFF2-40B4-BE49-F238E27FC236}">
                <a16:creationId xmlns:a16="http://schemas.microsoft.com/office/drawing/2014/main" id="{E704EEEA-F557-1A7D-B43D-38DD47BD683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310" y="93310"/>
            <a:ext cx="1468710" cy="510718"/>
          </a:xfrm>
          <a:prstGeom prst="rect">
            <a:avLst/>
          </a:prstGeom>
        </p:spPr>
      </p:pic>
      <p:sp>
        <p:nvSpPr>
          <p:cNvPr id="29" name="ZoneTexte 28">
            <a:extLst>
              <a:ext uri="{FF2B5EF4-FFF2-40B4-BE49-F238E27FC236}">
                <a16:creationId xmlns:a16="http://schemas.microsoft.com/office/drawing/2014/main" id="{D6A0D769-4F22-2E50-B3E9-818FFD2038BD}"/>
              </a:ext>
            </a:extLst>
          </p:cNvPr>
          <p:cNvSpPr txBox="1"/>
          <p:nvPr/>
        </p:nvSpPr>
        <p:spPr>
          <a:xfrm>
            <a:off x="9414044" y="179392"/>
            <a:ext cx="268464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600" b="1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Formation Entraîneur Fédéral</a:t>
            </a:r>
          </a:p>
        </p:txBody>
      </p:sp>
      <p:sp>
        <p:nvSpPr>
          <p:cNvPr id="30" name="ZoneTexte 29">
            <a:extLst>
              <a:ext uri="{FF2B5EF4-FFF2-40B4-BE49-F238E27FC236}">
                <a16:creationId xmlns:a16="http://schemas.microsoft.com/office/drawing/2014/main" id="{B1280300-43C5-6FDC-4219-BDE5F3FDC662}"/>
              </a:ext>
            </a:extLst>
          </p:cNvPr>
          <p:cNvSpPr txBox="1"/>
          <p:nvPr/>
        </p:nvSpPr>
        <p:spPr>
          <a:xfrm>
            <a:off x="827665" y="2077240"/>
            <a:ext cx="129457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2700" algn="just">
              <a:spcBef>
                <a:spcPts val="100"/>
              </a:spcBef>
            </a:pPr>
            <a:r>
              <a:rPr lang="fr-FR" b="1" u="sng" spc="-5" dirty="0">
                <a:solidFill>
                  <a:srgbClr val="002060"/>
                </a:solidFill>
                <a:latin typeface="Calibri"/>
                <a:cs typeface="Calibri"/>
              </a:rPr>
              <a:t>EXEMPLE</a:t>
            </a:r>
            <a:endParaRPr lang="fr-FR" b="1" u="sng" dirty="0">
              <a:solidFill>
                <a:srgbClr val="002060"/>
              </a:solidFill>
              <a:latin typeface="Calibri"/>
              <a:cs typeface="Calibri"/>
            </a:endParaRPr>
          </a:p>
        </p:txBody>
      </p:sp>
      <p:sp>
        <p:nvSpPr>
          <p:cNvPr id="31" name="Titre 1">
            <a:extLst>
              <a:ext uri="{FF2B5EF4-FFF2-40B4-BE49-F238E27FC236}">
                <a16:creationId xmlns:a16="http://schemas.microsoft.com/office/drawing/2014/main" id="{4F97969B-03EB-51C0-5138-5725583AD133}"/>
              </a:ext>
            </a:extLst>
          </p:cNvPr>
          <p:cNvSpPr txBox="1">
            <a:spLocks/>
          </p:cNvSpPr>
          <p:nvPr/>
        </p:nvSpPr>
        <p:spPr>
          <a:xfrm>
            <a:off x="838200" y="838200"/>
            <a:ext cx="10515600" cy="10866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2700">
              <a:spcBef>
                <a:spcPts val="95"/>
              </a:spcBef>
            </a:pPr>
            <a:r>
              <a:rPr lang="fr-FR" sz="4400" b="1" spc="-5" dirty="0">
                <a:solidFill>
                  <a:srgbClr val="FF0000"/>
                </a:solidFill>
                <a:latin typeface="Calibri"/>
                <a:cs typeface="Calibri"/>
              </a:rPr>
              <a:t>3.</a:t>
            </a:r>
            <a:r>
              <a:rPr lang="fr-FR" sz="4400" b="1" spc="-5" dirty="0">
                <a:solidFill>
                  <a:srgbClr val="001F5F"/>
                </a:solidFill>
                <a:latin typeface="Calibri"/>
                <a:cs typeface="Calibri"/>
              </a:rPr>
              <a:t> POURQUOI ET COMMENT CRÉER SON PROPRE MODELE DE </a:t>
            </a:r>
            <a:r>
              <a:rPr lang="fr-FR" sz="4400" b="1" spc="-10" dirty="0">
                <a:solidFill>
                  <a:srgbClr val="001F5F"/>
                </a:solidFill>
                <a:latin typeface="Calibri"/>
                <a:cs typeface="Calibri"/>
              </a:rPr>
              <a:t>PERFORMANCE</a:t>
            </a:r>
            <a:endParaRPr lang="fr-FR" sz="4400" dirty="0">
              <a:latin typeface="Calibri"/>
              <a:cs typeface="Calibri"/>
            </a:endParaRPr>
          </a:p>
        </p:txBody>
      </p:sp>
      <p:sp>
        <p:nvSpPr>
          <p:cNvPr id="32" name="object 25">
            <a:extLst>
              <a:ext uri="{FF2B5EF4-FFF2-40B4-BE49-F238E27FC236}">
                <a16:creationId xmlns:a16="http://schemas.microsoft.com/office/drawing/2014/main" id="{344A3ED8-74E7-1CDC-77B6-03697F0C6725}"/>
              </a:ext>
            </a:extLst>
          </p:cNvPr>
          <p:cNvSpPr txBox="1"/>
          <p:nvPr/>
        </p:nvSpPr>
        <p:spPr>
          <a:xfrm>
            <a:off x="520418" y="2900304"/>
            <a:ext cx="4041522" cy="316240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99085" marR="5080" indent="-287020">
              <a:spcBef>
                <a:spcPts val="100"/>
              </a:spcBef>
              <a:buFont typeface="Wingdings"/>
              <a:buChar char=""/>
              <a:tabLst>
                <a:tab pos="299720" algn="l"/>
              </a:tabLst>
            </a:pPr>
            <a:r>
              <a:rPr b="1" dirty="0">
                <a:latin typeface="Calibri"/>
                <a:cs typeface="Calibri"/>
              </a:rPr>
              <a:t>Quels</a:t>
            </a:r>
            <a:r>
              <a:rPr b="1" spc="-30" dirty="0">
                <a:latin typeface="Calibri"/>
                <a:cs typeface="Calibri"/>
              </a:rPr>
              <a:t> </a:t>
            </a:r>
            <a:r>
              <a:rPr b="1" spc="-5" dirty="0">
                <a:latin typeface="Calibri"/>
                <a:cs typeface="Calibri"/>
              </a:rPr>
              <a:t>sont</a:t>
            </a:r>
            <a:r>
              <a:rPr b="1" spc="-40" dirty="0">
                <a:latin typeface="Calibri"/>
                <a:cs typeface="Calibri"/>
              </a:rPr>
              <a:t> </a:t>
            </a:r>
            <a:r>
              <a:rPr b="1" spc="-5" dirty="0">
                <a:latin typeface="Calibri"/>
                <a:cs typeface="Calibri"/>
              </a:rPr>
              <a:t>mes</a:t>
            </a:r>
            <a:r>
              <a:rPr b="1" spc="-20" dirty="0">
                <a:latin typeface="Calibri"/>
                <a:cs typeface="Calibri"/>
              </a:rPr>
              <a:t> </a:t>
            </a:r>
            <a:r>
              <a:rPr b="1" spc="-5" dirty="0">
                <a:latin typeface="Calibri"/>
                <a:cs typeface="Calibri"/>
              </a:rPr>
              <a:t>objectifs</a:t>
            </a:r>
            <a:r>
              <a:rPr b="1" spc="-40" dirty="0">
                <a:latin typeface="Calibri"/>
                <a:cs typeface="Calibri"/>
              </a:rPr>
              <a:t> </a:t>
            </a:r>
            <a:r>
              <a:rPr b="1" dirty="0">
                <a:latin typeface="Calibri"/>
                <a:cs typeface="Calibri"/>
              </a:rPr>
              <a:t>à </a:t>
            </a:r>
            <a:r>
              <a:rPr b="1" spc="-5" dirty="0">
                <a:latin typeface="Calibri"/>
                <a:cs typeface="Calibri"/>
              </a:rPr>
              <a:t>courts</a:t>
            </a:r>
            <a:r>
              <a:rPr b="1" spc="-35" dirty="0">
                <a:latin typeface="Calibri"/>
                <a:cs typeface="Calibri"/>
              </a:rPr>
              <a:t> </a:t>
            </a:r>
            <a:r>
              <a:rPr b="1" spc="-5" dirty="0">
                <a:latin typeface="Calibri"/>
                <a:cs typeface="Calibri"/>
              </a:rPr>
              <a:t>et </a:t>
            </a:r>
            <a:r>
              <a:rPr b="1" spc="-395" dirty="0">
                <a:latin typeface="Calibri"/>
                <a:cs typeface="Calibri"/>
              </a:rPr>
              <a:t> </a:t>
            </a:r>
            <a:r>
              <a:rPr b="1" dirty="0">
                <a:latin typeface="Calibri"/>
                <a:cs typeface="Calibri"/>
              </a:rPr>
              <a:t>long</a:t>
            </a:r>
            <a:r>
              <a:rPr b="1" spc="-35" dirty="0">
                <a:latin typeface="Calibri"/>
                <a:cs typeface="Calibri"/>
              </a:rPr>
              <a:t> </a:t>
            </a:r>
            <a:r>
              <a:rPr b="1" spc="-10" dirty="0">
                <a:latin typeface="Calibri"/>
                <a:cs typeface="Calibri"/>
              </a:rPr>
              <a:t>termes</a:t>
            </a:r>
            <a:r>
              <a:rPr b="1" spc="-30" dirty="0">
                <a:latin typeface="Calibri"/>
                <a:cs typeface="Calibri"/>
              </a:rPr>
              <a:t> </a:t>
            </a:r>
            <a:r>
              <a:rPr b="1" dirty="0">
                <a:latin typeface="Calibri"/>
                <a:cs typeface="Calibri"/>
              </a:rPr>
              <a:t>dans</a:t>
            </a:r>
            <a:r>
              <a:rPr b="1" spc="-30" dirty="0">
                <a:latin typeface="Calibri"/>
                <a:cs typeface="Calibri"/>
              </a:rPr>
              <a:t> </a:t>
            </a:r>
            <a:r>
              <a:rPr b="1" dirty="0">
                <a:latin typeface="Calibri"/>
                <a:cs typeface="Calibri"/>
              </a:rPr>
              <a:t>ces</a:t>
            </a:r>
            <a:r>
              <a:rPr b="1" spc="-30" dirty="0">
                <a:latin typeface="Calibri"/>
                <a:cs typeface="Calibri"/>
              </a:rPr>
              <a:t> </a:t>
            </a:r>
            <a:r>
              <a:rPr b="1" spc="-10" dirty="0" err="1">
                <a:latin typeface="Calibri"/>
                <a:cs typeface="Calibri"/>
              </a:rPr>
              <a:t>paramètres</a:t>
            </a:r>
            <a:r>
              <a:rPr b="1" spc="-35" dirty="0">
                <a:latin typeface="Calibri"/>
                <a:cs typeface="Calibri"/>
              </a:rPr>
              <a:t> </a:t>
            </a:r>
            <a:r>
              <a:rPr b="1" dirty="0">
                <a:latin typeface="Calibri"/>
                <a:cs typeface="Calibri"/>
              </a:rPr>
              <a:t>?</a:t>
            </a:r>
            <a:endParaRPr lang="fr-FR" b="1" dirty="0">
              <a:latin typeface="Calibri"/>
              <a:cs typeface="Calibri"/>
            </a:endParaRPr>
          </a:p>
          <a:p>
            <a:pPr marL="299085" marR="5080" indent="-287020">
              <a:spcBef>
                <a:spcPts val="100"/>
              </a:spcBef>
              <a:buFont typeface="Wingdings"/>
              <a:buChar char=""/>
              <a:tabLst>
                <a:tab pos="299720" algn="l"/>
              </a:tabLst>
            </a:pPr>
            <a:endParaRPr lang="fr-FR" b="1" dirty="0">
              <a:latin typeface="Calibri"/>
              <a:cs typeface="Calibri"/>
            </a:endParaRPr>
          </a:p>
          <a:p>
            <a:pPr marL="299085" marR="5080" indent="-287020">
              <a:spcBef>
                <a:spcPts val="100"/>
              </a:spcBef>
              <a:buFont typeface="Wingdings"/>
              <a:buChar char=""/>
              <a:tabLst>
                <a:tab pos="299720" algn="l"/>
              </a:tabLst>
            </a:pPr>
            <a:r>
              <a:rPr lang="fr-FR" b="1" spc="-5" dirty="0">
                <a:latin typeface="Calibri"/>
                <a:cs typeface="Calibri"/>
              </a:rPr>
              <a:t>Comment</a:t>
            </a:r>
            <a:r>
              <a:rPr lang="fr-FR" b="1" spc="-55" dirty="0">
                <a:latin typeface="Calibri"/>
                <a:cs typeface="Calibri"/>
              </a:rPr>
              <a:t> </a:t>
            </a:r>
            <a:r>
              <a:rPr lang="fr-FR" b="1" spc="-5" dirty="0">
                <a:latin typeface="Calibri"/>
                <a:cs typeface="Calibri"/>
              </a:rPr>
              <a:t>je</a:t>
            </a:r>
            <a:r>
              <a:rPr lang="fr-FR" b="1" spc="-25" dirty="0">
                <a:latin typeface="Calibri"/>
                <a:cs typeface="Calibri"/>
              </a:rPr>
              <a:t> </a:t>
            </a:r>
            <a:r>
              <a:rPr lang="fr-FR" b="1" dirty="0">
                <a:latin typeface="Calibri"/>
                <a:cs typeface="Calibri"/>
              </a:rPr>
              <a:t>les</a:t>
            </a:r>
            <a:r>
              <a:rPr lang="fr-FR" b="1" spc="-25" dirty="0">
                <a:latin typeface="Calibri"/>
                <a:cs typeface="Calibri"/>
              </a:rPr>
              <a:t> </a:t>
            </a:r>
            <a:r>
              <a:rPr lang="fr-FR" b="1" spc="-10" dirty="0">
                <a:latin typeface="Calibri"/>
                <a:cs typeface="Calibri"/>
              </a:rPr>
              <a:t>hiérarchise</a:t>
            </a:r>
            <a:r>
              <a:rPr lang="fr-FR" b="1" spc="-60" dirty="0">
                <a:latin typeface="Calibri"/>
                <a:cs typeface="Calibri"/>
              </a:rPr>
              <a:t> </a:t>
            </a:r>
            <a:r>
              <a:rPr lang="fr-FR" b="1" dirty="0">
                <a:latin typeface="Calibri"/>
                <a:cs typeface="Calibri"/>
              </a:rPr>
              <a:t>?</a:t>
            </a:r>
          </a:p>
          <a:p>
            <a:pPr marL="299085" marR="5080" indent="-287020">
              <a:spcBef>
                <a:spcPts val="100"/>
              </a:spcBef>
              <a:buFont typeface="Wingdings"/>
              <a:buChar char=""/>
              <a:tabLst>
                <a:tab pos="299720" algn="l"/>
              </a:tabLst>
            </a:pPr>
            <a:endParaRPr lang="fr-FR" b="1" dirty="0">
              <a:latin typeface="Calibri"/>
              <a:cs typeface="Calibri"/>
            </a:endParaRPr>
          </a:p>
          <a:p>
            <a:pPr marL="299085" marR="5080" indent="-287020">
              <a:spcBef>
                <a:spcPts val="100"/>
              </a:spcBef>
              <a:buFont typeface="Wingdings"/>
              <a:buChar char=""/>
              <a:tabLst>
                <a:tab pos="299720" algn="l"/>
              </a:tabLst>
            </a:pPr>
            <a:r>
              <a:rPr lang="fr-FR" b="1" spc="-5" dirty="0">
                <a:latin typeface="Calibri"/>
                <a:cs typeface="Calibri"/>
              </a:rPr>
              <a:t>Comment</a:t>
            </a:r>
            <a:r>
              <a:rPr lang="fr-FR" b="1" spc="-55" dirty="0">
                <a:latin typeface="Calibri"/>
                <a:cs typeface="Calibri"/>
              </a:rPr>
              <a:t> </a:t>
            </a:r>
            <a:r>
              <a:rPr lang="fr-FR" b="1" spc="-5" dirty="0">
                <a:latin typeface="Calibri"/>
                <a:cs typeface="Calibri"/>
              </a:rPr>
              <a:t>je</a:t>
            </a:r>
            <a:r>
              <a:rPr lang="fr-FR" b="1" spc="-30" dirty="0">
                <a:latin typeface="Calibri"/>
                <a:cs typeface="Calibri"/>
              </a:rPr>
              <a:t> </a:t>
            </a:r>
            <a:r>
              <a:rPr lang="fr-FR" b="1" dirty="0">
                <a:latin typeface="Calibri"/>
                <a:cs typeface="Calibri"/>
              </a:rPr>
              <a:t>les</a:t>
            </a:r>
            <a:r>
              <a:rPr lang="fr-FR" b="1" spc="-30" dirty="0">
                <a:latin typeface="Calibri"/>
                <a:cs typeface="Calibri"/>
              </a:rPr>
              <a:t> </a:t>
            </a:r>
            <a:r>
              <a:rPr lang="fr-FR" b="1" spc="-10" dirty="0">
                <a:latin typeface="Calibri"/>
                <a:cs typeface="Calibri"/>
              </a:rPr>
              <a:t>travaille</a:t>
            </a:r>
            <a:r>
              <a:rPr lang="fr-FR" b="1" spc="-20" dirty="0">
                <a:latin typeface="Calibri"/>
                <a:cs typeface="Calibri"/>
              </a:rPr>
              <a:t> </a:t>
            </a:r>
            <a:r>
              <a:rPr lang="fr-FR" b="1" dirty="0">
                <a:latin typeface="Calibri"/>
                <a:cs typeface="Calibri"/>
              </a:rPr>
              <a:t>?</a:t>
            </a:r>
          </a:p>
          <a:p>
            <a:pPr marL="299085" marR="5080" indent="-287020">
              <a:spcBef>
                <a:spcPts val="100"/>
              </a:spcBef>
              <a:buFont typeface="Wingdings"/>
              <a:buChar char=""/>
              <a:tabLst>
                <a:tab pos="299720" algn="l"/>
              </a:tabLst>
            </a:pPr>
            <a:endParaRPr lang="fr-FR" b="1" dirty="0">
              <a:latin typeface="Calibri"/>
              <a:cs typeface="Calibri"/>
            </a:endParaRPr>
          </a:p>
          <a:p>
            <a:pPr marL="299085" marR="5080" indent="-287020">
              <a:spcBef>
                <a:spcPts val="100"/>
              </a:spcBef>
              <a:buFont typeface="Wingdings"/>
              <a:buChar char=""/>
              <a:tabLst>
                <a:tab pos="299720" algn="l"/>
              </a:tabLst>
            </a:pPr>
            <a:r>
              <a:rPr lang="fr-FR" b="1" spc="-5" dirty="0">
                <a:latin typeface="Calibri"/>
                <a:cs typeface="Calibri"/>
              </a:rPr>
              <a:t>Comment</a:t>
            </a:r>
            <a:r>
              <a:rPr lang="fr-FR" b="1" spc="-50" dirty="0">
                <a:latin typeface="Calibri"/>
                <a:cs typeface="Calibri"/>
              </a:rPr>
              <a:t> </a:t>
            </a:r>
            <a:r>
              <a:rPr lang="fr-FR" b="1" spc="-5" dirty="0">
                <a:latin typeface="Calibri"/>
                <a:cs typeface="Calibri"/>
              </a:rPr>
              <a:t>je</a:t>
            </a:r>
            <a:r>
              <a:rPr lang="fr-FR" b="1" spc="-20" dirty="0">
                <a:latin typeface="Calibri"/>
                <a:cs typeface="Calibri"/>
              </a:rPr>
              <a:t> </a:t>
            </a:r>
            <a:r>
              <a:rPr lang="fr-FR" b="1" dirty="0">
                <a:latin typeface="Calibri"/>
                <a:cs typeface="Calibri"/>
              </a:rPr>
              <a:t>les</a:t>
            </a:r>
            <a:r>
              <a:rPr lang="fr-FR" b="1" spc="-25" dirty="0">
                <a:latin typeface="Calibri"/>
                <a:cs typeface="Calibri"/>
              </a:rPr>
              <a:t> </a:t>
            </a:r>
            <a:r>
              <a:rPr lang="fr-FR" b="1" spc="-10" dirty="0">
                <a:latin typeface="Calibri"/>
                <a:cs typeface="Calibri"/>
              </a:rPr>
              <a:t>évalue</a:t>
            </a:r>
            <a:r>
              <a:rPr lang="fr-FR" b="1" spc="-60" dirty="0">
                <a:latin typeface="Calibri"/>
                <a:cs typeface="Calibri"/>
              </a:rPr>
              <a:t> </a:t>
            </a:r>
            <a:r>
              <a:rPr lang="fr-FR" b="1" dirty="0">
                <a:latin typeface="Calibri"/>
                <a:cs typeface="Calibri"/>
              </a:rPr>
              <a:t>?</a:t>
            </a:r>
          </a:p>
          <a:p>
            <a:pPr marL="299085" marR="5080" indent="-287020">
              <a:spcBef>
                <a:spcPts val="100"/>
              </a:spcBef>
              <a:buFont typeface="Wingdings"/>
              <a:buChar char=""/>
              <a:tabLst>
                <a:tab pos="299720" algn="l"/>
              </a:tabLst>
            </a:pPr>
            <a:endParaRPr lang="fr-FR" b="1" dirty="0">
              <a:latin typeface="Calibri"/>
              <a:cs typeface="Calibri"/>
            </a:endParaRPr>
          </a:p>
          <a:p>
            <a:pPr marL="299085" indent="-287020">
              <a:spcBef>
                <a:spcPts val="100"/>
              </a:spcBef>
              <a:buFont typeface="Wingdings"/>
              <a:buChar char=""/>
              <a:tabLst>
                <a:tab pos="299720" algn="l"/>
              </a:tabLst>
            </a:pPr>
            <a:r>
              <a:rPr lang="fr-FR" b="1" dirty="0">
                <a:latin typeface="Calibri"/>
                <a:cs typeface="Calibri"/>
              </a:rPr>
              <a:t>Comment</a:t>
            </a:r>
            <a:r>
              <a:rPr lang="fr-FR" b="1" spc="-50" dirty="0">
                <a:latin typeface="Calibri"/>
                <a:cs typeface="Calibri"/>
              </a:rPr>
              <a:t> </a:t>
            </a:r>
            <a:r>
              <a:rPr lang="fr-FR" b="1" spc="-5" dirty="0">
                <a:latin typeface="Calibri"/>
                <a:cs typeface="Calibri"/>
              </a:rPr>
              <a:t>je</a:t>
            </a:r>
            <a:r>
              <a:rPr lang="fr-FR" b="1" spc="-15" dirty="0">
                <a:latin typeface="Calibri"/>
                <a:cs typeface="Calibri"/>
              </a:rPr>
              <a:t> </a:t>
            </a:r>
            <a:r>
              <a:rPr lang="fr-FR" b="1" dirty="0">
                <a:latin typeface="Calibri"/>
                <a:cs typeface="Calibri"/>
              </a:rPr>
              <a:t>les</a:t>
            </a:r>
            <a:r>
              <a:rPr lang="fr-FR" b="1" spc="-25" dirty="0">
                <a:latin typeface="Calibri"/>
                <a:cs typeface="Calibri"/>
              </a:rPr>
              <a:t> </a:t>
            </a:r>
            <a:r>
              <a:rPr lang="fr-FR" b="1" dirty="0">
                <a:latin typeface="Calibri"/>
                <a:cs typeface="Calibri"/>
              </a:rPr>
              <a:t>planifie</a:t>
            </a:r>
            <a:r>
              <a:rPr lang="fr-FR" b="1" spc="-20" dirty="0">
                <a:latin typeface="Calibri"/>
                <a:cs typeface="Calibri"/>
              </a:rPr>
              <a:t> </a:t>
            </a:r>
            <a:r>
              <a:rPr lang="fr-FR" b="1" spc="-5" dirty="0">
                <a:latin typeface="Calibri"/>
                <a:cs typeface="Calibri"/>
              </a:rPr>
              <a:t>et</a:t>
            </a:r>
            <a:r>
              <a:rPr lang="fr-FR" b="1" spc="-45" dirty="0">
                <a:latin typeface="Calibri"/>
                <a:cs typeface="Calibri"/>
              </a:rPr>
              <a:t> </a:t>
            </a:r>
            <a:r>
              <a:rPr lang="fr-FR" b="1" dirty="0">
                <a:latin typeface="Calibri"/>
                <a:cs typeface="Calibri"/>
              </a:rPr>
              <a:t>à</a:t>
            </a:r>
            <a:r>
              <a:rPr lang="fr-FR" b="1" spc="-10" dirty="0">
                <a:latin typeface="Calibri"/>
                <a:cs typeface="Calibri"/>
              </a:rPr>
              <a:t> </a:t>
            </a:r>
            <a:r>
              <a:rPr lang="fr-FR" b="1" dirty="0">
                <a:latin typeface="Calibri"/>
                <a:cs typeface="Calibri"/>
              </a:rPr>
              <a:t>quelle</a:t>
            </a:r>
            <a:endParaRPr lang="fr-FR" dirty="0">
              <a:latin typeface="Calibri"/>
              <a:cs typeface="Calibri"/>
            </a:endParaRPr>
          </a:p>
          <a:p>
            <a:pPr marL="299085">
              <a:spcBef>
                <a:spcPts val="5"/>
              </a:spcBef>
            </a:pPr>
            <a:r>
              <a:rPr lang="fr-FR" b="1" spc="-10" dirty="0">
                <a:latin typeface="Calibri"/>
                <a:cs typeface="Calibri"/>
              </a:rPr>
              <a:t>fréquence</a:t>
            </a:r>
            <a:r>
              <a:rPr lang="fr-FR" b="1" spc="-35" dirty="0">
                <a:latin typeface="Calibri"/>
                <a:cs typeface="Calibri"/>
              </a:rPr>
              <a:t> </a:t>
            </a:r>
            <a:r>
              <a:rPr lang="fr-FR" b="1" dirty="0">
                <a:latin typeface="Calibri"/>
                <a:cs typeface="Calibri"/>
              </a:rPr>
              <a:t>?</a:t>
            </a:r>
            <a:endParaRPr lang="fr-FR" dirty="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object 1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555492" y="1872996"/>
            <a:ext cx="3233928" cy="4375404"/>
          </a:xfrm>
          <a:prstGeom prst="rect">
            <a:avLst/>
          </a:prstGeom>
        </p:spPr>
      </p:pic>
      <p:sp>
        <p:nvSpPr>
          <p:cNvPr id="13" name="object 13"/>
          <p:cNvSpPr txBox="1"/>
          <p:nvPr/>
        </p:nvSpPr>
        <p:spPr>
          <a:xfrm>
            <a:off x="4079303" y="3254482"/>
            <a:ext cx="2186305" cy="4368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z="2700" dirty="0">
                <a:latin typeface="Calibri"/>
                <a:cs typeface="Calibri"/>
              </a:rPr>
              <a:t>PER</a:t>
            </a:r>
            <a:r>
              <a:rPr sz="2700" spc="-30" dirty="0">
                <a:latin typeface="Calibri"/>
                <a:cs typeface="Calibri"/>
              </a:rPr>
              <a:t>F</a:t>
            </a:r>
            <a:r>
              <a:rPr sz="2700" spc="-5" dirty="0">
                <a:latin typeface="Calibri"/>
                <a:cs typeface="Calibri"/>
              </a:rPr>
              <a:t>ORM</a:t>
            </a:r>
            <a:r>
              <a:rPr sz="2700" spc="-10" dirty="0">
                <a:latin typeface="Calibri"/>
                <a:cs typeface="Calibri"/>
              </a:rPr>
              <a:t>A</a:t>
            </a:r>
            <a:r>
              <a:rPr sz="2700" dirty="0">
                <a:latin typeface="Calibri"/>
                <a:cs typeface="Calibri"/>
              </a:rPr>
              <a:t>NCE</a:t>
            </a:r>
          </a:p>
        </p:txBody>
      </p:sp>
      <p:sp>
        <p:nvSpPr>
          <p:cNvPr id="14" name="object 14"/>
          <p:cNvSpPr txBox="1"/>
          <p:nvPr/>
        </p:nvSpPr>
        <p:spPr>
          <a:xfrm>
            <a:off x="4851146" y="5027611"/>
            <a:ext cx="642620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z="1200" spc="-20" dirty="0">
                <a:latin typeface="Calibri"/>
                <a:cs typeface="Calibri"/>
              </a:rPr>
              <a:t>TACTIQUE</a:t>
            </a:r>
            <a:endParaRPr sz="1200" dirty="0">
              <a:latin typeface="Calibri"/>
              <a:cs typeface="Calibri"/>
            </a:endParaRPr>
          </a:p>
        </p:txBody>
      </p:sp>
      <p:pic>
        <p:nvPicPr>
          <p:cNvPr id="15" name="object 1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555492" y="5157788"/>
            <a:ext cx="3233928" cy="1668779"/>
          </a:xfrm>
          <a:prstGeom prst="rect">
            <a:avLst/>
          </a:prstGeom>
        </p:spPr>
      </p:pic>
      <p:sp>
        <p:nvSpPr>
          <p:cNvPr id="16" name="object 16"/>
          <p:cNvSpPr txBox="1"/>
          <p:nvPr/>
        </p:nvSpPr>
        <p:spPr>
          <a:xfrm>
            <a:off x="3614420" y="5791200"/>
            <a:ext cx="1033780" cy="405238"/>
          </a:xfrm>
          <a:prstGeom prst="rect">
            <a:avLst/>
          </a:prstGeom>
        </p:spPr>
        <p:txBody>
          <a:bodyPr vert="horz" wrap="square" lIns="0" tIns="33019" rIns="0" bIns="0" rtlCol="0">
            <a:spAutoFit/>
          </a:bodyPr>
          <a:lstStyle/>
          <a:p>
            <a:pPr marL="405765" marR="5080" indent="-393700">
              <a:lnSpc>
                <a:spcPts val="1300"/>
              </a:lnSpc>
              <a:spcBef>
                <a:spcPts val="259"/>
              </a:spcBef>
            </a:pPr>
            <a:r>
              <a:rPr sz="1200" spc="-10" dirty="0">
                <a:latin typeface="Calibri"/>
                <a:cs typeface="Calibri"/>
              </a:rPr>
              <a:t>STRUCTURES</a:t>
            </a:r>
            <a:endParaRPr lang="fr-FR" sz="1200" spc="-10" dirty="0">
              <a:latin typeface="Calibri"/>
              <a:cs typeface="Calibri"/>
            </a:endParaRPr>
          </a:p>
          <a:p>
            <a:pPr marL="405765" marR="5080" indent="-393700">
              <a:lnSpc>
                <a:spcPts val="1300"/>
              </a:lnSpc>
              <a:spcBef>
                <a:spcPts val="259"/>
              </a:spcBef>
            </a:pPr>
            <a:r>
              <a:rPr sz="1200" spc="-1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DE </a:t>
            </a:r>
            <a:r>
              <a:rPr sz="1200" spc="-26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JEU</a:t>
            </a:r>
          </a:p>
        </p:txBody>
      </p:sp>
      <p:sp>
        <p:nvSpPr>
          <p:cNvPr id="17" name="object 17"/>
          <p:cNvSpPr txBox="1"/>
          <p:nvPr/>
        </p:nvSpPr>
        <p:spPr>
          <a:xfrm>
            <a:off x="5642039" y="5791200"/>
            <a:ext cx="1063625" cy="405238"/>
          </a:xfrm>
          <a:prstGeom prst="rect">
            <a:avLst/>
          </a:prstGeom>
        </p:spPr>
        <p:txBody>
          <a:bodyPr vert="horz" wrap="square" lIns="0" tIns="33019" rIns="0" bIns="0" rtlCol="0">
            <a:spAutoFit/>
          </a:bodyPr>
          <a:lstStyle/>
          <a:p>
            <a:pPr marL="421005" marR="5080" indent="-408940" algn="r">
              <a:lnSpc>
                <a:spcPts val="1300"/>
              </a:lnSpc>
              <a:spcBef>
                <a:spcPts val="259"/>
              </a:spcBef>
            </a:pPr>
            <a:r>
              <a:rPr sz="1200" spc="-5" dirty="0">
                <a:latin typeface="Calibri"/>
                <a:cs typeface="Calibri"/>
              </a:rPr>
              <a:t>PHILOSOPHIE</a:t>
            </a:r>
            <a:endParaRPr lang="fr-FR" sz="1200" spc="-55" dirty="0">
              <a:latin typeface="Calibri"/>
              <a:cs typeface="Calibri"/>
            </a:endParaRPr>
          </a:p>
          <a:p>
            <a:pPr marL="421005" marR="5080" indent="-408940" algn="r">
              <a:lnSpc>
                <a:spcPts val="1300"/>
              </a:lnSpc>
              <a:spcBef>
                <a:spcPts val="259"/>
              </a:spcBef>
            </a:pPr>
            <a:r>
              <a:rPr sz="1200" dirty="0">
                <a:latin typeface="Calibri"/>
                <a:cs typeface="Calibri"/>
              </a:rPr>
              <a:t>DE </a:t>
            </a:r>
            <a:r>
              <a:rPr sz="1200" spc="-254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JEU</a:t>
            </a:r>
          </a:p>
        </p:txBody>
      </p:sp>
      <p:pic>
        <p:nvPicPr>
          <p:cNvPr id="22" name="object 22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4511039" y="5451347"/>
            <a:ext cx="1382268" cy="1406652"/>
          </a:xfrm>
          <a:prstGeom prst="rect">
            <a:avLst/>
          </a:prstGeom>
        </p:spPr>
      </p:pic>
      <p:sp>
        <p:nvSpPr>
          <p:cNvPr id="23" name="object 23"/>
          <p:cNvSpPr txBox="1"/>
          <p:nvPr/>
        </p:nvSpPr>
        <p:spPr>
          <a:xfrm>
            <a:off x="4835994" y="5867400"/>
            <a:ext cx="699770" cy="6019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74930">
              <a:lnSpc>
                <a:spcPts val="1370"/>
              </a:lnSpc>
              <a:spcBef>
                <a:spcPts val="100"/>
              </a:spcBef>
            </a:pPr>
            <a:r>
              <a:rPr sz="1200" spc="-10" dirty="0">
                <a:latin typeface="Calibri"/>
                <a:cs typeface="Calibri"/>
              </a:rPr>
              <a:t>GESTION</a:t>
            </a:r>
            <a:endParaRPr sz="1200" dirty="0">
              <a:latin typeface="Calibri"/>
              <a:cs typeface="Calibri"/>
            </a:endParaRPr>
          </a:p>
          <a:p>
            <a:pPr marL="12700">
              <a:lnSpc>
                <a:spcPts val="1370"/>
              </a:lnSpc>
            </a:pPr>
            <a:r>
              <a:rPr sz="1200" spc="-10" dirty="0">
                <a:latin typeface="Calibri"/>
                <a:cs typeface="Calibri"/>
              </a:rPr>
              <a:t>COACHING</a:t>
            </a:r>
            <a:endParaRPr sz="1200" dirty="0">
              <a:latin typeface="Calibri"/>
              <a:cs typeface="Calibri"/>
            </a:endParaRPr>
          </a:p>
          <a:p>
            <a:pPr marL="76200">
              <a:spcBef>
                <a:spcPts val="360"/>
              </a:spcBef>
            </a:pPr>
            <a:r>
              <a:rPr sz="1200" spc="-20" dirty="0">
                <a:latin typeface="Calibri"/>
                <a:cs typeface="Calibri"/>
              </a:rPr>
              <a:t>ANALYSE</a:t>
            </a:r>
            <a:endParaRPr sz="1200" dirty="0">
              <a:latin typeface="Calibri"/>
              <a:cs typeface="Calibri"/>
            </a:endParaRPr>
          </a:p>
        </p:txBody>
      </p:sp>
      <p:pic>
        <p:nvPicPr>
          <p:cNvPr id="26" name="Espace réservé du contenu 7">
            <a:extLst>
              <a:ext uri="{FF2B5EF4-FFF2-40B4-BE49-F238E27FC236}">
                <a16:creationId xmlns:a16="http://schemas.microsoft.com/office/drawing/2014/main" id="{A66ECFB7-CDD2-4F82-788A-86D412C75BC6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310" y="93310"/>
            <a:ext cx="1468710" cy="510718"/>
          </a:xfrm>
          <a:prstGeom prst="rect">
            <a:avLst/>
          </a:prstGeom>
        </p:spPr>
      </p:pic>
      <p:sp>
        <p:nvSpPr>
          <p:cNvPr id="27" name="ZoneTexte 26">
            <a:extLst>
              <a:ext uri="{FF2B5EF4-FFF2-40B4-BE49-F238E27FC236}">
                <a16:creationId xmlns:a16="http://schemas.microsoft.com/office/drawing/2014/main" id="{C0DFC479-1960-4A86-40C3-4353439B4DF7}"/>
              </a:ext>
            </a:extLst>
          </p:cNvPr>
          <p:cNvSpPr txBox="1"/>
          <p:nvPr/>
        </p:nvSpPr>
        <p:spPr>
          <a:xfrm>
            <a:off x="9414044" y="179392"/>
            <a:ext cx="268464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600" b="1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Formation Entraîneur Fédéral</a:t>
            </a:r>
          </a:p>
        </p:txBody>
      </p:sp>
      <p:sp>
        <p:nvSpPr>
          <p:cNvPr id="28" name="ZoneTexte 27">
            <a:extLst>
              <a:ext uri="{FF2B5EF4-FFF2-40B4-BE49-F238E27FC236}">
                <a16:creationId xmlns:a16="http://schemas.microsoft.com/office/drawing/2014/main" id="{CAEED467-FD3A-A813-9C55-AD779F77D57E}"/>
              </a:ext>
            </a:extLst>
          </p:cNvPr>
          <p:cNvSpPr txBox="1"/>
          <p:nvPr/>
        </p:nvSpPr>
        <p:spPr>
          <a:xfrm>
            <a:off x="827665" y="2077240"/>
            <a:ext cx="129457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2700" algn="just">
              <a:spcBef>
                <a:spcPts val="100"/>
              </a:spcBef>
            </a:pPr>
            <a:r>
              <a:rPr lang="fr-FR" b="1" u="sng" spc="-5" dirty="0">
                <a:solidFill>
                  <a:srgbClr val="002060"/>
                </a:solidFill>
                <a:latin typeface="Calibri"/>
                <a:cs typeface="Calibri"/>
              </a:rPr>
              <a:t>EXEMPLE</a:t>
            </a:r>
            <a:endParaRPr lang="fr-FR" b="1" u="sng" dirty="0">
              <a:solidFill>
                <a:srgbClr val="002060"/>
              </a:solidFill>
              <a:latin typeface="Calibri"/>
              <a:cs typeface="Calibri"/>
            </a:endParaRPr>
          </a:p>
        </p:txBody>
      </p:sp>
      <p:sp>
        <p:nvSpPr>
          <p:cNvPr id="29" name="Titre 1">
            <a:extLst>
              <a:ext uri="{FF2B5EF4-FFF2-40B4-BE49-F238E27FC236}">
                <a16:creationId xmlns:a16="http://schemas.microsoft.com/office/drawing/2014/main" id="{F0F0AFEE-51BF-CF84-B171-6DD2ABC32C9B}"/>
              </a:ext>
            </a:extLst>
          </p:cNvPr>
          <p:cNvSpPr txBox="1">
            <a:spLocks/>
          </p:cNvSpPr>
          <p:nvPr/>
        </p:nvSpPr>
        <p:spPr>
          <a:xfrm>
            <a:off x="838200" y="838200"/>
            <a:ext cx="10515600" cy="10866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2700">
              <a:spcBef>
                <a:spcPts val="95"/>
              </a:spcBef>
            </a:pPr>
            <a:r>
              <a:rPr lang="fr-FR" sz="4400" b="1" spc="-5" dirty="0">
                <a:solidFill>
                  <a:srgbClr val="FF0000"/>
                </a:solidFill>
                <a:latin typeface="Calibri"/>
                <a:cs typeface="Calibri"/>
              </a:rPr>
              <a:t>3.</a:t>
            </a:r>
            <a:r>
              <a:rPr lang="fr-FR" sz="4400" b="1" spc="-5" dirty="0">
                <a:solidFill>
                  <a:srgbClr val="001F5F"/>
                </a:solidFill>
                <a:latin typeface="Calibri"/>
                <a:cs typeface="Calibri"/>
              </a:rPr>
              <a:t> POURQUOI ET COMMENT CRÉER SON PROPRE MODELE DE </a:t>
            </a:r>
            <a:r>
              <a:rPr lang="fr-FR" sz="4400" b="1" spc="-10" dirty="0">
                <a:solidFill>
                  <a:srgbClr val="001F5F"/>
                </a:solidFill>
                <a:latin typeface="Calibri"/>
                <a:cs typeface="Calibri"/>
              </a:rPr>
              <a:t>PERFORMANCE</a:t>
            </a:r>
            <a:endParaRPr lang="fr-FR" sz="4400" dirty="0">
              <a:latin typeface="Calibri"/>
              <a:cs typeface="Calibri"/>
            </a:endParaRPr>
          </a:p>
        </p:txBody>
      </p:sp>
      <p:sp>
        <p:nvSpPr>
          <p:cNvPr id="30" name="object 25">
            <a:extLst>
              <a:ext uri="{FF2B5EF4-FFF2-40B4-BE49-F238E27FC236}">
                <a16:creationId xmlns:a16="http://schemas.microsoft.com/office/drawing/2014/main" id="{79D8C03D-EA87-5E27-9694-81BEA50BF023}"/>
              </a:ext>
            </a:extLst>
          </p:cNvPr>
          <p:cNvSpPr txBox="1"/>
          <p:nvPr/>
        </p:nvSpPr>
        <p:spPr>
          <a:xfrm>
            <a:off x="7485951" y="2479496"/>
            <a:ext cx="4041522" cy="316240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99085" marR="5080" indent="-287020">
              <a:spcBef>
                <a:spcPts val="100"/>
              </a:spcBef>
              <a:buFont typeface="Wingdings"/>
              <a:buChar char=""/>
              <a:tabLst>
                <a:tab pos="299720" algn="l"/>
              </a:tabLst>
            </a:pPr>
            <a:r>
              <a:rPr b="1" dirty="0">
                <a:latin typeface="Calibri"/>
                <a:cs typeface="Calibri"/>
              </a:rPr>
              <a:t>Quels</a:t>
            </a:r>
            <a:r>
              <a:rPr b="1" spc="-30" dirty="0">
                <a:latin typeface="Calibri"/>
                <a:cs typeface="Calibri"/>
              </a:rPr>
              <a:t> </a:t>
            </a:r>
            <a:r>
              <a:rPr b="1" spc="-5" dirty="0">
                <a:latin typeface="Calibri"/>
                <a:cs typeface="Calibri"/>
              </a:rPr>
              <a:t>sont</a:t>
            </a:r>
            <a:r>
              <a:rPr b="1" spc="-40" dirty="0">
                <a:latin typeface="Calibri"/>
                <a:cs typeface="Calibri"/>
              </a:rPr>
              <a:t> </a:t>
            </a:r>
            <a:r>
              <a:rPr b="1" spc="-5" dirty="0">
                <a:latin typeface="Calibri"/>
                <a:cs typeface="Calibri"/>
              </a:rPr>
              <a:t>mes</a:t>
            </a:r>
            <a:r>
              <a:rPr b="1" spc="-20" dirty="0">
                <a:latin typeface="Calibri"/>
                <a:cs typeface="Calibri"/>
              </a:rPr>
              <a:t> </a:t>
            </a:r>
            <a:r>
              <a:rPr b="1" spc="-5" dirty="0">
                <a:latin typeface="Calibri"/>
                <a:cs typeface="Calibri"/>
              </a:rPr>
              <a:t>objectifs</a:t>
            </a:r>
            <a:r>
              <a:rPr b="1" spc="-40" dirty="0">
                <a:latin typeface="Calibri"/>
                <a:cs typeface="Calibri"/>
              </a:rPr>
              <a:t> </a:t>
            </a:r>
            <a:r>
              <a:rPr b="1" dirty="0">
                <a:latin typeface="Calibri"/>
                <a:cs typeface="Calibri"/>
              </a:rPr>
              <a:t>à </a:t>
            </a:r>
            <a:r>
              <a:rPr b="1" spc="-5" dirty="0">
                <a:latin typeface="Calibri"/>
                <a:cs typeface="Calibri"/>
              </a:rPr>
              <a:t>courts</a:t>
            </a:r>
            <a:r>
              <a:rPr b="1" spc="-35" dirty="0">
                <a:latin typeface="Calibri"/>
                <a:cs typeface="Calibri"/>
              </a:rPr>
              <a:t> </a:t>
            </a:r>
            <a:r>
              <a:rPr b="1" spc="-5" dirty="0">
                <a:latin typeface="Calibri"/>
                <a:cs typeface="Calibri"/>
              </a:rPr>
              <a:t>et </a:t>
            </a:r>
            <a:r>
              <a:rPr b="1" spc="-395" dirty="0">
                <a:latin typeface="Calibri"/>
                <a:cs typeface="Calibri"/>
              </a:rPr>
              <a:t> </a:t>
            </a:r>
            <a:r>
              <a:rPr b="1" dirty="0">
                <a:latin typeface="Calibri"/>
                <a:cs typeface="Calibri"/>
              </a:rPr>
              <a:t>long</a:t>
            </a:r>
            <a:r>
              <a:rPr b="1" spc="-35" dirty="0">
                <a:latin typeface="Calibri"/>
                <a:cs typeface="Calibri"/>
              </a:rPr>
              <a:t> </a:t>
            </a:r>
            <a:r>
              <a:rPr b="1" spc="-10" dirty="0">
                <a:latin typeface="Calibri"/>
                <a:cs typeface="Calibri"/>
              </a:rPr>
              <a:t>termes</a:t>
            </a:r>
            <a:r>
              <a:rPr b="1" spc="-30" dirty="0">
                <a:latin typeface="Calibri"/>
                <a:cs typeface="Calibri"/>
              </a:rPr>
              <a:t> </a:t>
            </a:r>
            <a:r>
              <a:rPr b="1" dirty="0">
                <a:latin typeface="Calibri"/>
                <a:cs typeface="Calibri"/>
              </a:rPr>
              <a:t>dans</a:t>
            </a:r>
            <a:r>
              <a:rPr b="1" spc="-30" dirty="0">
                <a:latin typeface="Calibri"/>
                <a:cs typeface="Calibri"/>
              </a:rPr>
              <a:t> </a:t>
            </a:r>
            <a:r>
              <a:rPr b="1" dirty="0">
                <a:latin typeface="Calibri"/>
                <a:cs typeface="Calibri"/>
              </a:rPr>
              <a:t>ces</a:t>
            </a:r>
            <a:r>
              <a:rPr b="1" spc="-30" dirty="0">
                <a:latin typeface="Calibri"/>
                <a:cs typeface="Calibri"/>
              </a:rPr>
              <a:t> </a:t>
            </a:r>
            <a:r>
              <a:rPr b="1" spc="-10" dirty="0" err="1">
                <a:latin typeface="Calibri"/>
                <a:cs typeface="Calibri"/>
              </a:rPr>
              <a:t>paramètres</a:t>
            </a:r>
            <a:r>
              <a:rPr b="1" spc="-35" dirty="0">
                <a:latin typeface="Calibri"/>
                <a:cs typeface="Calibri"/>
              </a:rPr>
              <a:t> </a:t>
            </a:r>
            <a:r>
              <a:rPr b="1" dirty="0">
                <a:latin typeface="Calibri"/>
                <a:cs typeface="Calibri"/>
              </a:rPr>
              <a:t>?</a:t>
            </a:r>
            <a:endParaRPr lang="fr-FR" b="1" dirty="0">
              <a:latin typeface="Calibri"/>
              <a:cs typeface="Calibri"/>
            </a:endParaRPr>
          </a:p>
          <a:p>
            <a:pPr marL="299085" marR="5080" indent="-287020">
              <a:spcBef>
                <a:spcPts val="100"/>
              </a:spcBef>
              <a:buFont typeface="Wingdings"/>
              <a:buChar char=""/>
              <a:tabLst>
                <a:tab pos="299720" algn="l"/>
              </a:tabLst>
            </a:pPr>
            <a:endParaRPr lang="fr-FR" b="1" dirty="0">
              <a:latin typeface="Calibri"/>
              <a:cs typeface="Calibri"/>
            </a:endParaRPr>
          </a:p>
          <a:p>
            <a:pPr marL="299085" marR="5080" indent="-287020">
              <a:spcBef>
                <a:spcPts val="100"/>
              </a:spcBef>
              <a:buFont typeface="Wingdings"/>
              <a:buChar char=""/>
              <a:tabLst>
                <a:tab pos="299720" algn="l"/>
              </a:tabLst>
            </a:pPr>
            <a:r>
              <a:rPr lang="fr-FR" b="1" spc="-5" dirty="0">
                <a:latin typeface="Calibri"/>
                <a:cs typeface="Calibri"/>
              </a:rPr>
              <a:t>Comment</a:t>
            </a:r>
            <a:r>
              <a:rPr lang="fr-FR" b="1" spc="-55" dirty="0">
                <a:latin typeface="Calibri"/>
                <a:cs typeface="Calibri"/>
              </a:rPr>
              <a:t> </a:t>
            </a:r>
            <a:r>
              <a:rPr lang="fr-FR" b="1" spc="-5" dirty="0">
                <a:latin typeface="Calibri"/>
                <a:cs typeface="Calibri"/>
              </a:rPr>
              <a:t>je</a:t>
            </a:r>
            <a:r>
              <a:rPr lang="fr-FR" b="1" spc="-25" dirty="0">
                <a:latin typeface="Calibri"/>
                <a:cs typeface="Calibri"/>
              </a:rPr>
              <a:t> </a:t>
            </a:r>
            <a:r>
              <a:rPr lang="fr-FR" b="1" dirty="0">
                <a:latin typeface="Calibri"/>
                <a:cs typeface="Calibri"/>
              </a:rPr>
              <a:t>les</a:t>
            </a:r>
            <a:r>
              <a:rPr lang="fr-FR" b="1" spc="-25" dirty="0">
                <a:latin typeface="Calibri"/>
                <a:cs typeface="Calibri"/>
              </a:rPr>
              <a:t> </a:t>
            </a:r>
            <a:r>
              <a:rPr lang="fr-FR" b="1" spc="-10" dirty="0">
                <a:latin typeface="Calibri"/>
                <a:cs typeface="Calibri"/>
              </a:rPr>
              <a:t>hiérarchise</a:t>
            </a:r>
            <a:r>
              <a:rPr lang="fr-FR" b="1" spc="-60" dirty="0">
                <a:latin typeface="Calibri"/>
                <a:cs typeface="Calibri"/>
              </a:rPr>
              <a:t> </a:t>
            </a:r>
            <a:r>
              <a:rPr lang="fr-FR" b="1" dirty="0">
                <a:latin typeface="Calibri"/>
                <a:cs typeface="Calibri"/>
              </a:rPr>
              <a:t>?</a:t>
            </a:r>
          </a:p>
          <a:p>
            <a:pPr marL="299085" marR="5080" indent="-287020">
              <a:spcBef>
                <a:spcPts val="100"/>
              </a:spcBef>
              <a:buFont typeface="Wingdings"/>
              <a:buChar char=""/>
              <a:tabLst>
                <a:tab pos="299720" algn="l"/>
              </a:tabLst>
            </a:pPr>
            <a:endParaRPr lang="fr-FR" b="1" dirty="0">
              <a:latin typeface="Calibri"/>
              <a:cs typeface="Calibri"/>
            </a:endParaRPr>
          </a:p>
          <a:p>
            <a:pPr marL="299085" marR="5080" indent="-287020">
              <a:spcBef>
                <a:spcPts val="100"/>
              </a:spcBef>
              <a:buFont typeface="Wingdings"/>
              <a:buChar char=""/>
              <a:tabLst>
                <a:tab pos="299720" algn="l"/>
              </a:tabLst>
            </a:pPr>
            <a:r>
              <a:rPr lang="fr-FR" b="1" spc="-5" dirty="0">
                <a:latin typeface="Calibri"/>
                <a:cs typeface="Calibri"/>
              </a:rPr>
              <a:t>Comment</a:t>
            </a:r>
            <a:r>
              <a:rPr lang="fr-FR" b="1" spc="-55" dirty="0">
                <a:latin typeface="Calibri"/>
                <a:cs typeface="Calibri"/>
              </a:rPr>
              <a:t> </a:t>
            </a:r>
            <a:r>
              <a:rPr lang="fr-FR" b="1" spc="-5" dirty="0">
                <a:latin typeface="Calibri"/>
                <a:cs typeface="Calibri"/>
              </a:rPr>
              <a:t>je</a:t>
            </a:r>
            <a:r>
              <a:rPr lang="fr-FR" b="1" spc="-30" dirty="0">
                <a:latin typeface="Calibri"/>
                <a:cs typeface="Calibri"/>
              </a:rPr>
              <a:t> </a:t>
            </a:r>
            <a:r>
              <a:rPr lang="fr-FR" b="1" dirty="0">
                <a:latin typeface="Calibri"/>
                <a:cs typeface="Calibri"/>
              </a:rPr>
              <a:t>les</a:t>
            </a:r>
            <a:r>
              <a:rPr lang="fr-FR" b="1" spc="-30" dirty="0">
                <a:latin typeface="Calibri"/>
                <a:cs typeface="Calibri"/>
              </a:rPr>
              <a:t> </a:t>
            </a:r>
            <a:r>
              <a:rPr lang="fr-FR" b="1" spc="-10" dirty="0">
                <a:latin typeface="Calibri"/>
                <a:cs typeface="Calibri"/>
              </a:rPr>
              <a:t>travaille</a:t>
            </a:r>
            <a:r>
              <a:rPr lang="fr-FR" b="1" spc="-20" dirty="0">
                <a:latin typeface="Calibri"/>
                <a:cs typeface="Calibri"/>
              </a:rPr>
              <a:t> </a:t>
            </a:r>
            <a:r>
              <a:rPr lang="fr-FR" b="1" dirty="0">
                <a:latin typeface="Calibri"/>
                <a:cs typeface="Calibri"/>
              </a:rPr>
              <a:t>?</a:t>
            </a:r>
          </a:p>
          <a:p>
            <a:pPr marL="299085" marR="5080" indent="-287020">
              <a:spcBef>
                <a:spcPts val="100"/>
              </a:spcBef>
              <a:buFont typeface="Wingdings"/>
              <a:buChar char=""/>
              <a:tabLst>
                <a:tab pos="299720" algn="l"/>
              </a:tabLst>
            </a:pPr>
            <a:endParaRPr lang="fr-FR" b="1" dirty="0">
              <a:latin typeface="Calibri"/>
              <a:cs typeface="Calibri"/>
            </a:endParaRPr>
          </a:p>
          <a:p>
            <a:pPr marL="299085" marR="5080" indent="-287020">
              <a:spcBef>
                <a:spcPts val="100"/>
              </a:spcBef>
              <a:buFont typeface="Wingdings"/>
              <a:buChar char=""/>
              <a:tabLst>
                <a:tab pos="299720" algn="l"/>
              </a:tabLst>
            </a:pPr>
            <a:r>
              <a:rPr lang="fr-FR" b="1" spc="-5" dirty="0">
                <a:latin typeface="Calibri"/>
                <a:cs typeface="Calibri"/>
              </a:rPr>
              <a:t>Comment</a:t>
            </a:r>
            <a:r>
              <a:rPr lang="fr-FR" b="1" spc="-50" dirty="0">
                <a:latin typeface="Calibri"/>
                <a:cs typeface="Calibri"/>
              </a:rPr>
              <a:t> </a:t>
            </a:r>
            <a:r>
              <a:rPr lang="fr-FR" b="1" spc="-5" dirty="0">
                <a:latin typeface="Calibri"/>
                <a:cs typeface="Calibri"/>
              </a:rPr>
              <a:t>je</a:t>
            </a:r>
            <a:r>
              <a:rPr lang="fr-FR" b="1" spc="-20" dirty="0">
                <a:latin typeface="Calibri"/>
                <a:cs typeface="Calibri"/>
              </a:rPr>
              <a:t> </a:t>
            </a:r>
            <a:r>
              <a:rPr lang="fr-FR" b="1" dirty="0">
                <a:latin typeface="Calibri"/>
                <a:cs typeface="Calibri"/>
              </a:rPr>
              <a:t>les</a:t>
            </a:r>
            <a:r>
              <a:rPr lang="fr-FR" b="1" spc="-25" dirty="0">
                <a:latin typeface="Calibri"/>
                <a:cs typeface="Calibri"/>
              </a:rPr>
              <a:t> </a:t>
            </a:r>
            <a:r>
              <a:rPr lang="fr-FR" b="1" spc="-10" dirty="0">
                <a:latin typeface="Calibri"/>
                <a:cs typeface="Calibri"/>
              </a:rPr>
              <a:t>évalue</a:t>
            </a:r>
            <a:r>
              <a:rPr lang="fr-FR" b="1" spc="-60" dirty="0">
                <a:latin typeface="Calibri"/>
                <a:cs typeface="Calibri"/>
              </a:rPr>
              <a:t> </a:t>
            </a:r>
            <a:r>
              <a:rPr lang="fr-FR" b="1" dirty="0">
                <a:latin typeface="Calibri"/>
                <a:cs typeface="Calibri"/>
              </a:rPr>
              <a:t>?</a:t>
            </a:r>
          </a:p>
          <a:p>
            <a:pPr marL="299085" marR="5080" indent="-287020">
              <a:spcBef>
                <a:spcPts val="100"/>
              </a:spcBef>
              <a:buFont typeface="Wingdings"/>
              <a:buChar char=""/>
              <a:tabLst>
                <a:tab pos="299720" algn="l"/>
              </a:tabLst>
            </a:pPr>
            <a:endParaRPr lang="fr-FR" b="1" dirty="0">
              <a:latin typeface="Calibri"/>
              <a:cs typeface="Calibri"/>
            </a:endParaRPr>
          </a:p>
          <a:p>
            <a:pPr marL="299085" indent="-287020">
              <a:spcBef>
                <a:spcPts val="100"/>
              </a:spcBef>
              <a:buFont typeface="Wingdings"/>
              <a:buChar char=""/>
              <a:tabLst>
                <a:tab pos="299720" algn="l"/>
              </a:tabLst>
            </a:pPr>
            <a:r>
              <a:rPr lang="fr-FR" b="1" dirty="0">
                <a:latin typeface="Calibri"/>
                <a:cs typeface="Calibri"/>
              </a:rPr>
              <a:t>Comment</a:t>
            </a:r>
            <a:r>
              <a:rPr lang="fr-FR" b="1" spc="-50" dirty="0">
                <a:latin typeface="Calibri"/>
                <a:cs typeface="Calibri"/>
              </a:rPr>
              <a:t> </a:t>
            </a:r>
            <a:r>
              <a:rPr lang="fr-FR" b="1" spc="-5" dirty="0">
                <a:latin typeface="Calibri"/>
                <a:cs typeface="Calibri"/>
              </a:rPr>
              <a:t>je</a:t>
            </a:r>
            <a:r>
              <a:rPr lang="fr-FR" b="1" spc="-15" dirty="0">
                <a:latin typeface="Calibri"/>
                <a:cs typeface="Calibri"/>
              </a:rPr>
              <a:t> </a:t>
            </a:r>
            <a:r>
              <a:rPr lang="fr-FR" b="1" dirty="0">
                <a:latin typeface="Calibri"/>
                <a:cs typeface="Calibri"/>
              </a:rPr>
              <a:t>les</a:t>
            </a:r>
            <a:r>
              <a:rPr lang="fr-FR" b="1" spc="-25" dirty="0">
                <a:latin typeface="Calibri"/>
                <a:cs typeface="Calibri"/>
              </a:rPr>
              <a:t> </a:t>
            </a:r>
            <a:r>
              <a:rPr lang="fr-FR" b="1" dirty="0">
                <a:latin typeface="Calibri"/>
                <a:cs typeface="Calibri"/>
              </a:rPr>
              <a:t>planifie</a:t>
            </a:r>
            <a:r>
              <a:rPr lang="fr-FR" b="1" spc="-20" dirty="0">
                <a:latin typeface="Calibri"/>
                <a:cs typeface="Calibri"/>
              </a:rPr>
              <a:t> </a:t>
            </a:r>
            <a:r>
              <a:rPr lang="fr-FR" b="1" spc="-5" dirty="0">
                <a:latin typeface="Calibri"/>
                <a:cs typeface="Calibri"/>
              </a:rPr>
              <a:t>et</a:t>
            </a:r>
            <a:r>
              <a:rPr lang="fr-FR" b="1" spc="-45" dirty="0">
                <a:latin typeface="Calibri"/>
                <a:cs typeface="Calibri"/>
              </a:rPr>
              <a:t> </a:t>
            </a:r>
            <a:r>
              <a:rPr lang="fr-FR" b="1" dirty="0">
                <a:latin typeface="Calibri"/>
                <a:cs typeface="Calibri"/>
              </a:rPr>
              <a:t>à</a:t>
            </a:r>
            <a:r>
              <a:rPr lang="fr-FR" b="1" spc="-10" dirty="0">
                <a:latin typeface="Calibri"/>
                <a:cs typeface="Calibri"/>
              </a:rPr>
              <a:t> </a:t>
            </a:r>
            <a:r>
              <a:rPr lang="fr-FR" b="1" dirty="0">
                <a:latin typeface="Calibri"/>
                <a:cs typeface="Calibri"/>
              </a:rPr>
              <a:t>quelle</a:t>
            </a:r>
            <a:endParaRPr lang="fr-FR" dirty="0">
              <a:latin typeface="Calibri"/>
              <a:cs typeface="Calibri"/>
            </a:endParaRPr>
          </a:p>
          <a:p>
            <a:pPr marL="299085">
              <a:spcBef>
                <a:spcPts val="5"/>
              </a:spcBef>
            </a:pPr>
            <a:r>
              <a:rPr lang="fr-FR" b="1" spc="-10" dirty="0">
                <a:latin typeface="Calibri"/>
                <a:cs typeface="Calibri"/>
              </a:rPr>
              <a:t>fréquence</a:t>
            </a:r>
            <a:r>
              <a:rPr lang="fr-FR" b="1" spc="-35" dirty="0">
                <a:latin typeface="Calibri"/>
                <a:cs typeface="Calibri"/>
              </a:rPr>
              <a:t> </a:t>
            </a:r>
            <a:r>
              <a:rPr lang="fr-FR" b="1" dirty="0">
                <a:latin typeface="Calibri"/>
                <a:cs typeface="Calibri"/>
              </a:rPr>
              <a:t>?</a:t>
            </a:r>
            <a:endParaRPr lang="fr-FR" dirty="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object 9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012692" y="1851660"/>
            <a:ext cx="4195572" cy="4015740"/>
          </a:xfrm>
          <a:prstGeom prst="rect">
            <a:avLst/>
          </a:prstGeom>
        </p:spPr>
      </p:pic>
      <p:sp>
        <p:nvSpPr>
          <p:cNvPr id="10" name="object 10"/>
          <p:cNvSpPr txBox="1"/>
          <p:nvPr/>
        </p:nvSpPr>
        <p:spPr>
          <a:xfrm>
            <a:off x="5324095" y="3701288"/>
            <a:ext cx="1546225" cy="3149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spcBef>
                <a:spcPts val="95"/>
              </a:spcBef>
            </a:pPr>
            <a:r>
              <a:rPr sz="1900" spc="-5" dirty="0">
                <a:latin typeface="Calibri"/>
                <a:cs typeface="Calibri"/>
              </a:rPr>
              <a:t>PERFORM</a:t>
            </a:r>
            <a:r>
              <a:rPr sz="1900" spc="-15" dirty="0">
                <a:latin typeface="Calibri"/>
                <a:cs typeface="Calibri"/>
              </a:rPr>
              <a:t>A</a:t>
            </a:r>
            <a:r>
              <a:rPr sz="1900" spc="-5" dirty="0">
                <a:latin typeface="Calibri"/>
                <a:cs typeface="Calibri"/>
              </a:rPr>
              <a:t>NCE</a:t>
            </a:r>
            <a:endParaRPr sz="1900">
              <a:latin typeface="Calibri"/>
              <a:cs typeface="Calibri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5722746" y="2344927"/>
            <a:ext cx="745490" cy="136576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spcBef>
                <a:spcPts val="105"/>
              </a:spcBef>
            </a:pPr>
            <a:r>
              <a:rPr sz="800" dirty="0">
                <a:latin typeface="Calibri"/>
                <a:cs typeface="Calibri"/>
              </a:rPr>
              <a:t>PSYCH</a:t>
            </a:r>
            <a:r>
              <a:rPr sz="800" spc="-5" dirty="0">
                <a:latin typeface="Calibri"/>
                <a:cs typeface="Calibri"/>
              </a:rPr>
              <a:t>OL</a:t>
            </a:r>
            <a:r>
              <a:rPr sz="800" spc="-10" dirty="0">
                <a:latin typeface="Calibri"/>
                <a:cs typeface="Calibri"/>
              </a:rPr>
              <a:t>O</a:t>
            </a:r>
            <a:r>
              <a:rPr sz="800" spc="-5" dirty="0">
                <a:latin typeface="Calibri"/>
                <a:cs typeface="Calibri"/>
              </a:rPr>
              <a:t>G</a:t>
            </a:r>
            <a:r>
              <a:rPr sz="800" dirty="0">
                <a:latin typeface="Calibri"/>
                <a:cs typeface="Calibri"/>
              </a:rPr>
              <a:t>IQUE</a:t>
            </a:r>
            <a:endParaRPr sz="800">
              <a:latin typeface="Calibri"/>
              <a:cs typeface="Calibri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7368921" y="3731717"/>
            <a:ext cx="520700" cy="136576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spcBef>
                <a:spcPts val="105"/>
              </a:spcBef>
            </a:pPr>
            <a:r>
              <a:rPr sz="800" dirty="0">
                <a:latin typeface="Calibri"/>
                <a:cs typeface="Calibri"/>
              </a:rPr>
              <a:t>TE</a:t>
            </a:r>
            <a:r>
              <a:rPr sz="800" spc="-5" dirty="0">
                <a:latin typeface="Calibri"/>
                <a:cs typeface="Calibri"/>
              </a:rPr>
              <a:t>C</a:t>
            </a:r>
            <a:r>
              <a:rPr sz="800" dirty="0">
                <a:latin typeface="Calibri"/>
                <a:cs typeface="Calibri"/>
              </a:rPr>
              <a:t>H</a:t>
            </a:r>
            <a:r>
              <a:rPr sz="800" spc="-5" dirty="0">
                <a:latin typeface="Calibri"/>
                <a:cs typeface="Calibri"/>
              </a:rPr>
              <a:t>N</a:t>
            </a:r>
            <a:r>
              <a:rPr sz="800" dirty="0">
                <a:latin typeface="Calibri"/>
                <a:cs typeface="Calibri"/>
              </a:rPr>
              <a:t>IQ</a:t>
            </a:r>
            <a:r>
              <a:rPr sz="800" spc="-5" dirty="0">
                <a:latin typeface="Calibri"/>
                <a:cs typeface="Calibri"/>
              </a:rPr>
              <a:t>U</a:t>
            </a:r>
            <a:r>
              <a:rPr sz="800" dirty="0">
                <a:latin typeface="Calibri"/>
                <a:cs typeface="Calibri"/>
              </a:rPr>
              <a:t>E</a:t>
            </a:r>
            <a:endParaRPr sz="800">
              <a:latin typeface="Calibri"/>
              <a:cs typeface="Calibri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5870576" y="5203317"/>
            <a:ext cx="450215" cy="1359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z="800" dirty="0">
                <a:latin typeface="Calibri"/>
                <a:cs typeface="Calibri"/>
              </a:rPr>
              <a:t>TACTIQUE</a:t>
            </a:r>
            <a:endParaRPr sz="800">
              <a:latin typeface="Calibri"/>
              <a:cs typeface="Calibri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4366642" y="3800984"/>
            <a:ext cx="450215" cy="1359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z="800" dirty="0">
                <a:latin typeface="Calibri"/>
                <a:cs typeface="Calibri"/>
              </a:rPr>
              <a:t>PHYSIQUE</a:t>
            </a:r>
            <a:endParaRPr sz="800">
              <a:latin typeface="Calibri"/>
              <a:cs typeface="Calibri"/>
            </a:endParaRPr>
          </a:p>
        </p:txBody>
      </p:sp>
      <p:pic>
        <p:nvPicPr>
          <p:cNvPr id="18" name="object 18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983992" y="4632959"/>
            <a:ext cx="931163" cy="1316736"/>
          </a:xfrm>
          <a:prstGeom prst="rect">
            <a:avLst/>
          </a:prstGeom>
        </p:spPr>
      </p:pic>
      <p:pic>
        <p:nvPicPr>
          <p:cNvPr id="19" name="object 19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2405200" y="3112008"/>
            <a:ext cx="1031001" cy="1365503"/>
          </a:xfrm>
          <a:prstGeom prst="rect">
            <a:avLst/>
          </a:prstGeom>
        </p:spPr>
      </p:pic>
      <p:pic>
        <p:nvPicPr>
          <p:cNvPr id="20" name="object 20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2968753" y="1586484"/>
            <a:ext cx="950975" cy="1461515"/>
          </a:xfrm>
          <a:prstGeom prst="rect">
            <a:avLst/>
          </a:prstGeom>
        </p:spPr>
      </p:pic>
      <p:grpSp>
        <p:nvGrpSpPr>
          <p:cNvPr id="21" name="object 21"/>
          <p:cNvGrpSpPr/>
          <p:nvPr/>
        </p:nvGrpSpPr>
        <p:grpSpPr>
          <a:xfrm>
            <a:off x="4413504" y="908304"/>
            <a:ext cx="5212080" cy="5884545"/>
            <a:chOff x="2889504" y="908303"/>
            <a:chExt cx="5212080" cy="5884545"/>
          </a:xfrm>
        </p:grpSpPr>
        <p:sp>
          <p:nvSpPr>
            <p:cNvPr id="22" name="object 22"/>
            <p:cNvSpPr/>
            <p:nvPr/>
          </p:nvSpPr>
          <p:spPr>
            <a:xfrm>
              <a:off x="3356610" y="2565653"/>
              <a:ext cx="2463800" cy="2567305"/>
            </a:xfrm>
            <a:custGeom>
              <a:avLst/>
              <a:gdLst/>
              <a:ahLst/>
              <a:cxnLst/>
              <a:rect l="l" t="t" r="r" b="b"/>
              <a:pathLst>
                <a:path w="2463800" h="2567304">
                  <a:moveTo>
                    <a:pt x="643509" y="0"/>
                  </a:moveTo>
                  <a:lnTo>
                    <a:pt x="404622" y="149352"/>
                  </a:lnTo>
                  <a:lnTo>
                    <a:pt x="445160" y="184950"/>
                  </a:lnTo>
                  <a:lnTo>
                    <a:pt x="157873" y="512000"/>
                  </a:lnTo>
                  <a:lnTo>
                    <a:pt x="117348" y="476377"/>
                  </a:lnTo>
                  <a:lnTo>
                    <a:pt x="0" y="732536"/>
                  </a:lnTo>
                  <a:lnTo>
                    <a:pt x="238887" y="583184"/>
                  </a:lnTo>
                  <a:lnTo>
                    <a:pt x="221399" y="567817"/>
                  </a:lnTo>
                  <a:lnTo>
                    <a:pt x="198374" y="547585"/>
                  </a:lnTo>
                  <a:lnTo>
                    <a:pt x="485724" y="220560"/>
                  </a:lnTo>
                  <a:lnTo>
                    <a:pt x="526288" y="256159"/>
                  </a:lnTo>
                  <a:lnTo>
                    <a:pt x="568185" y="164592"/>
                  </a:lnTo>
                  <a:lnTo>
                    <a:pt x="643509" y="0"/>
                  </a:lnTo>
                  <a:close/>
                </a:path>
                <a:path w="2463800" h="2567304">
                  <a:moveTo>
                    <a:pt x="689483" y="2567178"/>
                  </a:moveTo>
                  <a:lnTo>
                    <a:pt x="607682" y="2413635"/>
                  </a:lnTo>
                  <a:lnTo>
                    <a:pt x="557022" y="2318512"/>
                  </a:lnTo>
                  <a:lnTo>
                    <a:pt x="518706" y="2356497"/>
                  </a:lnTo>
                  <a:lnTo>
                    <a:pt x="209105" y="2044179"/>
                  </a:lnTo>
                  <a:lnTo>
                    <a:pt x="228422" y="2025015"/>
                  </a:lnTo>
                  <a:lnTo>
                    <a:pt x="247523" y="2006092"/>
                  </a:lnTo>
                  <a:lnTo>
                    <a:pt x="0" y="1871472"/>
                  </a:lnTo>
                  <a:lnTo>
                    <a:pt x="132461" y="2120138"/>
                  </a:lnTo>
                  <a:lnTo>
                    <a:pt x="170764" y="2082165"/>
                  </a:lnTo>
                  <a:lnTo>
                    <a:pt x="480364" y="2394483"/>
                  </a:lnTo>
                  <a:lnTo>
                    <a:pt x="442087" y="2432431"/>
                  </a:lnTo>
                  <a:lnTo>
                    <a:pt x="689483" y="2567178"/>
                  </a:lnTo>
                  <a:close/>
                </a:path>
                <a:path w="2463800" h="2567304">
                  <a:moveTo>
                    <a:pt x="2432431" y="1847088"/>
                  </a:moveTo>
                  <a:lnTo>
                    <a:pt x="2197608" y="2002790"/>
                  </a:lnTo>
                  <a:lnTo>
                    <a:pt x="2239035" y="2037245"/>
                  </a:lnTo>
                  <a:lnTo>
                    <a:pt x="1985225" y="2342489"/>
                  </a:lnTo>
                  <a:lnTo>
                    <a:pt x="1943735" y="2307971"/>
                  </a:lnTo>
                  <a:lnTo>
                    <a:pt x="1833372" y="2567178"/>
                  </a:lnTo>
                  <a:lnTo>
                    <a:pt x="2068195" y="2411476"/>
                  </a:lnTo>
                  <a:lnTo>
                    <a:pt x="2051697" y="2397760"/>
                  </a:lnTo>
                  <a:lnTo>
                    <a:pt x="2026691" y="2376970"/>
                  </a:lnTo>
                  <a:lnTo>
                    <a:pt x="2280564" y="2071789"/>
                  </a:lnTo>
                  <a:lnTo>
                    <a:pt x="2322068" y="2106295"/>
                  </a:lnTo>
                  <a:lnTo>
                    <a:pt x="2360295" y="2016506"/>
                  </a:lnTo>
                  <a:lnTo>
                    <a:pt x="2432431" y="1847088"/>
                  </a:lnTo>
                  <a:close/>
                </a:path>
                <a:path w="2463800" h="2567304">
                  <a:moveTo>
                    <a:pt x="2463419" y="749300"/>
                  </a:moveTo>
                  <a:lnTo>
                    <a:pt x="2382659" y="593725"/>
                  </a:lnTo>
                  <a:lnTo>
                    <a:pt x="2333625" y="499237"/>
                  </a:lnTo>
                  <a:lnTo>
                    <a:pt x="2294915" y="536803"/>
                  </a:lnTo>
                  <a:lnTo>
                    <a:pt x="1959825" y="191681"/>
                  </a:lnTo>
                  <a:lnTo>
                    <a:pt x="1979752" y="172339"/>
                  </a:lnTo>
                  <a:lnTo>
                    <a:pt x="1998599" y="154051"/>
                  </a:lnTo>
                  <a:lnTo>
                    <a:pt x="1752600" y="16764"/>
                  </a:lnTo>
                  <a:lnTo>
                    <a:pt x="1882394" y="266827"/>
                  </a:lnTo>
                  <a:lnTo>
                    <a:pt x="1921090" y="229273"/>
                  </a:lnTo>
                  <a:lnTo>
                    <a:pt x="2256180" y="574395"/>
                  </a:lnTo>
                  <a:lnTo>
                    <a:pt x="2217420" y="612013"/>
                  </a:lnTo>
                  <a:lnTo>
                    <a:pt x="2463419" y="749300"/>
                  </a:lnTo>
                  <a:close/>
                </a:path>
              </a:pathLst>
            </a:custGeom>
            <a:solidFill>
              <a:srgbClr val="497DB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3" name="object 23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2889504" y="908303"/>
              <a:ext cx="931164" cy="1600200"/>
            </a:xfrm>
            <a:prstGeom prst="rect">
              <a:avLst/>
            </a:prstGeom>
          </p:spPr>
        </p:pic>
        <p:pic>
          <p:nvPicPr>
            <p:cNvPr id="24" name="object 24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2889504" y="5183122"/>
              <a:ext cx="931164" cy="1577338"/>
            </a:xfrm>
            <a:prstGeom prst="rect">
              <a:avLst/>
            </a:prstGeom>
          </p:spPr>
        </p:pic>
        <p:pic>
          <p:nvPicPr>
            <p:cNvPr id="25" name="object 25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5323332" y="908303"/>
              <a:ext cx="1001267" cy="1656588"/>
            </a:xfrm>
            <a:prstGeom prst="rect">
              <a:avLst/>
            </a:prstGeom>
          </p:spPr>
        </p:pic>
        <p:pic>
          <p:nvPicPr>
            <p:cNvPr id="26" name="object 26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5509260" y="5215126"/>
              <a:ext cx="1013460" cy="1577338"/>
            </a:xfrm>
            <a:prstGeom prst="rect">
              <a:avLst/>
            </a:prstGeom>
          </p:spPr>
        </p:pic>
        <p:pic>
          <p:nvPicPr>
            <p:cNvPr id="27" name="object 27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6609588" y="1388363"/>
              <a:ext cx="1146048" cy="1580388"/>
            </a:xfrm>
            <a:prstGeom prst="rect">
              <a:avLst/>
            </a:prstGeom>
          </p:spPr>
        </p:pic>
        <p:pic>
          <p:nvPicPr>
            <p:cNvPr id="28" name="object 28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7123175" y="3224783"/>
              <a:ext cx="978407" cy="1281683"/>
            </a:xfrm>
            <a:prstGeom prst="rect">
              <a:avLst/>
            </a:prstGeom>
          </p:spPr>
        </p:pic>
        <p:pic>
          <p:nvPicPr>
            <p:cNvPr id="29" name="object 29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6690360" y="4646675"/>
              <a:ext cx="1065276" cy="1487424"/>
            </a:xfrm>
            <a:prstGeom prst="rect">
              <a:avLst/>
            </a:prstGeom>
          </p:spPr>
        </p:pic>
      </p:grpSp>
      <p:pic>
        <p:nvPicPr>
          <p:cNvPr id="32" name="Espace réservé du contenu 7">
            <a:extLst>
              <a:ext uri="{FF2B5EF4-FFF2-40B4-BE49-F238E27FC236}">
                <a16:creationId xmlns:a16="http://schemas.microsoft.com/office/drawing/2014/main" id="{354EE6D4-72E8-5809-0FA5-2D4E8551609D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310" y="93310"/>
            <a:ext cx="1468710" cy="510718"/>
          </a:xfrm>
          <a:prstGeom prst="rect">
            <a:avLst/>
          </a:prstGeom>
        </p:spPr>
      </p:pic>
      <p:sp>
        <p:nvSpPr>
          <p:cNvPr id="33" name="ZoneTexte 32">
            <a:extLst>
              <a:ext uri="{FF2B5EF4-FFF2-40B4-BE49-F238E27FC236}">
                <a16:creationId xmlns:a16="http://schemas.microsoft.com/office/drawing/2014/main" id="{BBE89371-9D03-700B-1D4A-1641EF209558}"/>
              </a:ext>
            </a:extLst>
          </p:cNvPr>
          <p:cNvSpPr txBox="1"/>
          <p:nvPr/>
        </p:nvSpPr>
        <p:spPr>
          <a:xfrm>
            <a:off x="9414044" y="194846"/>
            <a:ext cx="268464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600" b="1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Formation Entraîneur Fédéral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re 1">
            <a:extLst>
              <a:ext uri="{FF2B5EF4-FFF2-40B4-BE49-F238E27FC236}">
                <a16:creationId xmlns:a16="http://schemas.microsoft.com/office/drawing/2014/main" id="{45C80E77-A925-ADCF-96D0-72548EC804A0}"/>
              </a:ext>
            </a:extLst>
          </p:cNvPr>
          <p:cNvSpPr txBox="1">
            <a:spLocks/>
          </p:cNvSpPr>
          <p:nvPr/>
        </p:nvSpPr>
        <p:spPr>
          <a:xfrm>
            <a:off x="838200" y="818340"/>
            <a:ext cx="10515600" cy="10866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2700">
              <a:spcBef>
                <a:spcPts val="95"/>
              </a:spcBef>
            </a:pPr>
            <a:r>
              <a:rPr lang="fr-FR" b="1" spc="-5" dirty="0">
                <a:solidFill>
                  <a:srgbClr val="FF0000"/>
                </a:solidFill>
                <a:latin typeface="Calibri"/>
                <a:cs typeface="Calibri"/>
              </a:rPr>
              <a:t>4</a:t>
            </a:r>
            <a:r>
              <a:rPr lang="fr-FR" sz="4400" b="1" spc="-5" dirty="0">
                <a:solidFill>
                  <a:srgbClr val="FF0000"/>
                </a:solidFill>
                <a:latin typeface="Calibri"/>
                <a:cs typeface="Calibri"/>
              </a:rPr>
              <a:t>.</a:t>
            </a:r>
            <a:r>
              <a:rPr lang="fr-FR" sz="4400" b="1" spc="-5" dirty="0">
                <a:solidFill>
                  <a:srgbClr val="001F5F"/>
                </a:solidFill>
                <a:latin typeface="Calibri"/>
                <a:cs typeface="Calibri"/>
              </a:rPr>
              <a:t> METHODOLOGIE DE L’ENTRAÎNEMENT ET APPLICATION</a:t>
            </a:r>
            <a:endParaRPr lang="fr-FR" sz="4400" dirty="0">
              <a:latin typeface="Calibri"/>
              <a:cs typeface="Calibri"/>
            </a:endParaRPr>
          </a:p>
        </p:txBody>
      </p:sp>
      <p:pic>
        <p:nvPicPr>
          <p:cNvPr id="16" name="Espace réservé du contenu 7">
            <a:extLst>
              <a:ext uri="{FF2B5EF4-FFF2-40B4-BE49-F238E27FC236}">
                <a16:creationId xmlns:a16="http://schemas.microsoft.com/office/drawing/2014/main" id="{ABA2731A-DFDA-42D5-E9C3-A2CC175144F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310" y="93310"/>
            <a:ext cx="1468710" cy="510718"/>
          </a:xfrm>
          <a:prstGeom prst="rect">
            <a:avLst/>
          </a:prstGeom>
        </p:spPr>
      </p:pic>
      <p:sp>
        <p:nvSpPr>
          <p:cNvPr id="18" name="ZoneTexte 17">
            <a:extLst>
              <a:ext uri="{FF2B5EF4-FFF2-40B4-BE49-F238E27FC236}">
                <a16:creationId xmlns:a16="http://schemas.microsoft.com/office/drawing/2014/main" id="{C0BCEA0D-9461-70D1-EF7D-849B6469BD41}"/>
              </a:ext>
            </a:extLst>
          </p:cNvPr>
          <p:cNvSpPr txBox="1"/>
          <p:nvPr/>
        </p:nvSpPr>
        <p:spPr>
          <a:xfrm>
            <a:off x="9414044" y="179392"/>
            <a:ext cx="268464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600" b="1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Formation Entraîneur Fédéral</a:t>
            </a:r>
          </a:p>
        </p:txBody>
      </p:sp>
      <p:sp>
        <p:nvSpPr>
          <p:cNvPr id="21" name="ZoneTexte 20">
            <a:extLst>
              <a:ext uri="{FF2B5EF4-FFF2-40B4-BE49-F238E27FC236}">
                <a16:creationId xmlns:a16="http://schemas.microsoft.com/office/drawing/2014/main" id="{6529445F-7734-6F37-7C1C-8911E43C6C36}"/>
              </a:ext>
            </a:extLst>
          </p:cNvPr>
          <p:cNvSpPr txBox="1"/>
          <p:nvPr/>
        </p:nvSpPr>
        <p:spPr>
          <a:xfrm>
            <a:off x="701715" y="2110879"/>
            <a:ext cx="10788570" cy="3972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785" algn="just">
              <a:spcBef>
                <a:spcPts val="100"/>
              </a:spcBef>
            </a:pPr>
            <a:r>
              <a:rPr lang="fr-FR" b="1" u="sng" spc="-5" dirty="0">
                <a:solidFill>
                  <a:srgbClr val="002060"/>
                </a:solidFill>
                <a:latin typeface="Calibri"/>
                <a:cs typeface="Calibri"/>
              </a:rPr>
              <a:t>Définition</a:t>
            </a:r>
            <a:endParaRPr lang="fr-FR" b="1" u="sng" dirty="0">
              <a:solidFill>
                <a:srgbClr val="002060"/>
              </a:solidFill>
              <a:latin typeface="Calibri"/>
              <a:cs typeface="Calibri"/>
            </a:endParaRPr>
          </a:p>
          <a:p>
            <a:pPr marL="57785" algn="just">
              <a:spcBef>
                <a:spcPts val="100"/>
              </a:spcBef>
            </a:pPr>
            <a:endParaRPr lang="fr-FR" b="1" spc="-10" dirty="0">
              <a:latin typeface="Calibri"/>
              <a:cs typeface="Calibri"/>
            </a:endParaRPr>
          </a:p>
          <a:p>
            <a:pPr marL="57785" algn="just">
              <a:spcBef>
                <a:spcPts val="100"/>
              </a:spcBef>
            </a:pPr>
            <a:r>
              <a:rPr lang="fr-FR" spc="-10" dirty="0">
                <a:latin typeface="Calibri"/>
                <a:cs typeface="Calibri"/>
              </a:rPr>
              <a:t>Entraîner</a:t>
            </a:r>
            <a:r>
              <a:rPr lang="fr-FR" spc="5" dirty="0">
                <a:latin typeface="Calibri"/>
                <a:cs typeface="Calibri"/>
              </a:rPr>
              <a:t> </a:t>
            </a:r>
            <a:r>
              <a:rPr lang="fr-FR" spc="-35" dirty="0">
                <a:latin typeface="Calibri"/>
                <a:cs typeface="Calibri"/>
              </a:rPr>
              <a:t>c’est</a:t>
            </a:r>
            <a:r>
              <a:rPr lang="fr-FR" spc="10" dirty="0">
                <a:latin typeface="Calibri"/>
                <a:cs typeface="Calibri"/>
              </a:rPr>
              <a:t> </a:t>
            </a:r>
            <a:r>
              <a:rPr lang="fr-FR" spc="-10" dirty="0">
                <a:latin typeface="Calibri"/>
                <a:cs typeface="Calibri"/>
              </a:rPr>
              <a:t>provoquer</a:t>
            </a:r>
            <a:r>
              <a:rPr lang="fr-FR" spc="10" dirty="0">
                <a:latin typeface="Calibri"/>
                <a:cs typeface="Calibri"/>
              </a:rPr>
              <a:t> </a:t>
            </a:r>
            <a:r>
              <a:rPr lang="fr-FR" spc="-10" dirty="0">
                <a:latin typeface="Calibri"/>
                <a:cs typeface="Calibri"/>
              </a:rPr>
              <a:t>volontairement,</a:t>
            </a:r>
            <a:r>
              <a:rPr lang="fr-FR" dirty="0">
                <a:latin typeface="Calibri"/>
                <a:cs typeface="Calibri"/>
              </a:rPr>
              <a:t> à </a:t>
            </a:r>
            <a:r>
              <a:rPr lang="fr-FR" spc="-25" dirty="0">
                <a:latin typeface="Calibri"/>
                <a:cs typeface="Calibri"/>
              </a:rPr>
              <a:t>l’aide</a:t>
            </a:r>
            <a:r>
              <a:rPr lang="fr-FR" spc="30" dirty="0">
                <a:latin typeface="Calibri"/>
                <a:cs typeface="Calibri"/>
              </a:rPr>
              <a:t> </a:t>
            </a:r>
            <a:r>
              <a:rPr lang="fr-FR" spc="-25" dirty="0">
                <a:latin typeface="Calibri"/>
                <a:cs typeface="Calibri"/>
              </a:rPr>
              <a:t>d’exercices</a:t>
            </a:r>
            <a:r>
              <a:rPr lang="fr-FR" spc="20" dirty="0">
                <a:latin typeface="Calibri"/>
                <a:cs typeface="Calibri"/>
              </a:rPr>
              <a:t> </a:t>
            </a:r>
            <a:r>
              <a:rPr lang="fr-FR" spc="-10" dirty="0">
                <a:latin typeface="Calibri"/>
                <a:cs typeface="Calibri"/>
              </a:rPr>
              <a:t>touchant</a:t>
            </a:r>
            <a:r>
              <a:rPr lang="fr-FR" spc="5" dirty="0">
                <a:latin typeface="Calibri"/>
                <a:cs typeface="Calibri"/>
              </a:rPr>
              <a:t> </a:t>
            </a:r>
            <a:r>
              <a:rPr lang="fr-FR" spc="-5" dirty="0">
                <a:latin typeface="Calibri"/>
                <a:cs typeface="Calibri"/>
              </a:rPr>
              <a:t>les</a:t>
            </a:r>
            <a:r>
              <a:rPr lang="fr-FR" spc="10" dirty="0">
                <a:latin typeface="Calibri"/>
                <a:cs typeface="Calibri"/>
              </a:rPr>
              <a:t> </a:t>
            </a:r>
            <a:r>
              <a:rPr lang="fr-FR" spc="-5" dirty="0">
                <a:latin typeface="Calibri"/>
                <a:cs typeface="Calibri"/>
              </a:rPr>
              <a:t>domaines </a:t>
            </a:r>
            <a:r>
              <a:rPr lang="fr-FR" dirty="0">
                <a:latin typeface="Calibri"/>
                <a:cs typeface="Calibri"/>
              </a:rPr>
              <a:t> </a:t>
            </a:r>
            <a:r>
              <a:rPr lang="fr-FR" spc="-10" dirty="0">
                <a:latin typeface="Calibri"/>
                <a:cs typeface="Calibri"/>
              </a:rPr>
              <a:t>physiologiques,</a:t>
            </a:r>
            <a:r>
              <a:rPr lang="fr-FR" spc="15" dirty="0">
                <a:latin typeface="Calibri"/>
                <a:cs typeface="Calibri"/>
              </a:rPr>
              <a:t> </a:t>
            </a:r>
            <a:r>
              <a:rPr lang="fr-FR" spc="-10" dirty="0">
                <a:latin typeface="Calibri"/>
                <a:cs typeface="Calibri"/>
              </a:rPr>
              <a:t>physiques,</a:t>
            </a:r>
            <a:r>
              <a:rPr lang="fr-FR" spc="5" dirty="0">
                <a:latin typeface="Calibri"/>
                <a:cs typeface="Calibri"/>
              </a:rPr>
              <a:t> </a:t>
            </a:r>
            <a:r>
              <a:rPr lang="fr-FR" spc="-5" dirty="0">
                <a:latin typeface="Calibri"/>
                <a:cs typeface="Calibri"/>
              </a:rPr>
              <a:t>biomécaniques</a:t>
            </a:r>
            <a:r>
              <a:rPr lang="fr-FR" spc="30" dirty="0">
                <a:latin typeface="Calibri"/>
                <a:cs typeface="Calibri"/>
              </a:rPr>
              <a:t> </a:t>
            </a:r>
            <a:r>
              <a:rPr lang="fr-FR" spc="-5" dirty="0">
                <a:latin typeface="Calibri"/>
                <a:cs typeface="Calibri"/>
              </a:rPr>
              <a:t>et</a:t>
            </a:r>
            <a:r>
              <a:rPr lang="fr-FR" spc="20" dirty="0">
                <a:latin typeface="Calibri"/>
                <a:cs typeface="Calibri"/>
              </a:rPr>
              <a:t> </a:t>
            </a:r>
            <a:r>
              <a:rPr lang="fr-FR" spc="-5" dirty="0">
                <a:latin typeface="Calibri"/>
                <a:cs typeface="Calibri"/>
              </a:rPr>
              <a:t>mentaux,</a:t>
            </a:r>
            <a:r>
              <a:rPr lang="fr-FR" spc="15" dirty="0">
                <a:latin typeface="Calibri"/>
                <a:cs typeface="Calibri"/>
              </a:rPr>
              <a:t> </a:t>
            </a:r>
            <a:r>
              <a:rPr lang="fr-FR" spc="-5" dirty="0">
                <a:latin typeface="Calibri"/>
                <a:cs typeface="Calibri"/>
              </a:rPr>
              <a:t>une</a:t>
            </a:r>
            <a:r>
              <a:rPr lang="fr-FR" spc="20" dirty="0">
                <a:latin typeface="Calibri"/>
                <a:cs typeface="Calibri"/>
              </a:rPr>
              <a:t> </a:t>
            </a:r>
            <a:r>
              <a:rPr lang="fr-FR" spc="-5" dirty="0">
                <a:latin typeface="Calibri"/>
                <a:cs typeface="Calibri"/>
              </a:rPr>
              <a:t>succession</a:t>
            </a:r>
            <a:r>
              <a:rPr lang="fr-FR" spc="15" dirty="0">
                <a:latin typeface="Calibri"/>
                <a:cs typeface="Calibri"/>
              </a:rPr>
              <a:t> </a:t>
            </a:r>
            <a:r>
              <a:rPr lang="fr-FR" spc="-5" dirty="0">
                <a:latin typeface="Calibri"/>
                <a:cs typeface="Calibri"/>
              </a:rPr>
              <a:t>de</a:t>
            </a:r>
            <a:r>
              <a:rPr lang="fr-FR" spc="25" dirty="0">
                <a:latin typeface="Calibri"/>
                <a:cs typeface="Calibri"/>
              </a:rPr>
              <a:t> </a:t>
            </a:r>
            <a:r>
              <a:rPr lang="fr-FR" spc="-10" dirty="0">
                <a:latin typeface="Calibri"/>
                <a:cs typeface="Calibri"/>
              </a:rPr>
              <a:t>désadaptation. </a:t>
            </a:r>
            <a:r>
              <a:rPr lang="fr-FR" spc="-5" dirty="0">
                <a:latin typeface="Calibri"/>
                <a:cs typeface="Calibri"/>
              </a:rPr>
              <a:t>Ce</a:t>
            </a:r>
            <a:r>
              <a:rPr lang="fr-FR" spc="20" dirty="0">
                <a:latin typeface="Calibri"/>
                <a:cs typeface="Calibri"/>
              </a:rPr>
              <a:t> </a:t>
            </a:r>
            <a:r>
              <a:rPr lang="fr-FR" spc="-5" dirty="0">
                <a:latin typeface="Calibri"/>
                <a:cs typeface="Calibri"/>
              </a:rPr>
              <a:t>déséquilibre</a:t>
            </a:r>
            <a:r>
              <a:rPr lang="fr-FR" spc="30" dirty="0">
                <a:latin typeface="Calibri"/>
                <a:cs typeface="Calibri"/>
              </a:rPr>
              <a:t> </a:t>
            </a:r>
            <a:r>
              <a:rPr lang="fr-FR" spc="-10" dirty="0">
                <a:latin typeface="Calibri"/>
                <a:cs typeface="Calibri"/>
              </a:rPr>
              <a:t>déclenchera</a:t>
            </a:r>
            <a:r>
              <a:rPr lang="fr-FR" spc="30" dirty="0">
                <a:latin typeface="Calibri"/>
                <a:cs typeface="Calibri"/>
              </a:rPr>
              <a:t> </a:t>
            </a:r>
            <a:r>
              <a:rPr lang="fr-FR" spc="-5" dirty="0">
                <a:latin typeface="Calibri"/>
                <a:cs typeface="Calibri"/>
              </a:rPr>
              <a:t>des</a:t>
            </a:r>
            <a:r>
              <a:rPr lang="fr-FR" spc="5" dirty="0">
                <a:latin typeface="Calibri"/>
                <a:cs typeface="Calibri"/>
              </a:rPr>
              <a:t> </a:t>
            </a:r>
            <a:r>
              <a:rPr lang="fr-FR" spc="-10" dirty="0">
                <a:latin typeface="Calibri"/>
                <a:cs typeface="Calibri"/>
              </a:rPr>
              <a:t>réadaptations</a:t>
            </a:r>
            <a:r>
              <a:rPr lang="fr-FR" spc="5" dirty="0">
                <a:latin typeface="Calibri"/>
                <a:cs typeface="Calibri"/>
              </a:rPr>
              <a:t> </a:t>
            </a:r>
            <a:r>
              <a:rPr lang="fr-FR" spc="-10" dirty="0">
                <a:latin typeface="Calibri"/>
                <a:cs typeface="Calibri"/>
              </a:rPr>
              <a:t>propices</a:t>
            </a:r>
            <a:r>
              <a:rPr lang="fr-FR" spc="20" dirty="0">
                <a:latin typeface="Calibri"/>
                <a:cs typeface="Calibri"/>
              </a:rPr>
              <a:t> </a:t>
            </a:r>
            <a:r>
              <a:rPr lang="fr-FR" dirty="0">
                <a:latin typeface="Calibri"/>
                <a:cs typeface="Calibri"/>
              </a:rPr>
              <a:t>à la</a:t>
            </a:r>
            <a:r>
              <a:rPr lang="fr-FR" spc="15" dirty="0">
                <a:latin typeface="Calibri"/>
                <a:cs typeface="Calibri"/>
              </a:rPr>
              <a:t> </a:t>
            </a:r>
            <a:r>
              <a:rPr lang="fr-FR" spc="-10" dirty="0">
                <a:latin typeface="Calibri"/>
                <a:cs typeface="Calibri"/>
              </a:rPr>
              <a:t>progression</a:t>
            </a:r>
            <a:r>
              <a:rPr lang="fr-FR" dirty="0">
                <a:latin typeface="Calibri"/>
                <a:cs typeface="Calibri"/>
              </a:rPr>
              <a:t> </a:t>
            </a:r>
            <a:r>
              <a:rPr lang="fr-FR" spc="-5" dirty="0">
                <a:latin typeface="Calibri"/>
                <a:cs typeface="Calibri"/>
              </a:rPr>
              <a:t>du</a:t>
            </a:r>
            <a:r>
              <a:rPr lang="fr-FR" spc="5" dirty="0">
                <a:latin typeface="Calibri"/>
                <a:cs typeface="Calibri"/>
              </a:rPr>
              <a:t> </a:t>
            </a:r>
            <a:r>
              <a:rPr lang="fr-FR" spc="-5" dirty="0">
                <a:latin typeface="Calibri"/>
                <a:cs typeface="Calibri"/>
              </a:rPr>
              <a:t>joueur</a:t>
            </a:r>
            <a:r>
              <a:rPr lang="fr-FR" spc="10" dirty="0">
                <a:latin typeface="Calibri"/>
                <a:cs typeface="Calibri"/>
              </a:rPr>
              <a:t> </a:t>
            </a:r>
            <a:r>
              <a:rPr lang="fr-FR" spc="-5" dirty="0">
                <a:latin typeface="Calibri"/>
                <a:cs typeface="Calibri"/>
              </a:rPr>
              <a:t>ou</a:t>
            </a:r>
            <a:r>
              <a:rPr lang="fr-FR" dirty="0">
                <a:latin typeface="Calibri"/>
                <a:cs typeface="Calibri"/>
              </a:rPr>
              <a:t> de </a:t>
            </a:r>
            <a:r>
              <a:rPr lang="fr-FR" spc="5" dirty="0">
                <a:latin typeface="Calibri"/>
                <a:cs typeface="Calibri"/>
              </a:rPr>
              <a:t> </a:t>
            </a:r>
            <a:r>
              <a:rPr lang="fr-FR" spc="-20" dirty="0">
                <a:latin typeface="Calibri"/>
                <a:cs typeface="Calibri"/>
              </a:rPr>
              <a:t>l’équipe.</a:t>
            </a:r>
            <a:endParaRPr lang="fr-FR" dirty="0">
              <a:latin typeface="Calibri"/>
              <a:cs typeface="Calibri"/>
            </a:endParaRPr>
          </a:p>
          <a:p>
            <a:pPr algn="just">
              <a:spcBef>
                <a:spcPts val="25"/>
              </a:spcBef>
            </a:pPr>
            <a:endParaRPr lang="fr-FR" sz="1750" dirty="0">
              <a:latin typeface="Calibri"/>
              <a:cs typeface="Calibri"/>
            </a:endParaRPr>
          </a:p>
          <a:p>
            <a:pPr marL="12700" algn="just"/>
            <a:r>
              <a:rPr lang="fr-FR" dirty="0">
                <a:latin typeface="Calibri"/>
                <a:cs typeface="Calibri"/>
              </a:rPr>
              <a:t>Ainsi</a:t>
            </a:r>
            <a:r>
              <a:rPr lang="fr-FR" spc="-5" dirty="0">
                <a:latin typeface="Calibri"/>
                <a:cs typeface="Calibri"/>
              </a:rPr>
              <a:t> la</a:t>
            </a:r>
            <a:r>
              <a:rPr lang="fr-FR" spc="10" dirty="0">
                <a:latin typeface="Calibri"/>
                <a:cs typeface="Calibri"/>
              </a:rPr>
              <a:t> </a:t>
            </a:r>
            <a:r>
              <a:rPr lang="fr-FR" spc="-10" dirty="0">
                <a:latin typeface="Calibri"/>
                <a:cs typeface="Calibri"/>
              </a:rPr>
              <a:t>profession</a:t>
            </a:r>
            <a:r>
              <a:rPr lang="fr-FR" spc="-5" dirty="0">
                <a:latin typeface="Calibri"/>
                <a:cs typeface="Calibri"/>
              </a:rPr>
              <a:t> </a:t>
            </a:r>
            <a:r>
              <a:rPr lang="fr-FR" spc="-15" dirty="0">
                <a:latin typeface="Calibri"/>
                <a:cs typeface="Calibri"/>
              </a:rPr>
              <a:t>d’un</a:t>
            </a:r>
            <a:r>
              <a:rPr lang="fr-FR" spc="10" dirty="0">
                <a:latin typeface="Calibri"/>
                <a:cs typeface="Calibri"/>
              </a:rPr>
              <a:t> </a:t>
            </a:r>
            <a:r>
              <a:rPr lang="fr-FR" spc="-5" dirty="0">
                <a:latin typeface="Calibri"/>
                <a:cs typeface="Calibri"/>
              </a:rPr>
              <a:t>entraîneur </a:t>
            </a:r>
            <a:r>
              <a:rPr lang="fr-FR" spc="-35" dirty="0">
                <a:latin typeface="Calibri"/>
                <a:cs typeface="Calibri"/>
              </a:rPr>
              <a:t>c’est</a:t>
            </a:r>
            <a:r>
              <a:rPr lang="fr-FR" spc="15" dirty="0">
                <a:latin typeface="Calibri"/>
                <a:cs typeface="Calibri"/>
              </a:rPr>
              <a:t> </a:t>
            </a:r>
            <a:r>
              <a:rPr lang="fr-FR" spc="-10" dirty="0">
                <a:latin typeface="Calibri"/>
                <a:cs typeface="Calibri"/>
              </a:rPr>
              <a:t>piloter</a:t>
            </a:r>
            <a:r>
              <a:rPr lang="fr-FR" spc="20" dirty="0">
                <a:latin typeface="Calibri"/>
                <a:cs typeface="Calibri"/>
              </a:rPr>
              <a:t> </a:t>
            </a:r>
            <a:r>
              <a:rPr lang="fr-FR" spc="-5" dirty="0">
                <a:latin typeface="Calibri"/>
                <a:cs typeface="Calibri"/>
              </a:rPr>
              <a:t>de nombreux</a:t>
            </a:r>
            <a:r>
              <a:rPr lang="fr-FR" spc="10" dirty="0">
                <a:latin typeface="Calibri"/>
                <a:cs typeface="Calibri"/>
              </a:rPr>
              <a:t> </a:t>
            </a:r>
            <a:r>
              <a:rPr lang="fr-FR" spc="-5" dirty="0">
                <a:latin typeface="Calibri"/>
                <a:cs typeface="Calibri"/>
              </a:rPr>
              <a:t>variables</a:t>
            </a:r>
            <a:r>
              <a:rPr lang="fr-FR" spc="5" dirty="0">
                <a:latin typeface="Calibri"/>
                <a:cs typeface="Calibri"/>
              </a:rPr>
              <a:t> </a:t>
            </a:r>
            <a:r>
              <a:rPr lang="fr-FR" spc="-5" dirty="0">
                <a:latin typeface="Calibri"/>
                <a:cs typeface="Calibri"/>
              </a:rPr>
              <a:t>et</a:t>
            </a:r>
            <a:r>
              <a:rPr lang="fr-FR" dirty="0">
                <a:latin typeface="Calibri"/>
                <a:cs typeface="Calibri"/>
              </a:rPr>
              <a:t> </a:t>
            </a:r>
            <a:r>
              <a:rPr lang="fr-FR" spc="-15" dirty="0">
                <a:latin typeface="Calibri"/>
                <a:cs typeface="Calibri"/>
              </a:rPr>
              <a:t>facteurs,</a:t>
            </a:r>
            <a:r>
              <a:rPr lang="fr-FR" spc="20" dirty="0">
                <a:latin typeface="Calibri"/>
                <a:cs typeface="Calibri"/>
              </a:rPr>
              <a:t> </a:t>
            </a:r>
            <a:r>
              <a:rPr lang="fr-FR" spc="-5" dirty="0">
                <a:latin typeface="Calibri"/>
                <a:cs typeface="Calibri"/>
              </a:rPr>
              <a:t>que</a:t>
            </a:r>
            <a:r>
              <a:rPr lang="fr-FR" spc="15" dirty="0">
                <a:latin typeface="Calibri"/>
                <a:cs typeface="Calibri"/>
              </a:rPr>
              <a:t> </a:t>
            </a:r>
            <a:r>
              <a:rPr lang="fr-FR" spc="-5" dirty="0">
                <a:latin typeface="Calibri"/>
                <a:cs typeface="Calibri"/>
              </a:rPr>
              <a:t>ce soit</a:t>
            </a:r>
            <a:r>
              <a:rPr lang="fr-FR" spc="-10" dirty="0">
                <a:latin typeface="Calibri"/>
                <a:cs typeface="Calibri"/>
              </a:rPr>
              <a:t> </a:t>
            </a:r>
            <a:r>
              <a:rPr lang="fr-FR" spc="-35" dirty="0">
                <a:latin typeface="Calibri"/>
                <a:cs typeface="Calibri"/>
              </a:rPr>
              <a:t>d’ordre</a:t>
            </a:r>
            <a:r>
              <a:rPr lang="fr-FR" spc="30" dirty="0">
                <a:latin typeface="Calibri"/>
                <a:cs typeface="Calibri"/>
              </a:rPr>
              <a:t> </a:t>
            </a:r>
            <a:r>
              <a:rPr lang="fr-FR" spc="-5" dirty="0">
                <a:latin typeface="Calibri"/>
                <a:cs typeface="Calibri"/>
              </a:rPr>
              <a:t>technique,</a:t>
            </a:r>
            <a:r>
              <a:rPr lang="fr-FR" spc="30" dirty="0">
                <a:latin typeface="Calibri"/>
                <a:cs typeface="Calibri"/>
              </a:rPr>
              <a:t> </a:t>
            </a:r>
            <a:r>
              <a:rPr lang="fr-FR" spc="-10" dirty="0">
                <a:latin typeface="Calibri"/>
                <a:cs typeface="Calibri"/>
              </a:rPr>
              <a:t>physique,</a:t>
            </a:r>
            <a:r>
              <a:rPr lang="fr-FR" spc="10" dirty="0">
                <a:latin typeface="Calibri"/>
                <a:cs typeface="Calibri"/>
              </a:rPr>
              <a:t> </a:t>
            </a:r>
            <a:r>
              <a:rPr lang="fr-FR" spc="-10" dirty="0">
                <a:latin typeface="Calibri"/>
                <a:cs typeface="Calibri"/>
              </a:rPr>
              <a:t>tactique</a:t>
            </a:r>
            <a:r>
              <a:rPr lang="fr-FR" spc="10" dirty="0">
                <a:latin typeface="Calibri"/>
                <a:cs typeface="Calibri"/>
              </a:rPr>
              <a:t> </a:t>
            </a:r>
            <a:r>
              <a:rPr lang="fr-FR" spc="-5" dirty="0">
                <a:latin typeface="Calibri"/>
                <a:cs typeface="Calibri"/>
              </a:rPr>
              <a:t>ou</a:t>
            </a:r>
            <a:r>
              <a:rPr lang="fr-FR" spc="15" dirty="0">
                <a:latin typeface="Calibri"/>
                <a:cs typeface="Calibri"/>
              </a:rPr>
              <a:t> </a:t>
            </a:r>
            <a:r>
              <a:rPr lang="fr-FR" spc="-10" dirty="0">
                <a:latin typeface="Calibri"/>
                <a:cs typeface="Calibri"/>
              </a:rPr>
              <a:t>mental.</a:t>
            </a:r>
            <a:endParaRPr lang="fr-FR" dirty="0">
              <a:latin typeface="Calibri"/>
              <a:cs typeface="Calibri"/>
            </a:endParaRPr>
          </a:p>
          <a:p>
            <a:pPr algn="just">
              <a:spcBef>
                <a:spcPts val="25"/>
              </a:spcBef>
            </a:pPr>
            <a:endParaRPr lang="fr-FR" sz="1750" dirty="0">
              <a:latin typeface="Calibri"/>
              <a:cs typeface="Calibri"/>
            </a:endParaRPr>
          </a:p>
          <a:p>
            <a:pPr marL="12700" algn="just"/>
            <a:r>
              <a:rPr lang="fr-FR" spc="-25" dirty="0">
                <a:latin typeface="Calibri"/>
                <a:cs typeface="Calibri"/>
              </a:rPr>
              <a:t>L’entraînement</a:t>
            </a:r>
            <a:r>
              <a:rPr lang="fr-FR" spc="15" dirty="0">
                <a:latin typeface="Calibri"/>
                <a:cs typeface="Calibri"/>
              </a:rPr>
              <a:t> </a:t>
            </a:r>
            <a:r>
              <a:rPr lang="fr-FR" spc="-5" dirty="0">
                <a:latin typeface="Calibri"/>
                <a:cs typeface="Calibri"/>
              </a:rPr>
              <a:t>peut</a:t>
            </a:r>
            <a:r>
              <a:rPr lang="fr-FR" spc="10" dirty="0">
                <a:latin typeface="Calibri"/>
                <a:cs typeface="Calibri"/>
              </a:rPr>
              <a:t> </a:t>
            </a:r>
            <a:r>
              <a:rPr lang="fr-FR" spc="-15" dirty="0">
                <a:latin typeface="Calibri"/>
                <a:cs typeface="Calibri"/>
              </a:rPr>
              <a:t>être</a:t>
            </a:r>
            <a:r>
              <a:rPr lang="fr-FR" spc="5" dirty="0">
                <a:latin typeface="Calibri"/>
                <a:cs typeface="Calibri"/>
              </a:rPr>
              <a:t> </a:t>
            </a:r>
            <a:r>
              <a:rPr lang="fr-FR" spc="-5" dirty="0">
                <a:latin typeface="Calibri"/>
                <a:cs typeface="Calibri"/>
              </a:rPr>
              <a:t>défini</a:t>
            </a:r>
            <a:r>
              <a:rPr lang="fr-FR" spc="10" dirty="0">
                <a:latin typeface="Calibri"/>
                <a:cs typeface="Calibri"/>
              </a:rPr>
              <a:t> </a:t>
            </a:r>
            <a:r>
              <a:rPr lang="fr-FR" spc="-10" dirty="0">
                <a:latin typeface="Calibri"/>
                <a:cs typeface="Calibri"/>
              </a:rPr>
              <a:t>comme</a:t>
            </a:r>
            <a:r>
              <a:rPr lang="fr-FR" spc="20" dirty="0">
                <a:latin typeface="Calibri"/>
                <a:cs typeface="Calibri"/>
              </a:rPr>
              <a:t> </a:t>
            </a:r>
            <a:r>
              <a:rPr lang="fr-FR" spc="-15" dirty="0">
                <a:latin typeface="Calibri"/>
                <a:cs typeface="Calibri"/>
              </a:rPr>
              <a:t>l’ensemble</a:t>
            </a:r>
            <a:r>
              <a:rPr lang="fr-FR" spc="15" dirty="0">
                <a:latin typeface="Calibri"/>
                <a:cs typeface="Calibri"/>
              </a:rPr>
              <a:t> </a:t>
            </a:r>
            <a:r>
              <a:rPr lang="fr-FR" spc="-5" dirty="0">
                <a:latin typeface="Calibri"/>
                <a:cs typeface="Calibri"/>
              </a:rPr>
              <a:t>des</a:t>
            </a:r>
            <a:r>
              <a:rPr lang="fr-FR" spc="5" dirty="0">
                <a:latin typeface="Calibri"/>
                <a:cs typeface="Calibri"/>
              </a:rPr>
              <a:t> </a:t>
            </a:r>
            <a:r>
              <a:rPr lang="fr-FR" spc="-10" dirty="0">
                <a:latin typeface="Calibri"/>
                <a:cs typeface="Calibri"/>
              </a:rPr>
              <a:t>procédés</a:t>
            </a:r>
            <a:r>
              <a:rPr lang="fr-FR" spc="10" dirty="0">
                <a:latin typeface="Calibri"/>
                <a:cs typeface="Calibri"/>
              </a:rPr>
              <a:t> </a:t>
            </a:r>
            <a:r>
              <a:rPr lang="fr-FR" spc="-10" dirty="0">
                <a:latin typeface="Calibri"/>
                <a:cs typeface="Calibri"/>
              </a:rPr>
              <a:t>tendant</a:t>
            </a:r>
            <a:r>
              <a:rPr lang="fr-FR" spc="5" dirty="0">
                <a:latin typeface="Calibri"/>
                <a:cs typeface="Calibri"/>
              </a:rPr>
              <a:t> </a:t>
            </a:r>
            <a:r>
              <a:rPr lang="fr-FR" dirty="0">
                <a:latin typeface="Calibri"/>
                <a:cs typeface="Calibri"/>
              </a:rPr>
              <a:t>à amener</a:t>
            </a:r>
            <a:r>
              <a:rPr lang="fr-FR" spc="15" dirty="0">
                <a:latin typeface="Calibri"/>
                <a:cs typeface="Calibri"/>
              </a:rPr>
              <a:t> </a:t>
            </a:r>
            <a:r>
              <a:rPr lang="fr-FR" spc="-5" dirty="0">
                <a:latin typeface="Calibri"/>
                <a:cs typeface="Calibri"/>
              </a:rPr>
              <a:t>un joueur ou</a:t>
            </a:r>
            <a:r>
              <a:rPr lang="fr-FR" spc="10" dirty="0">
                <a:latin typeface="Calibri"/>
                <a:cs typeface="Calibri"/>
              </a:rPr>
              <a:t> </a:t>
            </a:r>
            <a:r>
              <a:rPr lang="fr-FR" spc="-5" dirty="0">
                <a:latin typeface="Calibri"/>
                <a:cs typeface="Calibri"/>
              </a:rPr>
              <a:t>une</a:t>
            </a:r>
            <a:r>
              <a:rPr lang="fr-FR" spc="15" dirty="0">
                <a:latin typeface="Calibri"/>
                <a:cs typeface="Calibri"/>
              </a:rPr>
              <a:t> </a:t>
            </a:r>
            <a:r>
              <a:rPr lang="fr-FR" spc="-5" dirty="0">
                <a:latin typeface="Calibri"/>
                <a:cs typeface="Calibri"/>
              </a:rPr>
              <a:t>équipe</a:t>
            </a:r>
            <a:r>
              <a:rPr lang="fr-FR" spc="15" dirty="0">
                <a:latin typeface="Calibri"/>
                <a:cs typeface="Calibri"/>
              </a:rPr>
              <a:t> </a:t>
            </a:r>
            <a:r>
              <a:rPr lang="fr-FR" dirty="0">
                <a:latin typeface="Calibri"/>
                <a:cs typeface="Calibri"/>
              </a:rPr>
              <a:t>au </a:t>
            </a:r>
            <a:r>
              <a:rPr lang="fr-FR" spc="-5" dirty="0">
                <a:latin typeface="Calibri"/>
                <a:cs typeface="Calibri"/>
              </a:rPr>
              <a:t>maximum</a:t>
            </a:r>
            <a:r>
              <a:rPr lang="fr-FR" spc="5" dirty="0">
                <a:latin typeface="Calibri"/>
                <a:cs typeface="Calibri"/>
              </a:rPr>
              <a:t> </a:t>
            </a:r>
            <a:r>
              <a:rPr lang="fr-FR" spc="-5" dirty="0">
                <a:latin typeface="Calibri"/>
                <a:cs typeface="Calibri"/>
              </a:rPr>
              <a:t>de</a:t>
            </a:r>
            <a:r>
              <a:rPr lang="fr-FR" spc="5" dirty="0">
                <a:latin typeface="Calibri"/>
                <a:cs typeface="Calibri"/>
              </a:rPr>
              <a:t> </a:t>
            </a:r>
            <a:r>
              <a:rPr lang="fr-FR" dirty="0">
                <a:latin typeface="Calibri"/>
                <a:cs typeface="Calibri"/>
              </a:rPr>
              <a:t>ses</a:t>
            </a:r>
            <a:r>
              <a:rPr lang="fr-FR" spc="-5" dirty="0">
                <a:latin typeface="Calibri"/>
                <a:cs typeface="Calibri"/>
              </a:rPr>
              <a:t> </a:t>
            </a:r>
            <a:r>
              <a:rPr lang="fr-FR" spc="-10" dirty="0">
                <a:latin typeface="Calibri"/>
                <a:cs typeface="Calibri"/>
              </a:rPr>
              <a:t>possibilités.</a:t>
            </a:r>
            <a:endParaRPr lang="fr-FR" dirty="0">
              <a:latin typeface="Calibri"/>
              <a:cs typeface="Calibri"/>
            </a:endParaRPr>
          </a:p>
          <a:p>
            <a:pPr algn="just">
              <a:spcBef>
                <a:spcPts val="25"/>
              </a:spcBef>
            </a:pPr>
            <a:endParaRPr lang="fr-FR" sz="1750" dirty="0">
              <a:latin typeface="Calibri"/>
              <a:cs typeface="Calibri"/>
            </a:endParaRPr>
          </a:p>
          <a:p>
            <a:pPr marL="12700" algn="just"/>
            <a:r>
              <a:rPr lang="fr-FR" b="1" spc="-5" dirty="0">
                <a:latin typeface="Calibri"/>
                <a:cs typeface="Calibri"/>
              </a:rPr>
              <a:t>La</a:t>
            </a:r>
            <a:r>
              <a:rPr lang="fr-FR" b="1" spc="20" dirty="0">
                <a:latin typeface="Calibri"/>
                <a:cs typeface="Calibri"/>
              </a:rPr>
              <a:t> </a:t>
            </a:r>
            <a:r>
              <a:rPr lang="fr-FR" b="1" spc="-5" dirty="0">
                <a:latin typeface="Calibri"/>
                <a:cs typeface="Calibri"/>
              </a:rPr>
              <a:t>méthodologie</a:t>
            </a:r>
            <a:r>
              <a:rPr lang="fr-FR" b="1" spc="-35" dirty="0">
                <a:latin typeface="Calibri"/>
                <a:cs typeface="Calibri"/>
              </a:rPr>
              <a:t> </a:t>
            </a:r>
            <a:r>
              <a:rPr lang="fr-FR" b="1" dirty="0">
                <a:latin typeface="Calibri"/>
                <a:cs typeface="Calibri"/>
              </a:rPr>
              <a:t>de </a:t>
            </a:r>
            <a:r>
              <a:rPr lang="fr-FR" b="1" spc="-20" dirty="0">
                <a:latin typeface="Calibri"/>
                <a:cs typeface="Calibri"/>
              </a:rPr>
              <a:t>l’entrainement</a:t>
            </a:r>
            <a:r>
              <a:rPr lang="fr-FR" b="1" spc="-15" dirty="0">
                <a:latin typeface="Calibri"/>
                <a:cs typeface="Calibri"/>
              </a:rPr>
              <a:t> </a:t>
            </a:r>
            <a:r>
              <a:rPr lang="fr-FR" spc="-10" dirty="0">
                <a:latin typeface="Calibri"/>
                <a:cs typeface="Calibri"/>
              </a:rPr>
              <a:t>est</a:t>
            </a:r>
            <a:r>
              <a:rPr lang="fr-FR" spc="10" dirty="0">
                <a:latin typeface="Calibri"/>
                <a:cs typeface="Calibri"/>
              </a:rPr>
              <a:t> </a:t>
            </a:r>
            <a:r>
              <a:rPr lang="fr-FR" spc="-5" dirty="0">
                <a:latin typeface="Calibri"/>
                <a:cs typeface="Calibri"/>
              </a:rPr>
              <a:t>donc</a:t>
            </a:r>
            <a:r>
              <a:rPr lang="fr-FR" spc="30" dirty="0">
                <a:latin typeface="Calibri"/>
                <a:cs typeface="Calibri"/>
              </a:rPr>
              <a:t> </a:t>
            </a:r>
            <a:r>
              <a:rPr lang="fr-FR" spc="-20" dirty="0">
                <a:latin typeface="Calibri"/>
                <a:cs typeface="Calibri"/>
              </a:rPr>
              <a:t>l’application</a:t>
            </a:r>
            <a:r>
              <a:rPr lang="fr-FR" spc="30" dirty="0">
                <a:latin typeface="Calibri"/>
                <a:cs typeface="Calibri"/>
              </a:rPr>
              <a:t> </a:t>
            </a:r>
            <a:r>
              <a:rPr lang="fr-FR" spc="-15" dirty="0">
                <a:latin typeface="Calibri"/>
                <a:cs typeface="Calibri"/>
              </a:rPr>
              <a:t>d’une</a:t>
            </a:r>
            <a:r>
              <a:rPr lang="fr-FR" spc="25" dirty="0">
                <a:latin typeface="Calibri"/>
                <a:cs typeface="Calibri"/>
              </a:rPr>
              <a:t> </a:t>
            </a:r>
            <a:r>
              <a:rPr lang="fr-FR" spc="-5" dirty="0">
                <a:latin typeface="Calibri"/>
                <a:cs typeface="Calibri"/>
              </a:rPr>
              <a:t>méthode</a:t>
            </a:r>
            <a:r>
              <a:rPr lang="fr-FR" spc="25" dirty="0">
                <a:latin typeface="Calibri"/>
                <a:cs typeface="Calibri"/>
              </a:rPr>
              <a:t> </a:t>
            </a:r>
            <a:r>
              <a:rPr lang="fr-FR" spc="-10" dirty="0">
                <a:latin typeface="Calibri"/>
                <a:cs typeface="Calibri"/>
              </a:rPr>
              <a:t>permettant</a:t>
            </a:r>
            <a:r>
              <a:rPr lang="fr-FR" spc="15" dirty="0">
                <a:latin typeface="Calibri"/>
                <a:cs typeface="Calibri"/>
              </a:rPr>
              <a:t> </a:t>
            </a:r>
            <a:r>
              <a:rPr lang="fr-FR" spc="-5" dirty="0">
                <a:latin typeface="Calibri"/>
                <a:cs typeface="Calibri"/>
              </a:rPr>
              <a:t>de </a:t>
            </a:r>
            <a:r>
              <a:rPr lang="fr-FR" spc="-10" dirty="0">
                <a:latin typeface="Calibri"/>
                <a:cs typeface="Calibri"/>
              </a:rPr>
              <a:t>calibrer</a:t>
            </a:r>
            <a:r>
              <a:rPr lang="fr-FR" spc="25" dirty="0">
                <a:latin typeface="Calibri"/>
                <a:cs typeface="Calibri"/>
              </a:rPr>
              <a:t> </a:t>
            </a:r>
            <a:r>
              <a:rPr lang="fr-FR" spc="-5" dirty="0">
                <a:latin typeface="Calibri"/>
                <a:cs typeface="Calibri"/>
              </a:rPr>
              <a:t>les</a:t>
            </a:r>
            <a:r>
              <a:rPr lang="fr-FR" spc="10" dirty="0">
                <a:latin typeface="Calibri"/>
                <a:cs typeface="Calibri"/>
              </a:rPr>
              <a:t> </a:t>
            </a:r>
            <a:r>
              <a:rPr lang="fr-FR" spc="-15" dirty="0">
                <a:latin typeface="Calibri"/>
                <a:cs typeface="Calibri"/>
              </a:rPr>
              <a:t>facteurs</a:t>
            </a:r>
            <a:r>
              <a:rPr lang="fr-FR" spc="25" dirty="0">
                <a:latin typeface="Calibri"/>
                <a:cs typeface="Calibri"/>
              </a:rPr>
              <a:t> </a:t>
            </a:r>
            <a:r>
              <a:rPr lang="fr-FR" spc="-5" dirty="0">
                <a:latin typeface="Calibri"/>
                <a:cs typeface="Calibri"/>
              </a:rPr>
              <a:t>de</a:t>
            </a:r>
            <a:r>
              <a:rPr lang="fr-FR" spc="5" dirty="0">
                <a:latin typeface="Calibri"/>
                <a:cs typeface="Calibri"/>
              </a:rPr>
              <a:t> </a:t>
            </a:r>
            <a:r>
              <a:rPr lang="fr-FR" dirty="0">
                <a:latin typeface="Calibri"/>
                <a:cs typeface="Calibri"/>
              </a:rPr>
              <a:t>la</a:t>
            </a:r>
            <a:r>
              <a:rPr lang="fr-FR" spc="20" dirty="0">
                <a:latin typeface="Calibri"/>
                <a:cs typeface="Calibri"/>
              </a:rPr>
              <a:t> </a:t>
            </a:r>
            <a:r>
              <a:rPr lang="fr-FR" spc="-10" dirty="0">
                <a:latin typeface="Calibri"/>
                <a:cs typeface="Calibri"/>
              </a:rPr>
              <a:t>performance</a:t>
            </a:r>
            <a:r>
              <a:rPr lang="fr-FR" spc="10" dirty="0">
                <a:latin typeface="Calibri"/>
                <a:cs typeface="Calibri"/>
              </a:rPr>
              <a:t> </a:t>
            </a:r>
            <a:r>
              <a:rPr lang="fr-FR" spc="-10" dirty="0">
                <a:latin typeface="Calibri"/>
                <a:cs typeface="Calibri"/>
              </a:rPr>
              <a:t>afin</a:t>
            </a:r>
            <a:r>
              <a:rPr lang="fr-FR" spc="20" dirty="0">
                <a:latin typeface="Calibri"/>
                <a:cs typeface="Calibri"/>
              </a:rPr>
              <a:t> </a:t>
            </a:r>
            <a:r>
              <a:rPr lang="fr-FR" spc="-20" dirty="0">
                <a:latin typeface="Calibri"/>
                <a:cs typeface="Calibri"/>
              </a:rPr>
              <a:t>d’optimiser</a:t>
            </a:r>
            <a:r>
              <a:rPr lang="fr-FR" spc="25" dirty="0">
                <a:latin typeface="Calibri"/>
                <a:cs typeface="Calibri"/>
              </a:rPr>
              <a:t> </a:t>
            </a:r>
            <a:r>
              <a:rPr lang="fr-FR" spc="-5" dirty="0">
                <a:latin typeface="Calibri"/>
                <a:cs typeface="Calibri"/>
              </a:rPr>
              <a:t>la</a:t>
            </a:r>
            <a:r>
              <a:rPr lang="fr-FR" dirty="0">
                <a:latin typeface="Calibri"/>
                <a:cs typeface="Calibri"/>
              </a:rPr>
              <a:t> </a:t>
            </a:r>
            <a:r>
              <a:rPr lang="fr-FR" spc="-10" dirty="0">
                <a:latin typeface="Calibri"/>
                <a:cs typeface="Calibri"/>
              </a:rPr>
              <a:t>progression.</a:t>
            </a:r>
            <a:endParaRPr lang="fr-FR" dirty="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Espace réservé du contenu 7">
            <a:extLst>
              <a:ext uri="{FF2B5EF4-FFF2-40B4-BE49-F238E27FC236}">
                <a16:creationId xmlns:a16="http://schemas.microsoft.com/office/drawing/2014/main" id="{8B72B620-3473-88E0-29F5-2D0235FE29A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310" y="93310"/>
            <a:ext cx="1468710" cy="510718"/>
          </a:xfrm>
          <a:prstGeom prst="rect">
            <a:avLst/>
          </a:prstGeom>
        </p:spPr>
      </p:pic>
      <p:sp>
        <p:nvSpPr>
          <p:cNvPr id="14" name="ZoneTexte 13">
            <a:extLst>
              <a:ext uri="{FF2B5EF4-FFF2-40B4-BE49-F238E27FC236}">
                <a16:creationId xmlns:a16="http://schemas.microsoft.com/office/drawing/2014/main" id="{EF6796BD-C043-143B-F24C-E9AFE3E3C76A}"/>
              </a:ext>
            </a:extLst>
          </p:cNvPr>
          <p:cNvSpPr txBox="1"/>
          <p:nvPr/>
        </p:nvSpPr>
        <p:spPr>
          <a:xfrm>
            <a:off x="9414044" y="179392"/>
            <a:ext cx="268464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600" b="1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Formation Entraîneur Fédéral</a:t>
            </a:r>
          </a:p>
        </p:txBody>
      </p:sp>
      <p:sp>
        <p:nvSpPr>
          <p:cNvPr id="18" name="Titre 1">
            <a:extLst>
              <a:ext uri="{FF2B5EF4-FFF2-40B4-BE49-F238E27FC236}">
                <a16:creationId xmlns:a16="http://schemas.microsoft.com/office/drawing/2014/main" id="{D18C946F-0CAB-3E7C-045D-9063336242C7}"/>
              </a:ext>
            </a:extLst>
          </p:cNvPr>
          <p:cNvSpPr txBox="1">
            <a:spLocks/>
          </p:cNvSpPr>
          <p:nvPr/>
        </p:nvSpPr>
        <p:spPr>
          <a:xfrm>
            <a:off x="838200" y="818340"/>
            <a:ext cx="10515600" cy="10866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2700">
              <a:spcBef>
                <a:spcPts val="95"/>
              </a:spcBef>
            </a:pPr>
            <a:r>
              <a:rPr lang="fr-FR" b="1" spc="-5" dirty="0">
                <a:solidFill>
                  <a:srgbClr val="FF0000"/>
                </a:solidFill>
                <a:latin typeface="Calibri"/>
                <a:cs typeface="Calibri"/>
              </a:rPr>
              <a:t>4</a:t>
            </a:r>
            <a:r>
              <a:rPr lang="fr-FR" sz="4400" b="1" spc="-5" dirty="0">
                <a:solidFill>
                  <a:srgbClr val="FF0000"/>
                </a:solidFill>
                <a:latin typeface="Calibri"/>
                <a:cs typeface="Calibri"/>
              </a:rPr>
              <a:t>.</a:t>
            </a:r>
            <a:r>
              <a:rPr lang="fr-FR" sz="4400" b="1" spc="-5" dirty="0">
                <a:solidFill>
                  <a:srgbClr val="001F5F"/>
                </a:solidFill>
                <a:latin typeface="Calibri"/>
                <a:cs typeface="Calibri"/>
              </a:rPr>
              <a:t> METHODOLOGIE DE L’ENTRAÎNEMENT ET APPLICATION</a:t>
            </a:r>
            <a:endParaRPr lang="fr-FR" sz="4400" dirty="0">
              <a:latin typeface="Calibri"/>
              <a:cs typeface="Calibri"/>
            </a:endParaRPr>
          </a:p>
        </p:txBody>
      </p:sp>
      <p:sp>
        <p:nvSpPr>
          <p:cNvPr id="19" name="ZoneTexte 18">
            <a:extLst>
              <a:ext uri="{FF2B5EF4-FFF2-40B4-BE49-F238E27FC236}">
                <a16:creationId xmlns:a16="http://schemas.microsoft.com/office/drawing/2014/main" id="{BD0FB5C2-5801-56D8-44F1-AC3FC6494C1A}"/>
              </a:ext>
            </a:extLst>
          </p:cNvPr>
          <p:cNvSpPr txBox="1"/>
          <p:nvPr/>
        </p:nvSpPr>
        <p:spPr>
          <a:xfrm>
            <a:off x="701715" y="2110879"/>
            <a:ext cx="10788570" cy="23852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785" algn="just">
              <a:spcBef>
                <a:spcPts val="100"/>
              </a:spcBef>
            </a:pPr>
            <a:r>
              <a:rPr lang="fr-FR" b="1" u="sng" spc="-5" dirty="0">
                <a:solidFill>
                  <a:srgbClr val="001F5F"/>
                </a:solidFill>
                <a:latin typeface="Calibri"/>
                <a:cs typeface="Calibri"/>
              </a:rPr>
              <a:t>Quantification</a:t>
            </a:r>
            <a:r>
              <a:rPr lang="fr-FR" b="1" u="sng" spc="-2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lang="fr-FR" b="1" u="sng" dirty="0">
                <a:solidFill>
                  <a:srgbClr val="001F5F"/>
                </a:solidFill>
                <a:latin typeface="Calibri"/>
                <a:cs typeface="Calibri"/>
              </a:rPr>
              <a:t>de</a:t>
            </a:r>
            <a:r>
              <a:rPr lang="fr-FR" b="1" u="sng" spc="-5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lang="fr-FR" b="1" u="sng" spc="-10" dirty="0">
                <a:solidFill>
                  <a:srgbClr val="001F5F"/>
                </a:solidFill>
                <a:latin typeface="Calibri"/>
                <a:cs typeface="Calibri"/>
              </a:rPr>
              <a:t>charge</a:t>
            </a:r>
            <a:r>
              <a:rPr lang="fr-FR" b="1" u="sng" spc="-1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lang="fr-FR" b="1" u="sng" spc="-20" dirty="0">
                <a:solidFill>
                  <a:srgbClr val="001F5F"/>
                </a:solidFill>
                <a:latin typeface="Calibri"/>
                <a:cs typeface="Calibri"/>
              </a:rPr>
              <a:t>d’entrainement</a:t>
            </a:r>
            <a:endParaRPr lang="fr-FR" b="1" u="sng" dirty="0">
              <a:solidFill>
                <a:srgbClr val="001F5F"/>
              </a:solidFill>
              <a:latin typeface="Calibri"/>
              <a:cs typeface="Calibri"/>
            </a:endParaRPr>
          </a:p>
          <a:p>
            <a:pPr marL="57785" algn="just">
              <a:spcBef>
                <a:spcPts val="100"/>
              </a:spcBef>
            </a:pPr>
            <a:endParaRPr lang="fr-FR" b="1" u="sng" spc="-5" dirty="0">
              <a:solidFill>
                <a:srgbClr val="001F5F"/>
              </a:solidFill>
              <a:latin typeface="Calibri"/>
              <a:cs typeface="Calibri"/>
            </a:endParaRPr>
          </a:p>
          <a:p>
            <a:pPr marL="57785" algn="just">
              <a:spcBef>
                <a:spcPts val="100"/>
              </a:spcBef>
            </a:pPr>
            <a:r>
              <a:rPr lang="fr-FR" spc="-5" dirty="0">
                <a:latin typeface="Calibri"/>
                <a:cs typeface="Calibri"/>
              </a:rPr>
              <a:t>La</a:t>
            </a:r>
            <a:r>
              <a:rPr lang="fr-FR" spc="10" dirty="0">
                <a:latin typeface="Calibri"/>
                <a:cs typeface="Calibri"/>
              </a:rPr>
              <a:t> </a:t>
            </a:r>
            <a:r>
              <a:rPr lang="fr-FR" spc="-10" dirty="0">
                <a:latin typeface="Calibri"/>
                <a:cs typeface="Calibri"/>
              </a:rPr>
              <a:t>charge</a:t>
            </a:r>
            <a:r>
              <a:rPr lang="fr-FR" dirty="0">
                <a:latin typeface="Calibri"/>
                <a:cs typeface="Calibri"/>
              </a:rPr>
              <a:t> </a:t>
            </a:r>
            <a:r>
              <a:rPr lang="fr-FR" spc="-15" dirty="0">
                <a:latin typeface="Calibri"/>
                <a:cs typeface="Calibri"/>
              </a:rPr>
              <a:t>d’entrainement</a:t>
            </a:r>
            <a:r>
              <a:rPr lang="fr-FR" spc="15" dirty="0">
                <a:latin typeface="Calibri"/>
                <a:cs typeface="Calibri"/>
              </a:rPr>
              <a:t> </a:t>
            </a:r>
            <a:r>
              <a:rPr lang="fr-FR" spc="-10" dirty="0">
                <a:latin typeface="Calibri"/>
                <a:cs typeface="Calibri"/>
              </a:rPr>
              <a:t>correspond</a:t>
            </a:r>
            <a:r>
              <a:rPr lang="fr-FR" spc="15" dirty="0">
                <a:latin typeface="Calibri"/>
                <a:cs typeface="Calibri"/>
              </a:rPr>
              <a:t> </a:t>
            </a:r>
            <a:r>
              <a:rPr lang="fr-FR" dirty="0">
                <a:latin typeface="Calibri"/>
                <a:cs typeface="Calibri"/>
              </a:rPr>
              <a:t>au </a:t>
            </a:r>
            <a:r>
              <a:rPr lang="fr-FR" spc="-5" dirty="0">
                <a:latin typeface="Calibri"/>
                <a:cs typeface="Calibri"/>
              </a:rPr>
              <a:t>cumul</a:t>
            </a:r>
            <a:r>
              <a:rPr lang="fr-FR" spc="5" dirty="0">
                <a:latin typeface="Calibri"/>
                <a:cs typeface="Calibri"/>
              </a:rPr>
              <a:t> </a:t>
            </a:r>
            <a:r>
              <a:rPr lang="fr-FR" spc="-5" dirty="0">
                <a:latin typeface="Calibri"/>
                <a:cs typeface="Calibri"/>
              </a:rPr>
              <a:t>des</a:t>
            </a:r>
            <a:r>
              <a:rPr lang="fr-FR" dirty="0">
                <a:latin typeface="Calibri"/>
                <a:cs typeface="Calibri"/>
              </a:rPr>
              <a:t> </a:t>
            </a:r>
            <a:r>
              <a:rPr lang="fr-FR" spc="-5" dirty="0">
                <a:latin typeface="Calibri"/>
                <a:cs typeface="Calibri"/>
              </a:rPr>
              <a:t>stimulus</a:t>
            </a:r>
            <a:r>
              <a:rPr lang="fr-FR" spc="10" dirty="0">
                <a:latin typeface="Calibri"/>
                <a:cs typeface="Calibri"/>
              </a:rPr>
              <a:t> </a:t>
            </a:r>
            <a:r>
              <a:rPr lang="fr-FR" spc="-5" dirty="0">
                <a:latin typeface="Calibri"/>
                <a:cs typeface="Calibri"/>
              </a:rPr>
              <a:t>induisant</a:t>
            </a:r>
            <a:r>
              <a:rPr lang="fr-FR" dirty="0">
                <a:latin typeface="Calibri"/>
                <a:cs typeface="Calibri"/>
              </a:rPr>
              <a:t> </a:t>
            </a:r>
            <a:r>
              <a:rPr lang="fr-FR" spc="-5" dirty="0">
                <a:latin typeface="Calibri"/>
                <a:cs typeface="Calibri"/>
              </a:rPr>
              <a:t>de</a:t>
            </a:r>
            <a:r>
              <a:rPr lang="fr-FR" spc="10" dirty="0">
                <a:latin typeface="Calibri"/>
                <a:cs typeface="Calibri"/>
              </a:rPr>
              <a:t> </a:t>
            </a:r>
            <a:r>
              <a:rPr lang="fr-FR" spc="-5" dirty="0">
                <a:latin typeface="Calibri"/>
                <a:cs typeface="Calibri"/>
              </a:rPr>
              <a:t>la </a:t>
            </a:r>
            <a:r>
              <a:rPr lang="fr-FR" spc="-10" dirty="0">
                <a:latin typeface="Calibri"/>
                <a:cs typeface="Calibri"/>
              </a:rPr>
              <a:t>fatigue</a:t>
            </a:r>
            <a:r>
              <a:rPr lang="fr-FR" dirty="0">
                <a:latin typeface="Calibri"/>
                <a:cs typeface="Calibri"/>
              </a:rPr>
              <a:t> </a:t>
            </a:r>
            <a:r>
              <a:rPr lang="fr-FR" spc="-15" dirty="0">
                <a:latin typeface="Calibri"/>
                <a:cs typeface="Calibri"/>
              </a:rPr>
              <a:t>lors</a:t>
            </a:r>
            <a:r>
              <a:rPr lang="fr-FR" spc="-5" dirty="0">
                <a:latin typeface="Calibri"/>
                <a:cs typeface="Calibri"/>
              </a:rPr>
              <a:t> </a:t>
            </a:r>
            <a:r>
              <a:rPr lang="fr-FR" spc="-15" dirty="0">
                <a:latin typeface="Calibri"/>
                <a:cs typeface="Calibri"/>
              </a:rPr>
              <a:t>d’un</a:t>
            </a:r>
            <a:r>
              <a:rPr lang="fr-FR" dirty="0">
                <a:latin typeface="Calibri"/>
                <a:cs typeface="Calibri"/>
              </a:rPr>
              <a:t> </a:t>
            </a:r>
            <a:r>
              <a:rPr lang="fr-FR" spc="-10" dirty="0">
                <a:latin typeface="Calibri"/>
                <a:cs typeface="Calibri"/>
              </a:rPr>
              <a:t>entrainement.</a:t>
            </a:r>
            <a:endParaRPr lang="fr-FR" dirty="0">
              <a:latin typeface="Calibri"/>
              <a:cs typeface="Calibri"/>
            </a:endParaRPr>
          </a:p>
          <a:p>
            <a:pPr marL="57785" algn="just">
              <a:spcBef>
                <a:spcPts val="100"/>
              </a:spcBef>
            </a:pPr>
            <a:endParaRPr lang="fr-FR" spc="-45" dirty="0">
              <a:latin typeface="Calibri"/>
              <a:cs typeface="Calibri"/>
            </a:endParaRPr>
          </a:p>
          <a:p>
            <a:pPr marL="57785" algn="just">
              <a:spcBef>
                <a:spcPts val="100"/>
              </a:spcBef>
            </a:pPr>
            <a:r>
              <a:rPr lang="fr-FR" spc="-45" dirty="0">
                <a:latin typeface="Calibri"/>
                <a:cs typeface="Calibri"/>
              </a:rPr>
              <a:t>Tout</a:t>
            </a:r>
            <a:r>
              <a:rPr lang="fr-FR" spc="-5" dirty="0">
                <a:latin typeface="Calibri"/>
                <a:cs typeface="Calibri"/>
              </a:rPr>
              <a:t> stimulus</a:t>
            </a:r>
            <a:r>
              <a:rPr lang="fr-FR" spc="10" dirty="0">
                <a:latin typeface="Calibri"/>
                <a:cs typeface="Calibri"/>
              </a:rPr>
              <a:t> </a:t>
            </a:r>
            <a:r>
              <a:rPr lang="fr-FR" spc="-10" dirty="0">
                <a:latin typeface="Calibri"/>
                <a:cs typeface="Calibri"/>
              </a:rPr>
              <a:t>provoquant</a:t>
            </a:r>
            <a:r>
              <a:rPr lang="fr-FR" spc="5" dirty="0">
                <a:latin typeface="Calibri"/>
                <a:cs typeface="Calibri"/>
              </a:rPr>
              <a:t> </a:t>
            </a:r>
            <a:r>
              <a:rPr lang="fr-FR" spc="-5" dirty="0">
                <a:latin typeface="Calibri"/>
                <a:cs typeface="Calibri"/>
              </a:rPr>
              <a:t>la </a:t>
            </a:r>
            <a:r>
              <a:rPr lang="fr-FR" spc="-10" dirty="0">
                <a:latin typeface="Calibri"/>
                <a:cs typeface="Calibri"/>
              </a:rPr>
              <a:t>fatigue</a:t>
            </a:r>
            <a:r>
              <a:rPr lang="fr-FR" spc="20" dirty="0">
                <a:latin typeface="Calibri"/>
                <a:cs typeface="Calibri"/>
              </a:rPr>
              <a:t> </a:t>
            </a:r>
            <a:r>
              <a:rPr lang="fr-FR" spc="-15" dirty="0">
                <a:latin typeface="Calibri"/>
                <a:cs typeface="Calibri"/>
              </a:rPr>
              <a:t>favorise</a:t>
            </a:r>
            <a:r>
              <a:rPr lang="fr-FR" spc="-10" dirty="0">
                <a:latin typeface="Calibri"/>
                <a:cs typeface="Calibri"/>
              </a:rPr>
              <a:t> </a:t>
            </a:r>
            <a:r>
              <a:rPr lang="fr-FR" spc="-5" dirty="0">
                <a:latin typeface="Calibri"/>
                <a:cs typeface="Calibri"/>
              </a:rPr>
              <a:t>une</a:t>
            </a:r>
            <a:r>
              <a:rPr lang="fr-FR" spc="5" dirty="0">
                <a:latin typeface="Calibri"/>
                <a:cs typeface="Calibri"/>
              </a:rPr>
              <a:t> </a:t>
            </a:r>
            <a:r>
              <a:rPr lang="fr-FR" spc="-10" dirty="0">
                <a:latin typeface="Calibri"/>
                <a:cs typeface="Calibri"/>
              </a:rPr>
              <a:t>adaptation</a:t>
            </a:r>
            <a:r>
              <a:rPr lang="fr-FR" spc="10" dirty="0">
                <a:latin typeface="Calibri"/>
                <a:cs typeface="Calibri"/>
              </a:rPr>
              <a:t> </a:t>
            </a:r>
            <a:r>
              <a:rPr lang="fr-FR" spc="-5" dirty="0">
                <a:latin typeface="Calibri"/>
                <a:cs typeface="Calibri"/>
              </a:rPr>
              <a:t>bénéfique</a:t>
            </a:r>
            <a:r>
              <a:rPr lang="fr-FR" spc="15" dirty="0">
                <a:latin typeface="Calibri"/>
                <a:cs typeface="Calibri"/>
              </a:rPr>
              <a:t> </a:t>
            </a:r>
            <a:r>
              <a:rPr lang="fr-FR" spc="-5" dirty="0">
                <a:latin typeface="Calibri"/>
                <a:cs typeface="Calibri"/>
              </a:rPr>
              <a:t>si</a:t>
            </a:r>
            <a:r>
              <a:rPr lang="fr-FR" dirty="0">
                <a:latin typeface="Calibri"/>
                <a:cs typeface="Calibri"/>
              </a:rPr>
              <a:t> </a:t>
            </a:r>
            <a:r>
              <a:rPr lang="fr-FR" spc="-5" dirty="0">
                <a:latin typeface="Calibri"/>
                <a:cs typeface="Calibri"/>
              </a:rPr>
              <a:t>la</a:t>
            </a:r>
            <a:r>
              <a:rPr lang="fr-FR" spc="10" dirty="0">
                <a:latin typeface="Calibri"/>
                <a:cs typeface="Calibri"/>
              </a:rPr>
              <a:t> </a:t>
            </a:r>
            <a:r>
              <a:rPr lang="fr-FR" spc="-10" dirty="0">
                <a:latin typeface="Calibri"/>
                <a:cs typeface="Calibri"/>
              </a:rPr>
              <a:t>durée</a:t>
            </a:r>
            <a:r>
              <a:rPr lang="fr-FR" spc="20" dirty="0">
                <a:latin typeface="Calibri"/>
                <a:cs typeface="Calibri"/>
              </a:rPr>
              <a:t> </a:t>
            </a:r>
            <a:r>
              <a:rPr lang="fr-FR" spc="-5" dirty="0">
                <a:latin typeface="Calibri"/>
                <a:cs typeface="Calibri"/>
              </a:rPr>
              <a:t>et</a:t>
            </a:r>
            <a:r>
              <a:rPr lang="fr-FR" dirty="0">
                <a:latin typeface="Calibri"/>
                <a:cs typeface="Calibri"/>
              </a:rPr>
              <a:t> </a:t>
            </a:r>
            <a:r>
              <a:rPr lang="fr-FR" spc="-5" dirty="0">
                <a:latin typeface="Calibri"/>
                <a:cs typeface="Calibri"/>
              </a:rPr>
              <a:t>la </a:t>
            </a:r>
            <a:r>
              <a:rPr lang="fr-FR" spc="-390" dirty="0">
                <a:latin typeface="Calibri"/>
                <a:cs typeface="Calibri"/>
              </a:rPr>
              <a:t> </a:t>
            </a:r>
            <a:r>
              <a:rPr lang="fr-FR" spc="-10" dirty="0">
                <a:latin typeface="Calibri"/>
                <a:cs typeface="Calibri"/>
              </a:rPr>
              <a:t>qualité</a:t>
            </a:r>
            <a:r>
              <a:rPr lang="fr-FR" spc="25" dirty="0">
                <a:latin typeface="Calibri"/>
                <a:cs typeface="Calibri"/>
              </a:rPr>
              <a:t> </a:t>
            </a:r>
            <a:r>
              <a:rPr lang="fr-FR" spc="-5" dirty="0">
                <a:latin typeface="Calibri"/>
                <a:cs typeface="Calibri"/>
              </a:rPr>
              <a:t>de</a:t>
            </a:r>
            <a:r>
              <a:rPr lang="fr-FR" dirty="0">
                <a:latin typeface="Calibri"/>
                <a:cs typeface="Calibri"/>
              </a:rPr>
              <a:t> la</a:t>
            </a:r>
            <a:r>
              <a:rPr lang="fr-FR" spc="10" dirty="0">
                <a:latin typeface="Calibri"/>
                <a:cs typeface="Calibri"/>
              </a:rPr>
              <a:t> </a:t>
            </a:r>
            <a:r>
              <a:rPr lang="fr-FR" spc="-10" dirty="0">
                <a:latin typeface="Calibri"/>
                <a:cs typeface="Calibri"/>
              </a:rPr>
              <a:t>récupération</a:t>
            </a:r>
            <a:r>
              <a:rPr lang="fr-FR" spc="15" dirty="0">
                <a:latin typeface="Calibri"/>
                <a:cs typeface="Calibri"/>
              </a:rPr>
              <a:t> </a:t>
            </a:r>
            <a:r>
              <a:rPr lang="fr-FR" spc="-5" dirty="0">
                <a:latin typeface="Calibri"/>
                <a:cs typeface="Calibri"/>
              </a:rPr>
              <a:t>sont</a:t>
            </a:r>
            <a:r>
              <a:rPr lang="fr-FR" dirty="0">
                <a:latin typeface="Calibri"/>
                <a:cs typeface="Calibri"/>
              </a:rPr>
              <a:t> </a:t>
            </a:r>
            <a:r>
              <a:rPr lang="fr-FR" spc="-10" dirty="0">
                <a:latin typeface="Calibri"/>
                <a:cs typeface="Calibri"/>
              </a:rPr>
              <a:t>suffisantes</a:t>
            </a:r>
            <a:r>
              <a:rPr lang="fr-FR" spc="-20" dirty="0">
                <a:latin typeface="Calibri"/>
                <a:cs typeface="Calibri"/>
              </a:rPr>
              <a:t> </a:t>
            </a:r>
            <a:r>
              <a:rPr lang="fr-FR" spc="-5" dirty="0">
                <a:latin typeface="Calibri"/>
                <a:cs typeface="Calibri"/>
              </a:rPr>
              <a:t>pour</a:t>
            </a:r>
            <a:r>
              <a:rPr lang="fr-FR" spc="15" dirty="0">
                <a:latin typeface="Calibri"/>
                <a:cs typeface="Calibri"/>
              </a:rPr>
              <a:t> </a:t>
            </a:r>
            <a:r>
              <a:rPr lang="fr-FR" spc="-10" dirty="0">
                <a:latin typeface="Calibri"/>
                <a:cs typeface="Calibri"/>
              </a:rPr>
              <a:t>permettre</a:t>
            </a:r>
            <a:r>
              <a:rPr lang="fr-FR" spc="15" dirty="0">
                <a:latin typeface="Calibri"/>
                <a:cs typeface="Calibri"/>
              </a:rPr>
              <a:t> </a:t>
            </a:r>
            <a:r>
              <a:rPr lang="fr-FR" dirty="0">
                <a:latin typeface="Calibri"/>
                <a:cs typeface="Calibri"/>
              </a:rPr>
              <a:t>aux </a:t>
            </a:r>
            <a:r>
              <a:rPr lang="fr-FR" spc="-5" dirty="0">
                <a:latin typeface="Calibri"/>
                <a:cs typeface="Calibri"/>
              </a:rPr>
              <a:t>mécanismes</a:t>
            </a:r>
            <a:r>
              <a:rPr lang="fr-FR" spc="-10" dirty="0">
                <a:latin typeface="Calibri"/>
                <a:cs typeface="Calibri"/>
              </a:rPr>
              <a:t> </a:t>
            </a:r>
            <a:r>
              <a:rPr lang="fr-FR" spc="-5" dirty="0">
                <a:latin typeface="Calibri"/>
                <a:cs typeface="Calibri"/>
              </a:rPr>
              <a:t>de </a:t>
            </a:r>
            <a:r>
              <a:rPr lang="fr-FR" dirty="0">
                <a:latin typeface="Calibri"/>
                <a:cs typeface="Calibri"/>
              </a:rPr>
              <a:t> </a:t>
            </a:r>
            <a:r>
              <a:rPr lang="fr-FR" spc="-10" dirty="0">
                <a:latin typeface="Calibri"/>
                <a:cs typeface="Calibri"/>
              </a:rPr>
              <a:t>reconstruction</a:t>
            </a:r>
            <a:r>
              <a:rPr lang="fr-FR" spc="15" dirty="0">
                <a:latin typeface="Calibri"/>
                <a:cs typeface="Calibri"/>
              </a:rPr>
              <a:t> </a:t>
            </a:r>
            <a:r>
              <a:rPr lang="fr-FR" spc="-10" dirty="0">
                <a:latin typeface="Calibri"/>
                <a:cs typeface="Calibri"/>
              </a:rPr>
              <a:t>adaptative</a:t>
            </a:r>
            <a:r>
              <a:rPr lang="fr-FR" dirty="0">
                <a:latin typeface="Calibri"/>
                <a:cs typeface="Calibri"/>
              </a:rPr>
              <a:t> de</a:t>
            </a:r>
            <a:r>
              <a:rPr lang="fr-FR" spc="15" dirty="0">
                <a:latin typeface="Calibri"/>
                <a:cs typeface="Calibri"/>
              </a:rPr>
              <a:t> </a:t>
            </a:r>
            <a:r>
              <a:rPr lang="fr-FR" spc="-5" dirty="0">
                <a:latin typeface="Calibri"/>
                <a:cs typeface="Calibri"/>
              </a:rPr>
              <a:t>se</a:t>
            </a:r>
            <a:r>
              <a:rPr lang="fr-FR" spc="5" dirty="0">
                <a:latin typeface="Calibri"/>
                <a:cs typeface="Calibri"/>
              </a:rPr>
              <a:t> </a:t>
            </a:r>
            <a:r>
              <a:rPr lang="fr-FR" spc="-15" dirty="0">
                <a:latin typeface="Calibri"/>
                <a:cs typeface="Calibri"/>
              </a:rPr>
              <a:t>mettre</a:t>
            </a:r>
            <a:r>
              <a:rPr lang="fr-FR" dirty="0">
                <a:latin typeface="Calibri"/>
                <a:cs typeface="Calibri"/>
              </a:rPr>
              <a:t> en</a:t>
            </a:r>
            <a:r>
              <a:rPr lang="fr-FR" spc="10" dirty="0">
                <a:latin typeface="Calibri"/>
                <a:cs typeface="Calibri"/>
              </a:rPr>
              <a:t> </a:t>
            </a:r>
            <a:r>
              <a:rPr lang="fr-FR" spc="-5" dirty="0">
                <a:latin typeface="Calibri"/>
                <a:cs typeface="Calibri"/>
              </a:rPr>
              <a:t>action.</a:t>
            </a:r>
            <a:endParaRPr lang="fr-FR" dirty="0">
              <a:latin typeface="Calibri"/>
              <a:cs typeface="Calibri"/>
            </a:endParaRPr>
          </a:p>
          <a:p>
            <a:pPr marL="57785" algn="just">
              <a:spcBef>
                <a:spcPts val="100"/>
              </a:spcBef>
            </a:pPr>
            <a:endParaRPr lang="fr-FR" spc="-10" dirty="0">
              <a:latin typeface="Calibri"/>
              <a:cs typeface="Calibri"/>
            </a:endParaRPr>
          </a:p>
          <a:p>
            <a:pPr marL="57785" algn="just">
              <a:spcBef>
                <a:spcPts val="100"/>
              </a:spcBef>
            </a:pPr>
            <a:r>
              <a:rPr lang="fr-FR" spc="-10" dirty="0">
                <a:latin typeface="Calibri"/>
                <a:cs typeface="Calibri"/>
              </a:rPr>
              <a:t>Lorsque</a:t>
            </a:r>
            <a:r>
              <a:rPr lang="fr-FR" spc="15" dirty="0">
                <a:latin typeface="Calibri"/>
                <a:cs typeface="Calibri"/>
              </a:rPr>
              <a:t> </a:t>
            </a:r>
            <a:r>
              <a:rPr lang="fr-FR" spc="-5" dirty="0">
                <a:latin typeface="Calibri"/>
                <a:cs typeface="Calibri"/>
              </a:rPr>
              <a:t>la</a:t>
            </a:r>
            <a:r>
              <a:rPr lang="fr-FR" spc="15" dirty="0">
                <a:latin typeface="Calibri"/>
                <a:cs typeface="Calibri"/>
              </a:rPr>
              <a:t> </a:t>
            </a:r>
            <a:r>
              <a:rPr lang="fr-FR" spc="-10" dirty="0">
                <a:latin typeface="Calibri"/>
                <a:cs typeface="Calibri"/>
              </a:rPr>
              <a:t>fatigue</a:t>
            </a:r>
            <a:r>
              <a:rPr lang="fr-FR" dirty="0">
                <a:latin typeface="Calibri"/>
                <a:cs typeface="Calibri"/>
              </a:rPr>
              <a:t> dépasse</a:t>
            </a:r>
            <a:r>
              <a:rPr lang="fr-FR" spc="-5" dirty="0">
                <a:latin typeface="Calibri"/>
                <a:cs typeface="Calibri"/>
              </a:rPr>
              <a:t> la</a:t>
            </a:r>
            <a:r>
              <a:rPr lang="fr-FR" spc="10" dirty="0">
                <a:latin typeface="Calibri"/>
                <a:cs typeface="Calibri"/>
              </a:rPr>
              <a:t> </a:t>
            </a:r>
            <a:r>
              <a:rPr lang="fr-FR" spc="-10" dirty="0">
                <a:latin typeface="Calibri"/>
                <a:cs typeface="Calibri"/>
              </a:rPr>
              <a:t>capacité</a:t>
            </a:r>
            <a:r>
              <a:rPr lang="fr-FR" spc="30" dirty="0">
                <a:latin typeface="Calibri"/>
                <a:cs typeface="Calibri"/>
              </a:rPr>
              <a:t> </a:t>
            </a:r>
            <a:r>
              <a:rPr lang="fr-FR" spc="-5" dirty="0">
                <a:latin typeface="Calibri"/>
                <a:cs typeface="Calibri"/>
              </a:rPr>
              <a:t>de</a:t>
            </a:r>
            <a:r>
              <a:rPr lang="fr-FR" spc="5" dirty="0">
                <a:latin typeface="Calibri"/>
                <a:cs typeface="Calibri"/>
              </a:rPr>
              <a:t> </a:t>
            </a:r>
            <a:r>
              <a:rPr lang="fr-FR" spc="-10" dirty="0">
                <a:latin typeface="Calibri"/>
                <a:cs typeface="Calibri"/>
              </a:rPr>
              <a:t>récupération</a:t>
            </a:r>
            <a:r>
              <a:rPr lang="fr-FR" spc="20" dirty="0">
                <a:latin typeface="Calibri"/>
                <a:cs typeface="Calibri"/>
              </a:rPr>
              <a:t> </a:t>
            </a:r>
            <a:r>
              <a:rPr lang="fr-FR" spc="-5" dirty="0">
                <a:latin typeface="Calibri"/>
                <a:cs typeface="Calibri"/>
              </a:rPr>
              <a:t>du</a:t>
            </a:r>
            <a:r>
              <a:rPr lang="fr-FR" spc="15" dirty="0">
                <a:latin typeface="Calibri"/>
                <a:cs typeface="Calibri"/>
              </a:rPr>
              <a:t> </a:t>
            </a:r>
            <a:r>
              <a:rPr lang="fr-FR" spc="-5" dirty="0">
                <a:latin typeface="Calibri"/>
                <a:cs typeface="Calibri"/>
              </a:rPr>
              <a:t>joueur </a:t>
            </a:r>
            <a:r>
              <a:rPr lang="fr-FR" dirty="0">
                <a:latin typeface="Calibri"/>
                <a:cs typeface="Calibri"/>
              </a:rPr>
              <a:t>,</a:t>
            </a:r>
            <a:r>
              <a:rPr lang="fr-FR" spc="10" dirty="0">
                <a:latin typeface="Calibri"/>
                <a:cs typeface="Calibri"/>
              </a:rPr>
              <a:t> </a:t>
            </a:r>
            <a:r>
              <a:rPr lang="fr-FR" spc="-5" dirty="0">
                <a:latin typeface="Calibri"/>
                <a:cs typeface="Calibri"/>
              </a:rPr>
              <a:t>les</a:t>
            </a:r>
            <a:r>
              <a:rPr lang="fr-FR" spc="10" dirty="0">
                <a:latin typeface="Calibri"/>
                <a:cs typeface="Calibri"/>
              </a:rPr>
              <a:t> </a:t>
            </a:r>
            <a:r>
              <a:rPr lang="fr-FR" spc="-10" dirty="0">
                <a:latin typeface="Calibri"/>
                <a:cs typeface="Calibri"/>
              </a:rPr>
              <a:t>adaptations</a:t>
            </a:r>
            <a:r>
              <a:rPr lang="fr-FR" dirty="0">
                <a:latin typeface="Calibri"/>
                <a:cs typeface="Calibri"/>
              </a:rPr>
              <a:t> </a:t>
            </a:r>
            <a:r>
              <a:rPr lang="fr-FR" spc="-5" dirty="0">
                <a:latin typeface="Calibri"/>
                <a:cs typeface="Calibri"/>
              </a:rPr>
              <a:t>bénéfiques,</a:t>
            </a:r>
            <a:r>
              <a:rPr lang="fr-FR" spc="-10" dirty="0">
                <a:latin typeface="Calibri"/>
                <a:cs typeface="Calibri"/>
              </a:rPr>
              <a:t> </a:t>
            </a:r>
            <a:r>
              <a:rPr lang="fr-FR" spc="-25" dirty="0">
                <a:latin typeface="Calibri"/>
                <a:cs typeface="Calibri"/>
              </a:rPr>
              <a:t>n’auront</a:t>
            </a:r>
            <a:r>
              <a:rPr lang="fr-FR" spc="-5" dirty="0">
                <a:latin typeface="Calibri"/>
                <a:cs typeface="Calibri"/>
              </a:rPr>
              <a:t> pas</a:t>
            </a:r>
            <a:r>
              <a:rPr lang="fr-FR" spc="-15" dirty="0">
                <a:latin typeface="Calibri"/>
                <a:cs typeface="Calibri"/>
              </a:rPr>
              <a:t> </a:t>
            </a:r>
            <a:r>
              <a:rPr lang="fr-FR" spc="-5" dirty="0">
                <a:latin typeface="Calibri"/>
                <a:cs typeface="Calibri"/>
              </a:rPr>
              <a:t>lieu.</a:t>
            </a:r>
            <a:endParaRPr lang="fr-FR" dirty="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object 9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921764" y="5066385"/>
            <a:ext cx="1524899" cy="1649130"/>
          </a:xfrm>
          <a:prstGeom prst="rect">
            <a:avLst/>
          </a:prstGeom>
        </p:spPr>
      </p:pic>
      <p:grpSp>
        <p:nvGrpSpPr>
          <p:cNvPr id="10" name="object 10"/>
          <p:cNvGrpSpPr/>
          <p:nvPr/>
        </p:nvGrpSpPr>
        <p:grpSpPr>
          <a:xfrm>
            <a:off x="6455664" y="5066385"/>
            <a:ext cx="3622040" cy="1649730"/>
            <a:chOff x="4931664" y="5066385"/>
            <a:chExt cx="3622040" cy="1649730"/>
          </a:xfrm>
        </p:grpSpPr>
        <p:pic>
          <p:nvPicPr>
            <p:cNvPr id="11" name="object 11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7028688" y="5066385"/>
              <a:ext cx="1524899" cy="1649130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931664" y="5066385"/>
              <a:ext cx="1524899" cy="1649130"/>
            </a:xfrm>
            <a:prstGeom prst="rect">
              <a:avLst/>
            </a:prstGeom>
          </p:spPr>
        </p:pic>
      </p:grpSp>
      <p:pic>
        <p:nvPicPr>
          <p:cNvPr id="13" name="object 1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139184" y="5083149"/>
            <a:ext cx="1524899" cy="1649129"/>
          </a:xfrm>
          <a:prstGeom prst="rect">
            <a:avLst/>
          </a:prstGeom>
        </p:spPr>
      </p:pic>
      <p:sp>
        <p:nvSpPr>
          <p:cNvPr id="14" name="object 14"/>
          <p:cNvSpPr txBox="1"/>
          <p:nvPr/>
        </p:nvSpPr>
        <p:spPr>
          <a:xfrm>
            <a:off x="2019096" y="6112561"/>
            <a:ext cx="134874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79400" marR="5080" indent="-266700">
              <a:spcBef>
                <a:spcPts val="100"/>
              </a:spcBef>
            </a:pPr>
            <a:r>
              <a:rPr spc="-30" dirty="0">
                <a:latin typeface="Calibri"/>
                <a:cs typeface="Calibri"/>
              </a:rPr>
              <a:t>P</a:t>
            </a:r>
            <a:r>
              <a:rPr spc="-35" dirty="0">
                <a:latin typeface="Calibri"/>
                <a:cs typeface="Calibri"/>
              </a:rPr>
              <a:t>s</a:t>
            </a:r>
            <a:r>
              <a:rPr spc="-25" dirty="0">
                <a:latin typeface="Calibri"/>
                <a:cs typeface="Calibri"/>
              </a:rPr>
              <a:t>y</a:t>
            </a:r>
            <a:r>
              <a:rPr spc="-10" dirty="0">
                <a:latin typeface="Calibri"/>
                <a:cs typeface="Calibri"/>
              </a:rPr>
              <a:t>c</a:t>
            </a:r>
            <a:r>
              <a:rPr spc="-5" dirty="0">
                <a:latin typeface="Calibri"/>
                <a:cs typeface="Calibri"/>
              </a:rPr>
              <a:t>holog</a:t>
            </a:r>
            <a:r>
              <a:rPr spc="-10" dirty="0">
                <a:latin typeface="Calibri"/>
                <a:cs typeface="Calibri"/>
              </a:rPr>
              <a:t>i</a:t>
            </a:r>
            <a:r>
              <a:rPr spc="-5" dirty="0">
                <a:latin typeface="Calibri"/>
                <a:cs typeface="Calibri"/>
              </a:rPr>
              <a:t>q</a:t>
            </a:r>
            <a:r>
              <a:rPr dirty="0">
                <a:latin typeface="Calibri"/>
                <a:cs typeface="Calibri"/>
              </a:rPr>
              <a:t>ue  6</a:t>
            </a:r>
            <a:r>
              <a:rPr spc="-15" dirty="0">
                <a:latin typeface="Calibri"/>
                <a:cs typeface="Calibri"/>
              </a:rPr>
              <a:t> </a:t>
            </a:r>
            <a:r>
              <a:rPr spc="-10" dirty="0">
                <a:latin typeface="Calibri"/>
                <a:cs typeface="Calibri"/>
              </a:rPr>
              <a:t>unités</a:t>
            </a:r>
            <a:endParaRPr>
              <a:latin typeface="Calibri"/>
              <a:cs typeface="Calibri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4444111" y="6112561"/>
            <a:ext cx="97472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64135" marR="5080" indent="-52069">
              <a:spcBef>
                <a:spcPts val="100"/>
              </a:spcBef>
            </a:pPr>
            <a:r>
              <a:rPr spc="-160" dirty="0">
                <a:latin typeface="Calibri"/>
                <a:cs typeface="Calibri"/>
              </a:rPr>
              <a:t>T</a:t>
            </a:r>
            <a:r>
              <a:rPr dirty="0">
                <a:latin typeface="Calibri"/>
                <a:cs typeface="Calibri"/>
              </a:rPr>
              <a:t>echnique  6</a:t>
            </a:r>
            <a:r>
              <a:rPr spc="-10" dirty="0">
                <a:latin typeface="Calibri"/>
                <a:cs typeface="Calibri"/>
              </a:rPr>
              <a:t> unités</a:t>
            </a:r>
            <a:endParaRPr>
              <a:latin typeface="Calibri"/>
              <a:cs typeface="Calibri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6844665" y="6112561"/>
            <a:ext cx="80645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spcBef>
                <a:spcPts val="100"/>
              </a:spcBef>
            </a:pPr>
            <a:r>
              <a:rPr spc="-145" dirty="0">
                <a:latin typeface="Calibri"/>
                <a:cs typeface="Calibri"/>
              </a:rPr>
              <a:t>T</a:t>
            </a:r>
            <a:r>
              <a:rPr dirty="0">
                <a:latin typeface="Calibri"/>
                <a:cs typeface="Calibri"/>
              </a:rPr>
              <a:t>ac</a:t>
            </a:r>
            <a:r>
              <a:rPr spc="-10" dirty="0">
                <a:latin typeface="Calibri"/>
                <a:cs typeface="Calibri"/>
              </a:rPr>
              <a:t>t</a:t>
            </a:r>
            <a:r>
              <a:rPr spc="-5" dirty="0">
                <a:latin typeface="Calibri"/>
                <a:cs typeface="Calibri"/>
              </a:rPr>
              <a:t>iq</a:t>
            </a:r>
            <a:r>
              <a:rPr dirty="0">
                <a:latin typeface="Calibri"/>
                <a:cs typeface="Calibri"/>
              </a:rPr>
              <a:t>ue  6</a:t>
            </a:r>
            <a:r>
              <a:rPr spc="-45" dirty="0">
                <a:latin typeface="Calibri"/>
                <a:cs typeface="Calibri"/>
              </a:rPr>
              <a:t> </a:t>
            </a:r>
            <a:r>
              <a:rPr spc="-10" dirty="0">
                <a:latin typeface="Calibri"/>
                <a:cs typeface="Calibri"/>
              </a:rPr>
              <a:t>unités</a:t>
            </a:r>
            <a:endParaRPr>
              <a:latin typeface="Calibri"/>
              <a:cs typeface="Calibri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8853044" y="6112561"/>
            <a:ext cx="85661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spcBef>
                <a:spcPts val="100"/>
              </a:spcBef>
            </a:pPr>
            <a:r>
              <a:rPr spc="-10" dirty="0">
                <a:latin typeface="Calibri"/>
                <a:cs typeface="Calibri"/>
              </a:rPr>
              <a:t>P</a:t>
            </a:r>
            <a:r>
              <a:rPr spc="-35" dirty="0">
                <a:latin typeface="Calibri"/>
                <a:cs typeface="Calibri"/>
              </a:rPr>
              <a:t>h</a:t>
            </a:r>
            <a:r>
              <a:rPr spc="-15" dirty="0">
                <a:latin typeface="Calibri"/>
                <a:cs typeface="Calibri"/>
              </a:rPr>
              <a:t>y</a:t>
            </a:r>
            <a:r>
              <a:rPr spc="-5" dirty="0">
                <a:latin typeface="Calibri"/>
                <a:cs typeface="Calibri"/>
              </a:rPr>
              <a:t>sique  </a:t>
            </a:r>
            <a:r>
              <a:rPr dirty="0">
                <a:latin typeface="Calibri"/>
                <a:cs typeface="Calibri"/>
              </a:rPr>
              <a:t>6</a:t>
            </a:r>
            <a:r>
              <a:rPr spc="-30" dirty="0">
                <a:latin typeface="Calibri"/>
                <a:cs typeface="Calibri"/>
              </a:rPr>
              <a:t> </a:t>
            </a:r>
            <a:r>
              <a:rPr spc="-10" dirty="0">
                <a:latin typeface="Calibri"/>
                <a:cs typeface="Calibri"/>
              </a:rPr>
              <a:t>unités</a:t>
            </a:r>
            <a:endParaRPr>
              <a:latin typeface="Calibri"/>
              <a:cs typeface="Calibri"/>
            </a:endParaRPr>
          </a:p>
        </p:txBody>
      </p:sp>
      <p:grpSp>
        <p:nvGrpSpPr>
          <p:cNvPr id="18" name="object 18"/>
          <p:cNvGrpSpPr/>
          <p:nvPr/>
        </p:nvGrpSpPr>
        <p:grpSpPr>
          <a:xfrm>
            <a:off x="4505281" y="2124625"/>
            <a:ext cx="2280920" cy="1473835"/>
            <a:chOff x="2981281" y="2124624"/>
            <a:chExt cx="2280920" cy="1473835"/>
          </a:xfrm>
        </p:grpSpPr>
        <p:pic>
          <p:nvPicPr>
            <p:cNvPr id="19" name="object 19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981281" y="2124624"/>
              <a:ext cx="2280430" cy="1473338"/>
            </a:xfrm>
            <a:prstGeom prst="rect">
              <a:avLst/>
            </a:prstGeom>
          </p:spPr>
        </p:pic>
        <p:pic>
          <p:nvPicPr>
            <p:cNvPr id="20" name="object 20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822192" y="2883408"/>
              <a:ext cx="1419606" cy="454913"/>
            </a:xfrm>
            <a:prstGeom prst="rect">
              <a:avLst/>
            </a:prstGeom>
          </p:spPr>
        </p:pic>
        <p:pic>
          <p:nvPicPr>
            <p:cNvPr id="21" name="object 21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4011168" y="3127248"/>
              <a:ext cx="1041653" cy="454913"/>
            </a:xfrm>
            <a:prstGeom prst="rect">
              <a:avLst/>
            </a:prstGeom>
          </p:spPr>
        </p:pic>
      </p:grpSp>
      <p:sp>
        <p:nvSpPr>
          <p:cNvPr id="22" name="object 22"/>
          <p:cNvSpPr txBox="1"/>
          <p:nvPr/>
        </p:nvSpPr>
        <p:spPr>
          <a:xfrm>
            <a:off x="5462142" y="2926206"/>
            <a:ext cx="1173480" cy="5130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01295" marR="5080" indent="-189230">
              <a:spcBef>
                <a:spcPts val="95"/>
              </a:spcBef>
            </a:pPr>
            <a:r>
              <a:rPr sz="1600" b="1" spc="-5" dirty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1600" b="1" spc="-25" dirty="0">
                <a:solidFill>
                  <a:srgbClr val="FFFFFF"/>
                </a:solidFill>
                <a:latin typeface="Calibri"/>
                <a:cs typeface="Calibri"/>
              </a:rPr>
              <a:t>n</a:t>
            </a:r>
            <a:r>
              <a:rPr sz="1600" b="1" spc="-5" dirty="0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sz="1600" b="1" spc="-45" dirty="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sz="1600" b="1" spc="-5" dirty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sz="1600" b="1" dirty="0">
                <a:solidFill>
                  <a:srgbClr val="FFFFFF"/>
                </a:solidFill>
                <a:latin typeface="Calibri"/>
                <a:cs typeface="Calibri"/>
              </a:rPr>
              <a:t>i</a:t>
            </a:r>
            <a:r>
              <a:rPr sz="1600" b="1" spc="-10" dirty="0">
                <a:solidFill>
                  <a:srgbClr val="FFFFFF"/>
                </a:solidFill>
                <a:latin typeface="Calibri"/>
                <a:cs typeface="Calibri"/>
              </a:rPr>
              <a:t>neme</a:t>
            </a:r>
            <a:r>
              <a:rPr sz="1600" b="1" spc="-25" dirty="0">
                <a:solidFill>
                  <a:srgbClr val="FFFFFF"/>
                </a:solidFill>
                <a:latin typeface="Calibri"/>
                <a:cs typeface="Calibri"/>
              </a:rPr>
              <a:t>n</a:t>
            </a:r>
            <a:r>
              <a:rPr sz="1600" b="1" spc="-5" dirty="0">
                <a:solidFill>
                  <a:srgbClr val="FFFFFF"/>
                </a:solidFill>
                <a:latin typeface="Calibri"/>
                <a:cs typeface="Calibri"/>
              </a:rPr>
              <a:t>t  12 </a:t>
            </a:r>
            <a:r>
              <a:rPr sz="1600" b="1" spc="-10" dirty="0">
                <a:solidFill>
                  <a:srgbClr val="FFFFFF"/>
                </a:solidFill>
                <a:latin typeface="Calibri"/>
                <a:cs typeface="Calibri"/>
              </a:rPr>
              <a:t>unités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23" name="object 23"/>
          <p:cNvSpPr/>
          <p:nvPr/>
        </p:nvSpPr>
        <p:spPr>
          <a:xfrm>
            <a:off x="2987040" y="3484880"/>
            <a:ext cx="5786120" cy="1541145"/>
          </a:xfrm>
          <a:custGeom>
            <a:avLst/>
            <a:gdLst/>
            <a:ahLst/>
            <a:cxnLst/>
            <a:rect l="l" t="t" r="r" b="b"/>
            <a:pathLst>
              <a:path w="5786120" h="1541145">
                <a:moveTo>
                  <a:pt x="1815973" y="10160"/>
                </a:moveTo>
                <a:lnTo>
                  <a:pt x="1808480" y="0"/>
                </a:lnTo>
                <a:lnTo>
                  <a:pt x="57645" y="1284528"/>
                </a:lnTo>
                <a:lnTo>
                  <a:pt x="38862" y="1258951"/>
                </a:lnTo>
                <a:lnTo>
                  <a:pt x="0" y="1334643"/>
                </a:lnTo>
                <a:lnTo>
                  <a:pt x="83947" y="1320292"/>
                </a:lnTo>
                <a:lnTo>
                  <a:pt x="70688" y="1302258"/>
                </a:lnTo>
                <a:lnTo>
                  <a:pt x="65189" y="1294777"/>
                </a:lnTo>
                <a:lnTo>
                  <a:pt x="1815973" y="10160"/>
                </a:lnTo>
                <a:close/>
              </a:path>
              <a:path w="5786120" h="1541145">
                <a:moveTo>
                  <a:pt x="2622677" y="213868"/>
                </a:moveTo>
                <a:lnTo>
                  <a:pt x="2611501" y="207772"/>
                </a:lnTo>
                <a:lnTo>
                  <a:pt x="1982127" y="1339735"/>
                </a:lnTo>
                <a:lnTo>
                  <a:pt x="1954403" y="1324356"/>
                </a:lnTo>
                <a:lnTo>
                  <a:pt x="1950720" y="1409446"/>
                </a:lnTo>
                <a:lnTo>
                  <a:pt x="2021078" y="1361313"/>
                </a:lnTo>
                <a:lnTo>
                  <a:pt x="2013280" y="1356995"/>
                </a:lnTo>
                <a:lnTo>
                  <a:pt x="1993315" y="1345933"/>
                </a:lnTo>
                <a:lnTo>
                  <a:pt x="2622677" y="213868"/>
                </a:lnTo>
                <a:close/>
              </a:path>
              <a:path w="5786120" h="1541145">
                <a:moveTo>
                  <a:pt x="4218940" y="1386078"/>
                </a:moveTo>
                <a:lnTo>
                  <a:pt x="4214596" y="1335151"/>
                </a:lnTo>
                <a:lnTo>
                  <a:pt x="4211701" y="1301115"/>
                </a:lnTo>
                <a:lnTo>
                  <a:pt x="4184612" y="1317675"/>
                </a:lnTo>
                <a:lnTo>
                  <a:pt x="3474085" y="154178"/>
                </a:lnTo>
                <a:lnTo>
                  <a:pt x="3463163" y="160782"/>
                </a:lnTo>
                <a:lnTo>
                  <a:pt x="4173804" y="1324279"/>
                </a:lnTo>
                <a:lnTo>
                  <a:pt x="4146677" y="1340866"/>
                </a:lnTo>
                <a:lnTo>
                  <a:pt x="4218940" y="1386078"/>
                </a:lnTo>
                <a:close/>
              </a:path>
              <a:path w="5786120" h="1541145">
                <a:moveTo>
                  <a:pt x="5786120" y="1540764"/>
                </a:moveTo>
                <a:lnTo>
                  <a:pt x="5770511" y="1504823"/>
                </a:lnTo>
                <a:lnTo>
                  <a:pt x="5752211" y="1462659"/>
                </a:lnTo>
                <a:lnTo>
                  <a:pt x="5731827" y="1486903"/>
                </a:lnTo>
                <a:lnTo>
                  <a:pt x="3977132" y="13970"/>
                </a:lnTo>
                <a:lnTo>
                  <a:pt x="3969004" y="23622"/>
                </a:lnTo>
                <a:lnTo>
                  <a:pt x="5723636" y="1496631"/>
                </a:lnTo>
                <a:lnTo>
                  <a:pt x="5703189" y="1520952"/>
                </a:lnTo>
                <a:lnTo>
                  <a:pt x="5786120" y="1540764"/>
                </a:lnTo>
                <a:close/>
              </a:path>
            </a:pathLst>
          </a:custGeom>
          <a:solidFill>
            <a:srgbClr val="497DB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 txBox="1"/>
          <p:nvPr/>
        </p:nvSpPr>
        <p:spPr>
          <a:xfrm>
            <a:off x="4469130" y="4018026"/>
            <a:ext cx="301688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dirty="0">
                <a:latin typeface="Calibri"/>
                <a:cs typeface="Calibri"/>
              </a:rPr>
              <a:t>3</a:t>
            </a:r>
            <a:r>
              <a:rPr spc="-15" dirty="0">
                <a:latin typeface="Calibri"/>
                <a:cs typeface="Calibri"/>
              </a:rPr>
              <a:t> </a:t>
            </a:r>
            <a:r>
              <a:rPr spc="-10" dirty="0">
                <a:latin typeface="Calibri"/>
                <a:cs typeface="Calibri"/>
              </a:rPr>
              <a:t>unités</a:t>
            </a:r>
            <a:r>
              <a:rPr dirty="0">
                <a:latin typeface="Calibri"/>
                <a:cs typeface="Calibri"/>
              </a:rPr>
              <a:t> </a:t>
            </a:r>
            <a:r>
              <a:rPr spc="-5" dirty="0">
                <a:latin typeface="Calibri"/>
                <a:cs typeface="Calibri"/>
              </a:rPr>
              <a:t>dans</a:t>
            </a:r>
            <a:r>
              <a:rPr spc="-15" dirty="0">
                <a:latin typeface="Calibri"/>
                <a:cs typeface="Calibri"/>
              </a:rPr>
              <a:t> </a:t>
            </a:r>
            <a:r>
              <a:rPr spc="-5" dirty="0">
                <a:latin typeface="Calibri"/>
                <a:cs typeface="Calibri"/>
              </a:rPr>
              <a:t>chaque</a:t>
            </a:r>
            <a:r>
              <a:rPr dirty="0">
                <a:latin typeface="Calibri"/>
                <a:cs typeface="Calibri"/>
              </a:rPr>
              <a:t> </a:t>
            </a:r>
            <a:r>
              <a:rPr spc="-10" dirty="0">
                <a:latin typeface="Calibri"/>
                <a:cs typeface="Calibri"/>
              </a:rPr>
              <a:t>paramètre</a:t>
            </a:r>
            <a:endParaRPr>
              <a:latin typeface="Calibri"/>
              <a:cs typeface="Calibri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7498378" y="2671256"/>
            <a:ext cx="2837815" cy="84899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71120">
              <a:spcBef>
                <a:spcPts val="100"/>
              </a:spcBef>
            </a:pPr>
            <a:r>
              <a:rPr dirty="0">
                <a:latin typeface="Calibri"/>
                <a:cs typeface="Calibri"/>
              </a:rPr>
              <a:t>3</a:t>
            </a:r>
            <a:r>
              <a:rPr spc="5" dirty="0">
                <a:latin typeface="Calibri"/>
                <a:cs typeface="Calibri"/>
              </a:rPr>
              <a:t> </a:t>
            </a:r>
            <a:r>
              <a:rPr spc="-5" dirty="0">
                <a:latin typeface="Calibri"/>
                <a:cs typeface="Calibri"/>
              </a:rPr>
              <a:t>unités</a:t>
            </a:r>
            <a:r>
              <a:rPr spc="395" dirty="0">
                <a:latin typeface="Calibri"/>
                <a:cs typeface="Calibri"/>
              </a:rPr>
              <a:t> </a:t>
            </a:r>
            <a:r>
              <a:rPr dirty="0">
                <a:latin typeface="Calibri"/>
                <a:cs typeface="Calibri"/>
              </a:rPr>
              <a:t>/</a:t>
            </a:r>
            <a:r>
              <a:rPr spc="405" dirty="0">
                <a:latin typeface="Calibri"/>
                <a:cs typeface="Calibri"/>
              </a:rPr>
              <a:t> </a:t>
            </a:r>
            <a:r>
              <a:rPr spc="-10" dirty="0">
                <a:latin typeface="Calibri"/>
                <a:cs typeface="Calibri"/>
              </a:rPr>
              <a:t>paramètre </a:t>
            </a:r>
            <a:r>
              <a:rPr spc="-5" dirty="0">
                <a:latin typeface="Calibri"/>
                <a:cs typeface="Calibri"/>
              </a:rPr>
              <a:t> Stimulus</a:t>
            </a:r>
            <a:r>
              <a:rPr spc="-15" dirty="0">
                <a:latin typeface="Calibri"/>
                <a:cs typeface="Calibri"/>
              </a:rPr>
              <a:t> </a:t>
            </a:r>
            <a:r>
              <a:rPr spc="-5" dirty="0">
                <a:latin typeface="Calibri"/>
                <a:cs typeface="Calibri"/>
              </a:rPr>
              <a:t>faible,</a:t>
            </a:r>
            <a:r>
              <a:rPr dirty="0">
                <a:latin typeface="Calibri"/>
                <a:cs typeface="Calibri"/>
              </a:rPr>
              <a:t> </a:t>
            </a:r>
            <a:r>
              <a:rPr spc="-10" dirty="0">
                <a:latin typeface="Calibri"/>
                <a:cs typeface="Calibri"/>
              </a:rPr>
              <a:t>fatigue</a:t>
            </a:r>
            <a:r>
              <a:rPr spc="-15" dirty="0">
                <a:latin typeface="Calibri"/>
                <a:cs typeface="Calibri"/>
              </a:rPr>
              <a:t> </a:t>
            </a:r>
            <a:r>
              <a:rPr spc="-5" dirty="0">
                <a:latin typeface="Calibri"/>
                <a:cs typeface="Calibri"/>
              </a:rPr>
              <a:t>faible,</a:t>
            </a:r>
            <a:endParaRPr dirty="0">
              <a:latin typeface="Calibri"/>
              <a:cs typeface="Calibri"/>
            </a:endParaRPr>
          </a:p>
          <a:p>
            <a:pPr marL="12700"/>
            <a:r>
              <a:rPr spc="-5" dirty="0">
                <a:latin typeface="Calibri"/>
                <a:cs typeface="Calibri"/>
              </a:rPr>
              <a:t>absence</a:t>
            </a:r>
            <a:r>
              <a:rPr dirty="0">
                <a:latin typeface="Calibri"/>
                <a:cs typeface="Calibri"/>
              </a:rPr>
              <a:t> </a:t>
            </a:r>
            <a:r>
              <a:rPr spc="-5" dirty="0">
                <a:latin typeface="Calibri"/>
                <a:cs typeface="Calibri"/>
              </a:rPr>
              <a:t>ou</a:t>
            </a:r>
            <a:r>
              <a:rPr spc="-20" dirty="0">
                <a:latin typeface="Calibri"/>
                <a:cs typeface="Calibri"/>
              </a:rPr>
              <a:t> </a:t>
            </a:r>
            <a:r>
              <a:rPr spc="-5" dirty="0">
                <a:latin typeface="Calibri"/>
                <a:cs typeface="Calibri"/>
              </a:rPr>
              <a:t>légère</a:t>
            </a:r>
            <a:r>
              <a:rPr dirty="0">
                <a:latin typeface="Calibri"/>
                <a:cs typeface="Calibri"/>
              </a:rPr>
              <a:t> </a:t>
            </a:r>
            <a:r>
              <a:rPr spc="-5" dirty="0">
                <a:latin typeface="Calibri"/>
                <a:cs typeface="Calibri"/>
              </a:rPr>
              <a:t>adaptation.</a:t>
            </a:r>
            <a:endParaRPr dirty="0">
              <a:latin typeface="Calibri"/>
              <a:cs typeface="Calibri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376986" y="2069612"/>
            <a:ext cx="328422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b="1" spc="-20" dirty="0">
                <a:solidFill>
                  <a:srgbClr val="002060"/>
                </a:solidFill>
                <a:latin typeface="Calibri"/>
                <a:cs typeface="Calibri"/>
              </a:rPr>
              <a:t>Volume</a:t>
            </a:r>
            <a:r>
              <a:rPr b="1" spc="-15" dirty="0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b="1" spc="-10" dirty="0">
                <a:solidFill>
                  <a:srgbClr val="002060"/>
                </a:solidFill>
                <a:latin typeface="Calibri"/>
                <a:cs typeface="Calibri"/>
              </a:rPr>
              <a:t>d’entrainement</a:t>
            </a:r>
            <a:r>
              <a:rPr b="1" spc="-30" dirty="0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b="1" spc="-5" dirty="0">
                <a:solidFill>
                  <a:srgbClr val="002060"/>
                </a:solidFill>
                <a:latin typeface="Calibri"/>
                <a:cs typeface="Calibri"/>
              </a:rPr>
              <a:t>disponible</a:t>
            </a:r>
            <a:endParaRPr b="1" dirty="0">
              <a:solidFill>
                <a:srgbClr val="002060"/>
              </a:solidFill>
              <a:latin typeface="Calibri"/>
              <a:cs typeface="Calibri"/>
            </a:endParaRPr>
          </a:p>
        </p:txBody>
      </p:sp>
      <p:grpSp>
        <p:nvGrpSpPr>
          <p:cNvPr id="28" name="object 28"/>
          <p:cNvGrpSpPr/>
          <p:nvPr/>
        </p:nvGrpSpPr>
        <p:grpSpPr>
          <a:xfrm rot="19009243">
            <a:off x="3582910" y="2085425"/>
            <a:ext cx="1031875" cy="1179830"/>
            <a:chOff x="2025725" y="1940686"/>
            <a:chExt cx="1031875" cy="1179830"/>
          </a:xfrm>
        </p:grpSpPr>
        <p:sp>
          <p:nvSpPr>
            <p:cNvPr id="29" name="object 29"/>
            <p:cNvSpPr/>
            <p:nvPr/>
          </p:nvSpPr>
          <p:spPr>
            <a:xfrm>
              <a:off x="2129662" y="2790951"/>
              <a:ext cx="915035" cy="316865"/>
            </a:xfrm>
            <a:custGeom>
              <a:avLst/>
              <a:gdLst/>
              <a:ahLst/>
              <a:cxnLst/>
              <a:rect l="l" t="t" r="r" b="b"/>
              <a:pathLst>
                <a:path w="915035" h="316864">
                  <a:moveTo>
                    <a:pt x="0" y="0"/>
                  </a:moveTo>
                  <a:lnTo>
                    <a:pt x="102488" y="134365"/>
                  </a:lnTo>
                  <a:lnTo>
                    <a:pt x="130225" y="167217"/>
                  </a:lnTo>
                  <a:lnTo>
                    <a:pt x="160809" y="196903"/>
                  </a:lnTo>
                  <a:lnTo>
                    <a:pt x="194035" y="223393"/>
                  </a:lnTo>
                  <a:lnTo>
                    <a:pt x="229696" y="246656"/>
                  </a:lnTo>
                  <a:lnTo>
                    <a:pt x="267587" y="266660"/>
                  </a:lnTo>
                  <a:lnTo>
                    <a:pt x="307503" y="283377"/>
                  </a:lnTo>
                  <a:lnTo>
                    <a:pt x="349237" y="296773"/>
                  </a:lnTo>
                  <a:lnTo>
                    <a:pt x="392584" y="306820"/>
                  </a:lnTo>
                  <a:lnTo>
                    <a:pt x="437337" y="313487"/>
                  </a:lnTo>
                  <a:lnTo>
                    <a:pt x="483291" y="316741"/>
                  </a:lnTo>
                  <a:lnTo>
                    <a:pt x="530241" y="316554"/>
                  </a:lnTo>
                  <a:lnTo>
                    <a:pt x="577979" y="312894"/>
                  </a:lnTo>
                  <a:lnTo>
                    <a:pt x="626301" y="305730"/>
                  </a:lnTo>
                  <a:lnTo>
                    <a:pt x="675001" y="295033"/>
                  </a:lnTo>
                  <a:lnTo>
                    <a:pt x="723873" y="280770"/>
                  </a:lnTo>
                  <a:lnTo>
                    <a:pt x="772711" y="262911"/>
                  </a:lnTo>
                  <a:lnTo>
                    <a:pt x="821309" y="241426"/>
                  </a:lnTo>
                  <a:lnTo>
                    <a:pt x="872617" y="308610"/>
                  </a:lnTo>
                  <a:lnTo>
                    <a:pt x="914907" y="85471"/>
                  </a:lnTo>
                  <a:lnTo>
                    <a:pt x="667766" y="39877"/>
                  </a:lnTo>
                  <a:lnTo>
                    <a:pt x="718947" y="107061"/>
                  </a:lnTo>
                  <a:lnTo>
                    <a:pt x="670329" y="128545"/>
                  </a:lnTo>
                  <a:lnTo>
                    <a:pt x="621476" y="146404"/>
                  </a:lnTo>
                  <a:lnTo>
                    <a:pt x="572593" y="160667"/>
                  </a:lnTo>
                  <a:lnTo>
                    <a:pt x="523885" y="171364"/>
                  </a:lnTo>
                  <a:lnTo>
                    <a:pt x="475558" y="178528"/>
                  </a:lnTo>
                  <a:lnTo>
                    <a:pt x="427817" y="182188"/>
                  </a:lnTo>
                  <a:lnTo>
                    <a:pt x="380866" y="182375"/>
                  </a:lnTo>
                  <a:lnTo>
                    <a:pt x="334912" y="179121"/>
                  </a:lnTo>
                  <a:lnTo>
                    <a:pt x="290158" y="172454"/>
                  </a:lnTo>
                  <a:lnTo>
                    <a:pt x="246811" y="162407"/>
                  </a:lnTo>
                  <a:lnTo>
                    <a:pt x="205076" y="149011"/>
                  </a:lnTo>
                  <a:lnTo>
                    <a:pt x="165158" y="132294"/>
                  </a:lnTo>
                  <a:lnTo>
                    <a:pt x="127261" y="112290"/>
                  </a:lnTo>
                  <a:lnTo>
                    <a:pt x="91592" y="89027"/>
                  </a:lnTo>
                  <a:lnTo>
                    <a:pt x="58355" y="62537"/>
                  </a:lnTo>
                  <a:lnTo>
                    <a:pt x="27756" y="3285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30"/>
            <p:cNvSpPr/>
            <p:nvPr/>
          </p:nvSpPr>
          <p:spPr>
            <a:xfrm>
              <a:off x="2038625" y="1953386"/>
              <a:ext cx="405130" cy="899794"/>
            </a:xfrm>
            <a:custGeom>
              <a:avLst/>
              <a:gdLst/>
              <a:ahLst/>
              <a:cxnLst/>
              <a:rect l="l" t="t" r="r" b="b"/>
              <a:pathLst>
                <a:path w="405130" h="899794">
                  <a:moveTo>
                    <a:pt x="302238" y="0"/>
                  </a:moveTo>
                  <a:lnTo>
                    <a:pt x="260900" y="33559"/>
                  </a:lnTo>
                  <a:lnTo>
                    <a:pt x="221847" y="69596"/>
                  </a:lnTo>
                  <a:lnTo>
                    <a:pt x="185602" y="107532"/>
                  </a:lnTo>
                  <a:lnTo>
                    <a:pt x="152530" y="146795"/>
                  </a:lnTo>
                  <a:lnTo>
                    <a:pt x="122650" y="187202"/>
                  </a:lnTo>
                  <a:lnTo>
                    <a:pt x="95978" y="228567"/>
                  </a:lnTo>
                  <a:lnTo>
                    <a:pt x="72528" y="270706"/>
                  </a:lnTo>
                  <a:lnTo>
                    <a:pt x="52318" y="313435"/>
                  </a:lnTo>
                  <a:lnTo>
                    <a:pt x="35364" y="356568"/>
                  </a:lnTo>
                  <a:lnTo>
                    <a:pt x="21682" y="399923"/>
                  </a:lnTo>
                  <a:lnTo>
                    <a:pt x="11289" y="443313"/>
                  </a:lnTo>
                  <a:lnTo>
                    <a:pt x="4200" y="486555"/>
                  </a:lnTo>
                  <a:lnTo>
                    <a:pt x="431" y="529464"/>
                  </a:lnTo>
                  <a:lnTo>
                    <a:pt x="0" y="571856"/>
                  </a:lnTo>
                  <a:lnTo>
                    <a:pt x="2921" y="613547"/>
                  </a:lnTo>
                  <a:lnTo>
                    <a:pt x="9212" y="654351"/>
                  </a:lnTo>
                  <a:lnTo>
                    <a:pt x="18888" y="694084"/>
                  </a:lnTo>
                  <a:lnTo>
                    <a:pt x="31966" y="732562"/>
                  </a:lnTo>
                  <a:lnTo>
                    <a:pt x="48462" y="769600"/>
                  </a:lnTo>
                  <a:lnTo>
                    <a:pt x="68392" y="805014"/>
                  </a:lnTo>
                  <a:lnTo>
                    <a:pt x="91773" y="838620"/>
                  </a:lnTo>
                  <a:lnTo>
                    <a:pt x="118620" y="870233"/>
                  </a:lnTo>
                  <a:lnTo>
                    <a:pt x="148949" y="899667"/>
                  </a:lnTo>
                  <a:lnTo>
                    <a:pt x="132344" y="861190"/>
                  </a:lnTo>
                  <a:lnTo>
                    <a:pt x="119424" y="821479"/>
                  </a:lnTo>
                  <a:lnTo>
                    <a:pt x="110130" y="780717"/>
                  </a:lnTo>
                  <a:lnTo>
                    <a:pt x="104398" y="739084"/>
                  </a:lnTo>
                  <a:lnTo>
                    <a:pt x="102170" y="696765"/>
                  </a:lnTo>
                  <a:lnTo>
                    <a:pt x="103383" y="653941"/>
                  </a:lnTo>
                  <a:lnTo>
                    <a:pt x="107977" y="610794"/>
                  </a:lnTo>
                  <a:lnTo>
                    <a:pt x="115891" y="567507"/>
                  </a:lnTo>
                  <a:lnTo>
                    <a:pt x="127063" y="524263"/>
                  </a:lnTo>
                  <a:lnTo>
                    <a:pt x="141433" y="481242"/>
                  </a:lnTo>
                  <a:lnTo>
                    <a:pt x="158940" y="438629"/>
                  </a:lnTo>
                  <a:lnTo>
                    <a:pt x="179523" y="396604"/>
                  </a:lnTo>
                  <a:lnTo>
                    <a:pt x="203120" y="355351"/>
                  </a:lnTo>
                  <a:lnTo>
                    <a:pt x="229672" y="315051"/>
                  </a:lnTo>
                  <a:lnTo>
                    <a:pt x="259116" y="275888"/>
                  </a:lnTo>
                  <a:lnTo>
                    <a:pt x="291392" y="238042"/>
                  </a:lnTo>
                  <a:lnTo>
                    <a:pt x="326438" y="201697"/>
                  </a:lnTo>
                  <a:lnTo>
                    <a:pt x="364195" y="167035"/>
                  </a:lnTo>
                  <a:lnTo>
                    <a:pt x="404600" y="134238"/>
                  </a:lnTo>
                  <a:lnTo>
                    <a:pt x="302238" y="0"/>
                  </a:lnTo>
                  <a:close/>
                </a:path>
              </a:pathLst>
            </a:custGeom>
            <a:solidFill>
              <a:srgbClr val="40689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31"/>
            <p:cNvSpPr/>
            <p:nvPr/>
          </p:nvSpPr>
          <p:spPr>
            <a:xfrm>
              <a:off x="2038425" y="1953386"/>
              <a:ext cx="1006475" cy="1154430"/>
            </a:xfrm>
            <a:custGeom>
              <a:avLst/>
              <a:gdLst/>
              <a:ahLst/>
              <a:cxnLst/>
              <a:rect l="l" t="t" r="r" b="b"/>
              <a:pathLst>
                <a:path w="1006475" h="1154430">
                  <a:moveTo>
                    <a:pt x="91237" y="837564"/>
                  </a:moveTo>
                  <a:lnTo>
                    <a:pt x="118994" y="870416"/>
                  </a:lnTo>
                  <a:lnTo>
                    <a:pt x="149593" y="900102"/>
                  </a:lnTo>
                  <a:lnTo>
                    <a:pt x="182830" y="926592"/>
                  </a:lnTo>
                  <a:lnTo>
                    <a:pt x="218499" y="949855"/>
                  </a:lnTo>
                  <a:lnTo>
                    <a:pt x="256395" y="969859"/>
                  </a:lnTo>
                  <a:lnTo>
                    <a:pt x="296314" y="986576"/>
                  </a:lnTo>
                  <a:lnTo>
                    <a:pt x="338049" y="999972"/>
                  </a:lnTo>
                  <a:lnTo>
                    <a:pt x="381396" y="1010019"/>
                  </a:lnTo>
                  <a:lnTo>
                    <a:pt x="426149" y="1016686"/>
                  </a:lnTo>
                  <a:lnTo>
                    <a:pt x="472104" y="1019940"/>
                  </a:lnTo>
                  <a:lnTo>
                    <a:pt x="519054" y="1019753"/>
                  </a:lnTo>
                  <a:lnTo>
                    <a:pt x="566796" y="1016093"/>
                  </a:lnTo>
                  <a:lnTo>
                    <a:pt x="615123" y="1008929"/>
                  </a:lnTo>
                  <a:lnTo>
                    <a:pt x="663831" y="998232"/>
                  </a:lnTo>
                  <a:lnTo>
                    <a:pt x="712714" y="983969"/>
                  </a:lnTo>
                  <a:lnTo>
                    <a:pt x="761566" y="966110"/>
                  </a:lnTo>
                  <a:lnTo>
                    <a:pt x="810184" y="944626"/>
                  </a:lnTo>
                  <a:lnTo>
                    <a:pt x="759003" y="877442"/>
                  </a:lnTo>
                  <a:lnTo>
                    <a:pt x="1006145" y="923036"/>
                  </a:lnTo>
                  <a:lnTo>
                    <a:pt x="963854" y="1146175"/>
                  </a:lnTo>
                  <a:lnTo>
                    <a:pt x="912546" y="1078991"/>
                  </a:lnTo>
                  <a:lnTo>
                    <a:pt x="863948" y="1100476"/>
                  </a:lnTo>
                  <a:lnTo>
                    <a:pt x="815111" y="1118335"/>
                  </a:lnTo>
                  <a:lnTo>
                    <a:pt x="766239" y="1132598"/>
                  </a:lnTo>
                  <a:lnTo>
                    <a:pt x="717539" y="1143295"/>
                  </a:lnTo>
                  <a:lnTo>
                    <a:pt x="669217" y="1150459"/>
                  </a:lnTo>
                  <a:lnTo>
                    <a:pt x="621478" y="1154119"/>
                  </a:lnTo>
                  <a:lnTo>
                    <a:pt x="574529" y="1154306"/>
                  </a:lnTo>
                  <a:lnTo>
                    <a:pt x="528575" y="1151052"/>
                  </a:lnTo>
                  <a:lnTo>
                    <a:pt x="483821" y="1144385"/>
                  </a:lnTo>
                  <a:lnTo>
                    <a:pt x="440475" y="1134338"/>
                  </a:lnTo>
                  <a:lnTo>
                    <a:pt x="398741" y="1120942"/>
                  </a:lnTo>
                  <a:lnTo>
                    <a:pt x="358825" y="1104225"/>
                  </a:lnTo>
                  <a:lnTo>
                    <a:pt x="320934" y="1084221"/>
                  </a:lnTo>
                  <a:lnTo>
                    <a:pt x="285272" y="1060958"/>
                  </a:lnTo>
                  <a:lnTo>
                    <a:pt x="252047" y="1034468"/>
                  </a:lnTo>
                  <a:lnTo>
                    <a:pt x="221463" y="1004782"/>
                  </a:lnTo>
                  <a:lnTo>
                    <a:pt x="193726" y="971930"/>
                  </a:lnTo>
                  <a:lnTo>
                    <a:pt x="91237" y="837564"/>
                  </a:lnTo>
                  <a:lnTo>
                    <a:pt x="67371" y="802888"/>
                  </a:lnTo>
                  <a:lnTo>
                    <a:pt x="47193" y="766511"/>
                  </a:lnTo>
                  <a:lnTo>
                    <a:pt x="30658" y="728620"/>
                  </a:lnTo>
                  <a:lnTo>
                    <a:pt x="17717" y="689401"/>
                  </a:lnTo>
                  <a:lnTo>
                    <a:pt x="8325" y="649040"/>
                  </a:lnTo>
                  <a:lnTo>
                    <a:pt x="2435" y="607724"/>
                  </a:lnTo>
                  <a:lnTo>
                    <a:pt x="0" y="565639"/>
                  </a:lnTo>
                  <a:lnTo>
                    <a:pt x="972" y="522970"/>
                  </a:lnTo>
                  <a:lnTo>
                    <a:pt x="5306" y="479905"/>
                  </a:lnTo>
                  <a:lnTo>
                    <a:pt x="12954" y="436630"/>
                  </a:lnTo>
                  <a:lnTo>
                    <a:pt x="23869" y="393331"/>
                  </a:lnTo>
                  <a:lnTo>
                    <a:pt x="38005" y="350194"/>
                  </a:lnTo>
                  <a:lnTo>
                    <a:pt x="55315" y="307406"/>
                  </a:lnTo>
                  <a:lnTo>
                    <a:pt x="75753" y="265152"/>
                  </a:lnTo>
                  <a:lnTo>
                    <a:pt x="99270" y="223619"/>
                  </a:lnTo>
                  <a:lnTo>
                    <a:pt x="125821" y="182994"/>
                  </a:lnTo>
                  <a:lnTo>
                    <a:pt x="155358" y="143463"/>
                  </a:lnTo>
                  <a:lnTo>
                    <a:pt x="187836" y="105211"/>
                  </a:lnTo>
                  <a:lnTo>
                    <a:pt x="223206" y="68426"/>
                  </a:lnTo>
                  <a:lnTo>
                    <a:pt x="261422" y="33293"/>
                  </a:lnTo>
                  <a:lnTo>
                    <a:pt x="302438" y="0"/>
                  </a:lnTo>
                  <a:lnTo>
                    <a:pt x="404800" y="134238"/>
                  </a:lnTo>
                  <a:lnTo>
                    <a:pt x="364395" y="167035"/>
                  </a:lnTo>
                  <a:lnTo>
                    <a:pt x="326638" y="201697"/>
                  </a:lnTo>
                  <a:lnTo>
                    <a:pt x="291592" y="238042"/>
                  </a:lnTo>
                  <a:lnTo>
                    <a:pt x="259316" y="275888"/>
                  </a:lnTo>
                  <a:lnTo>
                    <a:pt x="229872" y="315051"/>
                  </a:lnTo>
                  <a:lnTo>
                    <a:pt x="203320" y="355351"/>
                  </a:lnTo>
                  <a:lnTo>
                    <a:pt x="179723" y="396604"/>
                  </a:lnTo>
                  <a:lnTo>
                    <a:pt x="159140" y="438629"/>
                  </a:lnTo>
                  <a:lnTo>
                    <a:pt x="141633" y="481242"/>
                  </a:lnTo>
                  <a:lnTo>
                    <a:pt x="127263" y="524263"/>
                  </a:lnTo>
                  <a:lnTo>
                    <a:pt x="116091" y="567507"/>
                  </a:lnTo>
                  <a:lnTo>
                    <a:pt x="108177" y="610794"/>
                  </a:lnTo>
                  <a:lnTo>
                    <a:pt x="103583" y="653941"/>
                  </a:lnTo>
                  <a:lnTo>
                    <a:pt x="102370" y="696765"/>
                  </a:lnTo>
                  <a:lnTo>
                    <a:pt x="104598" y="739084"/>
                  </a:lnTo>
                  <a:lnTo>
                    <a:pt x="110329" y="780717"/>
                  </a:lnTo>
                  <a:lnTo>
                    <a:pt x="119624" y="821479"/>
                  </a:lnTo>
                  <a:lnTo>
                    <a:pt x="132544" y="861190"/>
                  </a:lnTo>
                  <a:lnTo>
                    <a:pt x="149149" y="899667"/>
                  </a:lnTo>
                </a:path>
              </a:pathLst>
            </a:custGeom>
            <a:ln w="25400">
              <a:solidFill>
                <a:srgbClr val="385D8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32" name="Espace réservé du contenu 7">
            <a:extLst>
              <a:ext uri="{FF2B5EF4-FFF2-40B4-BE49-F238E27FC236}">
                <a16:creationId xmlns:a16="http://schemas.microsoft.com/office/drawing/2014/main" id="{90E3E0A4-BCEC-6617-CF7A-2D1D23ED6D80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310" y="93310"/>
            <a:ext cx="1468710" cy="510718"/>
          </a:xfrm>
          <a:prstGeom prst="rect">
            <a:avLst/>
          </a:prstGeom>
        </p:spPr>
      </p:pic>
      <p:sp>
        <p:nvSpPr>
          <p:cNvPr id="33" name="ZoneTexte 32">
            <a:extLst>
              <a:ext uri="{FF2B5EF4-FFF2-40B4-BE49-F238E27FC236}">
                <a16:creationId xmlns:a16="http://schemas.microsoft.com/office/drawing/2014/main" id="{10F9FBA6-1195-5624-5D0A-BE0196C11038}"/>
              </a:ext>
            </a:extLst>
          </p:cNvPr>
          <p:cNvSpPr txBox="1"/>
          <p:nvPr/>
        </p:nvSpPr>
        <p:spPr>
          <a:xfrm>
            <a:off x="9414044" y="179392"/>
            <a:ext cx="268464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600" b="1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Formation Entraîneur Fédéral</a:t>
            </a:r>
          </a:p>
        </p:txBody>
      </p:sp>
      <p:sp>
        <p:nvSpPr>
          <p:cNvPr id="37" name="Titre 1">
            <a:extLst>
              <a:ext uri="{FF2B5EF4-FFF2-40B4-BE49-F238E27FC236}">
                <a16:creationId xmlns:a16="http://schemas.microsoft.com/office/drawing/2014/main" id="{21A2FA39-7371-DBEA-9C21-E5DB74BF46B4}"/>
              </a:ext>
            </a:extLst>
          </p:cNvPr>
          <p:cNvSpPr txBox="1">
            <a:spLocks/>
          </p:cNvSpPr>
          <p:nvPr/>
        </p:nvSpPr>
        <p:spPr>
          <a:xfrm>
            <a:off x="838200" y="818340"/>
            <a:ext cx="10515600" cy="10866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2700">
              <a:spcBef>
                <a:spcPts val="95"/>
              </a:spcBef>
            </a:pPr>
            <a:r>
              <a:rPr lang="fr-FR" b="1" spc="-5" dirty="0">
                <a:solidFill>
                  <a:srgbClr val="FF0000"/>
                </a:solidFill>
                <a:latin typeface="Calibri"/>
                <a:cs typeface="Calibri"/>
              </a:rPr>
              <a:t>4</a:t>
            </a:r>
            <a:r>
              <a:rPr lang="fr-FR" sz="4400" b="1" spc="-5" dirty="0">
                <a:solidFill>
                  <a:srgbClr val="FF0000"/>
                </a:solidFill>
                <a:latin typeface="Calibri"/>
                <a:cs typeface="Calibri"/>
              </a:rPr>
              <a:t>.</a:t>
            </a:r>
            <a:r>
              <a:rPr lang="fr-FR" sz="4400" b="1" spc="-5" dirty="0">
                <a:solidFill>
                  <a:srgbClr val="001F5F"/>
                </a:solidFill>
                <a:latin typeface="Calibri"/>
                <a:cs typeface="Calibri"/>
              </a:rPr>
              <a:t> METHODOLOGIE DE L’ENTRAÎNEMENT ET APPLICATION</a:t>
            </a:r>
            <a:endParaRPr lang="fr-FR" sz="4400" dirty="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object 9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921764" y="5066385"/>
            <a:ext cx="1524899" cy="1649130"/>
          </a:xfrm>
          <a:prstGeom prst="rect">
            <a:avLst/>
          </a:prstGeom>
        </p:spPr>
      </p:pic>
      <p:pic>
        <p:nvPicPr>
          <p:cNvPr id="10" name="object 10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552689" y="5066385"/>
            <a:ext cx="1524899" cy="1649130"/>
          </a:xfrm>
          <a:prstGeom prst="rect">
            <a:avLst/>
          </a:prstGeom>
        </p:spPr>
      </p:pic>
      <p:pic>
        <p:nvPicPr>
          <p:cNvPr id="11" name="object 11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455665" y="5066385"/>
            <a:ext cx="1524899" cy="1649130"/>
          </a:xfrm>
          <a:prstGeom prst="rect">
            <a:avLst/>
          </a:prstGeom>
        </p:spPr>
      </p:pic>
      <p:pic>
        <p:nvPicPr>
          <p:cNvPr id="12" name="object 1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139184" y="5083149"/>
            <a:ext cx="1524899" cy="1649129"/>
          </a:xfrm>
          <a:prstGeom prst="rect">
            <a:avLst/>
          </a:prstGeom>
        </p:spPr>
      </p:pic>
      <p:sp>
        <p:nvSpPr>
          <p:cNvPr id="13" name="object 13"/>
          <p:cNvSpPr txBox="1"/>
          <p:nvPr/>
        </p:nvSpPr>
        <p:spPr>
          <a:xfrm>
            <a:off x="2019096" y="6112561"/>
            <a:ext cx="134874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79400" marR="5080" indent="-266700">
              <a:spcBef>
                <a:spcPts val="100"/>
              </a:spcBef>
            </a:pPr>
            <a:r>
              <a:rPr spc="-30" dirty="0">
                <a:latin typeface="Calibri"/>
                <a:cs typeface="Calibri"/>
              </a:rPr>
              <a:t>P</a:t>
            </a:r>
            <a:r>
              <a:rPr spc="-35" dirty="0">
                <a:latin typeface="Calibri"/>
                <a:cs typeface="Calibri"/>
              </a:rPr>
              <a:t>s</a:t>
            </a:r>
            <a:r>
              <a:rPr spc="-25" dirty="0">
                <a:latin typeface="Calibri"/>
                <a:cs typeface="Calibri"/>
              </a:rPr>
              <a:t>y</a:t>
            </a:r>
            <a:r>
              <a:rPr spc="-10" dirty="0">
                <a:latin typeface="Calibri"/>
                <a:cs typeface="Calibri"/>
              </a:rPr>
              <a:t>c</a:t>
            </a:r>
            <a:r>
              <a:rPr spc="-5" dirty="0">
                <a:latin typeface="Calibri"/>
                <a:cs typeface="Calibri"/>
              </a:rPr>
              <a:t>holog</a:t>
            </a:r>
            <a:r>
              <a:rPr spc="-10" dirty="0">
                <a:latin typeface="Calibri"/>
                <a:cs typeface="Calibri"/>
              </a:rPr>
              <a:t>i</a:t>
            </a:r>
            <a:r>
              <a:rPr spc="-5" dirty="0">
                <a:latin typeface="Calibri"/>
                <a:cs typeface="Calibri"/>
              </a:rPr>
              <a:t>q</a:t>
            </a:r>
            <a:r>
              <a:rPr dirty="0">
                <a:latin typeface="Calibri"/>
                <a:cs typeface="Calibri"/>
              </a:rPr>
              <a:t>ue  6</a:t>
            </a:r>
            <a:r>
              <a:rPr spc="-15" dirty="0">
                <a:latin typeface="Calibri"/>
                <a:cs typeface="Calibri"/>
              </a:rPr>
              <a:t> </a:t>
            </a:r>
            <a:r>
              <a:rPr spc="-10" dirty="0">
                <a:latin typeface="Calibri"/>
                <a:cs typeface="Calibri"/>
              </a:rPr>
              <a:t>unités</a:t>
            </a:r>
            <a:endParaRPr>
              <a:latin typeface="Calibri"/>
              <a:cs typeface="Calibri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4444111" y="6112561"/>
            <a:ext cx="97472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64135" marR="5080" indent="-52069">
              <a:spcBef>
                <a:spcPts val="100"/>
              </a:spcBef>
            </a:pPr>
            <a:r>
              <a:rPr spc="-160" dirty="0">
                <a:latin typeface="Calibri"/>
                <a:cs typeface="Calibri"/>
              </a:rPr>
              <a:t>T</a:t>
            </a:r>
            <a:r>
              <a:rPr dirty="0">
                <a:latin typeface="Calibri"/>
                <a:cs typeface="Calibri"/>
              </a:rPr>
              <a:t>echnique  6</a:t>
            </a:r>
            <a:r>
              <a:rPr spc="-10" dirty="0">
                <a:latin typeface="Calibri"/>
                <a:cs typeface="Calibri"/>
              </a:rPr>
              <a:t> unités</a:t>
            </a:r>
            <a:endParaRPr>
              <a:latin typeface="Calibri"/>
              <a:cs typeface="Calibri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6844665" y="6112561"/>
            <a:ext cx="80645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spcBef>
                <a:spcPts val="100"/>
              </a:spcBef>
            </a:pPr>
            <a:r>
              <a:rPr spc="-145" dirty="0">
                <a:latin typeface="Calibri"/>
                <a:cs typeface="Calibri"/>
              </a:rPr>
              <a:t>T</a:t>
            </a:r>
            <a:r>
              <a:rPr dirty="0">
                <a:latin typeface="Calibri"/>
                <a:cs typeface="Calibri"/>
              </a:rPr>
              <a:t>ac</a:t>
            </a:r>
            <a:r>
              <a:rPr spc="-10" dirty="0">
                <a:latin typeface="Calibri"/>
                <a:cs typeface="Calibri"/>
              </a:rPr>
              <a:t>t</a:t>
            </a:r>
            <a:r>
              <a:rPr spc="-5" dirty="0">
                <a:latin typeface="Calibri"/>
                <a:cs typeface="Calibri"/>
              </a:rPr>
              <a:t>iq</a:t>
            </a:r>
            <a:r>
              <a:rPr dirty="0">
                <a:latin typeface="Calibri"/>
                <a:cs typeface="Calibri"/>
              </a:rPr>
              <a:t>ue  6</a:t>
            </a:r>
            <a:r>
              <a:rPr spc="-45" dirty="0">
                <a:latin typeface="Calibri"/>
                <a:cs typeface="Calibri"/>
              </a:rPr>
              <a:t> </a:t>
            </a:r>
            <a:r>
              <a:rPr spc="-10" dirty="0">
                <a:latin typeface="Calibri"/>
                <a:cs typeface="Calibri"/>
              </a:rPr>
              <a:t>unités</a:t>
            </a:r>
            <a:endParaRPr>
              <a:latin typeface="Calibri"/>
              <a:cs typeface="Calibri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8853044" y="6112561"/>
            <a:ext cx="85661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spcBef>
                <a:spcPts val="100"/>
              </a:spcBef>
            </a:pPr>
            <a:r>
              <a:rPr spc="-10" dirty="0">
                <a:latin typeface="Calibri"/>
                <a:cs typeface="Calibri"/>
              </a:rPr>
              <a:t>P</a:t>
            </a:r>
            <a:r>
              <a:rPr spc="-35" dirty="0">
                <a:latin typeface="Calibri"/>
                <a:cs typeface="Calibri"/>
              </a:rPr>
              <a:t>h</a:t>
            </a:r>
            <a:r>
              <a:rPr spc="-15" dirty="0">
                <a:latin typeface="Calibri"/>
                <a:cs typeface="Calibri"/>
              </a:rPr>
              <a:t>y</a:t>
            </a:r>
            <a:r>
              <a:rPr spc="-5" dirty="0">
                <a:latin typeface="Calibri"/>
                <a:cs typeface="Calibri"/>
              </a:rPr>
              <a:t>sique  </a:t>
            </a:r>
            <a:r>
              <a:rPr dirty="0">
                <a:latin typeface="Calibri"/>
                <a:cs typeface="Calibri"/>
              </a:rPr>
              <a:t>6</a:t>
            </a:r>
            <a:r>
              <a:rPr spc="-30" dirty="0">
                <a:latin typeface="Calibri"/>
                <a:cs typeface="Calibri"/>
              </a:rPr>
              <a:t> </a:t>
            </a:r>
            <a:r>
              <a:rPr spc="-10" dirty="0">
                <a:latin typeface="Calibri"/>
                <a:cs typeface="Calibri"/>
              </a:rPr>
              <a:t>unités</a:t>
            </a:r>
            <a:endParaRPr>
              <a:latin typeface="Calibri"/>
              <a:cs typeface="Calibri"/>
            </a:endParaRPr>
          </a:p>
        </p:txBody>
      </p:sp>
      <p:grpSp>
        <p:nvGrpSpPr>
          <p:cNvPr id="17" name="object 17"/>
          <p:cNvGrpSpPr/>
          <p:nvPr/>
        </p:nvGrpSpPr>
        <p:grpSpPr>
          <a:xfrm>
            <a:off x="2987039" y="2124624"/>
            <a:ext cx="3873500" cy="2769870"/>
            <a:chOff x="1463039" y="2124624"/>
            <a:chExt cx="3873500" cy="2769870"/>
          </a:xfrm>
        </p:grpSpPr>
        <p:pic>
          <p:nvPicPr>
            <p:cNvPr id="18" name="object 18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055957" y="2124624"/>
              <a:ext cx="2280430" cy="1473338"/>
            </a:xfrm>
            <a:prstGeom prst="rect">
              <a:avLst/>
            </a:prstGeom>
          </p:spPr>
        </p:pic>
        <p:sp>
          <p:nvSpPr>
            <p:cNvPr id="19" name="object 19"/>
            <p:cNvSpPr/>
            <p:nvPr/>
          </p:nvSpPr>
          <p:spPr>
            <a:xfrm>
              <a:off x="1463040" y="3484879"/>
              <a:ext cx="2623185" cy="1409700"/>
            </a:xfrm>
            <a:custGeom>
              <a:avLst/>
              <a:gdLst/>
              <a:ahLst/>
              <a:cxnLst/>
              <a:rect l="l" t="t" r="r" b="b"/>
              <a:pathLst>
                <a:path w="2623185" h="1409700">
                  <a:moveTo>
                    <a:pt x="1815973" y="10160"/>
                  </a:moveTo>
                  <a:lnTo>
                    <a:pt x="1808480" y="0"/>
                  </a:lnTo>
                  <a:lnTo>
                    <a:pt x="57645" y="1284528"/>
                  </a:lnTo>
                  <a:lnTo>
                    <a:pt x="38862" y="1258951"/>
                  </a:lnTo>
                  <a:lnTo>
                    <a:pt x="0" y="1334643"/>
                  </a:lnTo>
                  <a:lnTo>
                    <a:pt x="83947" y="1320292"/>
                  </a:lnTo>
                  <a:lnTo>
                    <a:pt x="70688" y="1302258"/>
                  </a:lnTo>
                  <a:lnTo>
                    <a:pt x="65189" y="1294777"/>
                  </a:lnTo>
                  <a:lnTo>
                    <a:pt x="1815973" y="10160"/>
                  </a:lnTo>
                  <a:close/>
                </a:path>
                <a:path w="2623185" h="1409700">
                  <a:moveTo>
                    <a:pt x="2622677" y="213868"/>
                  </a:moveTo>
                  <a:lnTo>
                    <a:pt x="2611501" y="207772"/>
                  </a:lnTo>
                  <a:lnTo>
                    <a:pt x="1982127" y="1339735"/>
                  </a:lnTo>
                  <a:lnTo>
                    <a:pt x="1954403" y="1324356"/>
                  </a:lnTo>
                  <a:lnTo>
                    <a:pt x="1950720" y="1409446"/>
                  </a:lnTo>
                  <a:lnTo>
                    <a:pt x="2021078" y="1361313"/>
                  </a:lnTo>
                  <a:lnTo>
                    <a:pt x="2013280" y="1356995"/>
                  </a:lnTo>
                  <a:lnTo>
                    <a:pt x="1993315" y="1345933"/>
                  </a:lnTo>
                  <a:lnTo>
                    <a:pt x="2622677" y="213868"/>
                  </a:lnTo>
                  <a:close/>
                </a:path>
              </a:pathLst>
            </a:custGeom>
            <a:solidFill>
              <a:srgbClr val="497DB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0" name="object 20"/>
          <p:cNvSpPr txBox="1"/>
          <p:nvPr/>
        </p:nvSpPr>
        <p:spPr>
          <a:xfrm>
            <a:off x="4469130" y="4018026"/>
            <a:ext cx="254190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dirty="0">
                <a:latin typeface="Calibri"/>
                <a:cs typeface="Calibri"/>
              </a:rPr>
              <a:t>6</a:t>
            </a:r>
            <a:r>
              <a:rPr spc="-15" dirty="0">
                <a:latin typeface="Calibri"/>
                <a:cs typeface="Calibri"/>
              </a:rPr>
              <a:t> </a:t>
            </a:r>
            <a:r>
              <a:rPr spc="-10" dirty="0">
                <a:latin typeface="Calibri"/>
                <a:cs typeface="Calibri"/>
              </a:rPr>
              <a:t>unités</a:t>
            </a:r>
            <a:r>
              <a:rPr dirty="0">
                <a:latin typeface="Calibri"/>
                <a:cs typeface="Calibri"/>
              </a:rPr>
              <a:t> </a:t>
            </a:r>
            <a:r>
              <a:rPr spc="-5" dirty="0">
                <a:latin typeface="Calibri"/>
                <a:cs typeface="Calibri"/>
              </a:rPr>
              <a:t>dans</a:t>
            </a:r>
            <a:r>
              <a:rPr spc="-15" dirty="0">
                <a:latin typeface="Calibri"/>
                <a:cs typeface="Calibri"/>
              </a:rPr>
              <a:t> </a:t>
            </a:r>
            <a:r>
              <a:rPr dirty="0">
                <a:latin typeface="Calibri"/>
                <a:cs typeface="Calibri"/>
              </a:rPr>
              <a:t>2 </a:t>
            </a:r>
            <a:r>
              <a:rPr spc="-10" dirty="0">
                <a:latin typeface="Calibri"/>
                <a:cs typeface="Calibri"/>
              </a:rPr>
              <a:t>paramètres</a:t>
            </a:r>
            <a:endParaRPr>
              <a:latin typeface="Calibri"/>
              <a:cs typeface="Calibri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7440168" y="2205394"/>
            <a:ext cx="4438649" cy="167481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spcBef>
                <a:spcPts val="100"/>
              </a:spcBef>
            </a:pPr>
            <a:r>
              <a:rPr dirty="0">
                <a:latin typeface="Calibri"/>
                <a:cs typeface="Calibri"/>
              </a:rPr>
              <a:t>6 </a:t>
            </a:r>
            <a:r>
              <a:rPr spc="-5" dirty="0">
                <a:latin typeface="Calibri"/>
                <a:cs typeface="Calibri"/>
              </a:rPr>
              <a:t>unités </a:t>
            </a:r>
            <a:r>
              <a:rPr dirty="0">
                <a:latin typeface="Calibri"/>
                <a:cs typeface="Calibri"/>
              </a:rPr>
              <a:t>dans</a:t>
            </a:r>
            <a:r>
              <a:rPr spc="5" dirty="0">
                <a:latin typeface="Calibri"/>
                <a:cs typeface="Calibri"/>
              </a:rPr>
              <a:t> </a:t>
            </a:r>
            <a:r>
              <a:rPr dirty="0">
                <a:latin typeface="Calibri"/>
                <a:cs typeface="Calibri"/>
              </a:rPr>
              <a:t>2 </a:t>
            </a:r>
            <a:r>
              <a:rPr spc="-10" dirty="0">
                <a:latin typeface="Calibri"/>
                <a:cs typeface="Calibri"/>
              </a:rPr>
              <a:t>paramètres </a:t>
            </a:r>
            <a:r>
              <a:rPr spc="-5" dirty="0">
                <a:latin typeface="Calibri"/>
                <a:cs typeface="Calibri"/>
              </a:rPr>
              <a:t> Stimulus maximal,</a:t>
            </a:r>
            <a:r>
              <a:rPr dirty="0">
                <a:latin typeface="Calibri"/>
                <a:cs typeface="Calibri"/>
              </a:rPr>
              <a:t> </a:t>
            </a:r>
            <a:r>
              <a:rPr spc="-10" dirty="0">
                <a:latin typeface="Calibri"/>
                <a:cs typeface="Calibri"/>
              </a:rPr>
              <a:t>fatigue </a:t>
            </a:r>
            <a:r>
              <a:rPr spc="-5" dirty="0">
                <a:latin typeface="Calibri"/>
                <a:cs typeface="Calibri"/>
              </a:rPr>
              <a:t> </a:t>
            </a:r>
            <a:r>
              <a:rPr spc="-10" dirty="0">
                <a:latin typeface="Calibri"/>
                <a:cs typeface="Calibri"/>
              </a:rPr>
              <a:t>importante,</a:t>
            </a:r>
            <a:r>
              <a:rPr spc="10" dirty="0">
                <a:latin typeface="Calibri"/>
                <a:cs typeface="Calibri"/>
              </a:rPr>
              <a:t> </a:t>
            </a:r>
            <a:r>
              <a:rPr spc="-5" dirty="0">
                <a:latin typeface="Calibri"/>
                <a:cs typeface="Calibri"/>
              </a:rPr>
              <a:t>adaptation </a:t>
            </a:r>
            <a:r>
              <a:rPr dirty="0">
                <a:latin typeface="Calibri"/>
                <a:cs typeface="Calibri"/>
              </a:rPr>
              <a:t> </a:t>
            </a:r>
            <a:r>
              <a:rPr spc="-5" dirty="0">
                <a:latin typeface="Calibri"/>
                <a:cs typeface="Calibri"/>
              </a:rPr>
              <a:t>maximale après </a:t>
            </a:r>
            <a:r>
              <a:rPr dirty="0">
                <a:latin typeface="Calibri"/>
                <a:cs typeface="Calibri"/>
              </a:rPr>
              <a:t>un </a:t>
            </a:r>
            <a:r>
              <a:rPr spc="-10" dirty="0">
                <a:latin typeface="Calibri"/>
                <a:cs typeface="Calibri"/>
              </a:rPr>
              <a:t>repos </a:t>
            </a:r>
            <a:r>
              <a:rPr spc="-5" dirty="0">
                <a:latin typeface="Calibri"/>
                <a:cs typeface="Calibri"/>
              </a:rPr>
              <a:t> suffisant, augmentation </a:t>
            </a:r>
            <a:r>
              <a:rPr dirty="0">
                <a:latin typeface="Calibri"/>
                <a:cs typeface="Calibri"/>
              </a:rPr>
              <a:t>de </a:t>
            </a:r>
            <a:r>
              <a:rPr spc="-5" dirty="0">
                <a:latin typeface="Calibri"/>
                <a:cs typeface="Calibri"/>
              </a:rPr>
              <a:t>la </a:t>
            </a:r>
            <a:r>
              <a:rPr spc="-395" dirty="0">
                <a:latin typeface="Calibri"/>
                <a:cs typeface="Calibri"/>
              </a:rPr>
              <a:t> </a:t>
            </a:r>
            <a:r>
              <a:rPr spc="-5" dirty="0">
                <a:latin typeface="Calibri"/>
                <a:cs typeface="Calibri"/>
              </a:rPr>
              <a:t>capacité</a:t>
            </a:r>
            <a:r>
              <a:rPr spc="15" dirty="0">
                <a:latin typeface="Calibri"/>
                <a:cs typeface="Calibri"/>
              </a:rPr>
              <a:t> </a:t>
            </a:r>
            <a:r>
              <a:rPr spc="-15" dirty="0">
                <a:latin typeface="Calibri"/>
                <a:cs typeface="Calibri"/>
              </a:rPr>
              <a:t>d’entrainement.</a:t>
            </a:r>
            <a:endParaRPr dirty="0">
              <a:latin typeface="Calibri"/>
              <a:cs typeface="Calibri"/>
            </a:endParaRPr>
          </a:p>
          <a:p>
            <a:pPr marL="12700"/>
            <a:r>
              <a:rPr dirty="0">
                <a:latin typeface="Calibri"/>
                <a:cs typeface="Calibri"/>
              </a:rPr>
              <a:t>Les</a:t>
            </a:r>
            <a:r>
              <a:rPr spc="-10" dirty="0">
                <a:latin typeface="Calibri"/>
                <a:cs typeface="Calibri"/>
              </a:rPr>
              <a:t> </a:t>
            </a:r>
            <a:r>
              <a:rPr dirty="0">
                <a:latin typeface="Calibri"/>
                <a:cs typeface="Calibri"/>
              </a:rPr>
              <a:t>2</a:t>
            </a:r>
            <a:r>
              <a:rPr spc="-5" dirty="0">
                <a:latin typeface="Calibri"/>
                <a:cs typeface="Calibri"/>
              </a:rPr>
              <a:t> autres</a:t>
            </a:r>
            <a:r>
              <a:rPr spc="-10" dirty="0">
                <a:latin typeface="Calibri"/>
                <a:cs typeface="Calibri"/>
              </a:rPr>
              <a:t> paramètres</a:t>
            </a:r>
            <a:endParaRPr dirty="0">
              <a:latin typeface="Calibri"/>
              <a:cs typeface="Calibri"/>
            </a:endParaRPr>
          </a:p>
          <a:p>
            <a:pPr marL="12700"/>
            <a:r>
              <a:rPr spc="-5" dirty="0">
                <a:latin typeface="Calibri"/>
                <a:cs typeface="Calibri"/>
              </a:rPr>
              <a:t>régressent.</a:t>
            </a:r>
            <a:endParaRPr dirty="0">
              <a:latin typeface="Calibri"/>
              <a:cs typeface="Calibri"/>
            </a:endParaRPr>
          </a:p>
        </p:txBody>
      </p:sp>
      <p:grpSp>
        <p:nvGrpSpPr>
          <p:cNvPr id="22" name="object 22"/>
          <p:cNvGrpSpPr/>
          <p:nvPr/>
        </p:nvGrpSpPr>
        <p:grpSpPr>
          <a:xfrm>
            <a:off x="5346191" y="2883408"/>
            <a:ext cx="1419860" cy="699135"/>
            <a:chOff x="3822191" y="2883407"/>
            <a:chExt cx="1419860" cy="699135"/>
          </a:xfrm>
        </p:grpSpPr>
        <p:pic>
          <p:nvPicPr>
            <p:cNvPr id="23" name="object 23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822191" y="2883407"/>
              <a:ext cx="1419606" cy="454913"/>
            </a:xfrm>
            <a:prstGeom prst="rect">
              <a:avLst/>
            </a:prstGeom>
          </p:spPr>
        </p:pic>
        <p:pic>
          <p:nvPicPr>
            <p:cNvPr id="24" name="object 24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4011167" y="3127247"/>
              <a:ext cx="1041653" cy="454913"/>
            </a:xfrm>
            <a:prstGeom prst="rect">
              <a:avLst/>
            </a:prstGeom>
          </p:spPr>
        </p:pic>
      </p:grpSp>
      <p:sp>
        <p:nvSpPr>
          <p:cNvPr id="25" name="object 25"/>
          <p:cNvSpPr txBox="1"/>
          <p:nvPr/>
        </p:nvSpPr>
        <p:spPr>
          <a:xfrm>
            <a:off x="5462142" y="2926206"/>
            <a:ext cx="1173480" cy="5130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01295" marR="5080" indent="-189230">
              <a:spcBef>
                <a:spcPts val="95"/>
              </a:spcBef>
            </a:pPr>
            <a:r>
              <a:rPr sz="1600" b="1" spc="-5" dirty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1600" b="1" spc="-25" dirty="0">
                <a:solidFill>
                  <a:srgbClr val="FFFFFF"/>
                </a:solidFill>
                <a:latin typeface="Calibri"/>
                <a:cs typeface="Calibri"/>
              </a:rPr>
              <a:t>n</a:t>
            </a:r>
            <a:r>
              <a:rPr sz="1600" b="1" spc="-5" dirty="0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sz="1600" b="1" spc="-45" dirty="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sz="1600" b="1" spc="-5" dirty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sz="1600" b="1" dirty="0">
                <a:solidFill>
                  <a:srgbClr val="FFFFFF"/>
                </a:solidFill>
                <a:latin typeface="Calibri"/>
                <a:cs typeface="Calibri"/>
              </a:rPr>
              <a:t>i</a:t>
            </a:r>
            <a:r>
              <a:rPr sz="1600" b="1" spc="-10" dirty="0">
                <a:solidFill>
                  <a:srgbClr val="FFFFFF"/>
                </a:solidFill>
                <a:latin typeface="Calibri"/>
                <a:cs typeface="Calibri"/>
              </a:rPr>
              <a:t>neme</a:t>
            </a:r>
            <a:r>
              <a:rPr sz="1600" b="1" spc="-25" dirty="0">
                <a:solidFill>
                  <a:srgbClr val="FFFFFF"/>
                </a:solidFill>
                <a:latin typeface="Calibri"/>
                <a:cs typeface="Calibri"/>
              </a:rPr>
              <a:t>n</a:t>
            </a:r>
            <a:r>
              <a:rPr sz="1600" b="1" spc="-5" dirty="0">
                <a:solidFill>
                  <a:srgbClr val="FFFFFF"/>
                </a:solidFill>
                <a:latin typeface="Calibri"/>
                <a:cs typeface="Calibri"/>
              </a:rPr>
              <a:t>t  12 </a:t>
            </a:r>
            <a:r>
              <a:rPr sz="1600" b="1" spc="-10" dirty="0">
                <a:solidFill>
                  <a:srgbClr val="FFFFFF"/>
                </a:solidFill>
                <a:latin typeface="Calibri"/>
                <a:cs typeface="Calibri"/>
              </a:rPr>
              <a:t>unités</a:t>
            </a:r>
            <a:endParaRPr sz="1600">
              <a:latin typeface="Calibri"/>
              <a:cs typeface="Calibri"/>
            </a:endParaRPr>
          </a:p>
        </p:txBody>
      </p:sp>
      <p:pic>
        <p:nvPicPr>
          <p:cNvPr id="32" name="Espace réservé du contenu 7">
            <a:extLst>
              <a:ext uri="{FF2B5EF4-FFF2-40B4-BE49-F238E27FC236}">
                <a16:creationId xmlns:a16="http://schemas.microsoft.com/office/drawing/2014/main" id="{3A3A3B52-12DF-1E97-28C9-F9B8A64A6141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310" y="93310"/>
            <a:ext cx="1468710" cy="510718"/>
          </a:xfrm>
          <a:prstGeom prst="rect">
            <a:avLst/>
          </a:prstGeom>
        </p:spPr>
      </p:pic>
      <p:sp>
        <p:nvSpPr>
          <p:cNvPr id="33" name="ZoneTexte 32">
            <a:extLst>
              <a:ext uri="{FF2B5EF4-FFF2-40B4-BE49-F238E27FC236}">
                <a16:creationId xmlns:a16="http://schemas.microsoft.com/office/drawing/2014/main" id="{CAD1C85B-F649-D0A7-6C73-584A81A859F0}"/>
              </a:ext>
            </a:extLst>
          </p:cNvPr>
          <p:cNvSpPr txBox="1"/>
          <p:nvPr/>
        </p:nvSpPr>
        <p:spPr>
          <a:xfrm>
            <a:off x="9414044" y="179392"/>
            <a:ext cx="268464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600" b="1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Formation Entraîneur Fédéral</a:t>
            </a:r>
          </a:p>
        </p:txBody>
      </p:sp>
      <p:sp>
        <p:nvSpPr>
          <p:cNvPr id="36" name="object 27">
            <a:extLst>
              <a:ext uri="{FF2B5EF4-FFF2-40B4-BE49-F238E27FC236}">
                <a16:creationId xmlns:a16="http://schemas.microsoft.com/office/drawing/2014/main" id="{8063E656-6295-7F02-0A4E-1D79C5F3ACB0}"/>
              </a:ext>
            </a:extLst>
          </p:cNvPr>
          <p:cNvSpPr txBox="1"/>
          <p:nvPr/>
        </p:nvSpPr>
        <p:spPr>
          <a:xfrm>
            <a:off x="376986" y="2069612"/>
            <a:ext cx="328422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b="1" spc="-20" dirty="0">
                <a:solidFill>
                  <a:srgbClr val="002060"/>
                </a:solidFill>
                <a:latin typeface="Calibri"/>
                <a:cs typeface="Calibri"/>
              </a:rPr>
              <a:t>Volume</a:t>
            </a:r>
            <a:r>
              <a:rPr b="1" spc="-15" dirty="0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b="1" spc="-10" dirty="0">
                <a:solidFill>
                  <a:srgbClr val="002060"/>
                </a:solidFill>
                <a:latin typeface="Calibri"/>
                <a:cs typeface="Calibri"/>
              </a:rPr>
              <a:t>d’entrainement</a:t>
            </a:r>
            <a:r>
              <a:rPr b="1" spc="-30" dirty="0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b="1" spc="-5" dirty="0">
                <a:solidFill>
                  <a:srgbClr val="002060"/>
                </a:solidFill>
                <a:latin typeface="Calibri"/>
                <a:cs typeface="Calibri"/>
              </a:rPr>
              <a:t>disponible</a:t>
            </a:r>
            <a:endParaRPr b="1" dirty="0">
              <a:solidFill>
                <a:srgbClr val="002060"/>
              </a:solidFill>
              <a:latin typeface="Calibri"/>
              <a:cs typeface="Calibri"/>
            </a:endParaRPr>
          </a:p>
        </p:txBody>
      </p:sp>
      <p:grpSp>
        <p:nvGrpSpPr>
          <p:cNvPr id="37" name="object 28">
            <a:extLst>
              <a:ext uri="{FF2B5EF4-FFF2-40B4-BE49-F238E27FC236}">
                <a16:creationId xmlns:a16="http://schemas.microsoft.com/office/drawing/2014/main" id="{36113123-F7FD-94FD-2D15-EA7132F64B08}"/>
              </a:ext>
            </a:extLst>
          </p:cNvPr>
          <p:cNvGrpSpPr/>
          <p:nvPr/>
        </p:nvGrpSpPr>
        <p:grpSpPr>
          <a:xfrm rot="19009243">
            <a:off x="3582910" y="2085425"/>
            <a:ext cx="1031875" cy="1179830"/>
            <a:chOff x="2025725" y="1940686"/>
            <a:chExt cx="1031875" cy="1179830"/>
          </a:xfrm>
        </p:grpSpPr>
        <p:sp>
          <p:nvSpPr>
            <p:cNvPr id="38" name="object 29">
              <a:extLst>
                <a:ext uri="{FF2B5EF4-FFF2-40B4-BE49-F238E27FC236}">
                  <a16:creationId xmlns:a16="http://schemas.microsoft.com/office/drawing/2014/main" id="{4D14FDB6-37A7-5F39-C504-332F3E45FA70}"/>
                </a:ext>
              </a:extLst>
            </p:cNvPr>
            <p:cNvSpPr/>
            <p:nvPr/>
          </p:nvSpPr>
          <p:spPr>
            <a:xfrm>
              <a:off x="2129662" y="2790951"/>
              <a:ext cx="915035" cy="316865"/>
            </a:xfrm>
            <a:custGeom>
              <a:avLst/>
              <a:gdLst/>
              <a:ahLst/>
              <a:cxnLst/>
              <a:rect l="l" t="t" r="r" b="b"/>
              <a:pathLst>
                <a:path w="915035" h="316864">
                  <a:moveTo>
                    <a:pt x="0" y="0"/>
                  </a:moveTo>
                  <a:lnTo>
                    <a:pt x="102488" y="134365"/>
                  </a:lnTo>
                  <a:lnTo>
                    <a:pt x="130225" y="167217"/>
                  </a:lnTo>
                  <a:lnTo>
                    <a:pt x="160809" y="196903"/>
                  </a:lnTo>
                  <a:lnTo>
                    <a:pt x="194035" y="223393"/>
                  </a:lnTo>
                  <a:lnTo>
                    <a:pt x="229696" y="246656"/>
                  </a:lnTo>
                  <a:lnTo>
                    <a:pt x="267587" y="266660"/>
                  </a:lnTo>
                  <a:lnTo>
                    <a:pt x="307503" y="283377"/>
                  </a:lnTo>
                  <a:lnTo>
                    <a:pt x="349237" y="296773"/>
                  </a:lnTo>
                  <a:lnTo>
                    <a:pt x="392584" y="306820"/>
                  </a:lnTo>
                  <a:lnTo>
                    <a:pt x="437337" y="313487"/>
                  </a:lnTo>
                  <a:lnTo>
                    <a:pt x="483291" y="316741"/>
                  </a:lnTo>
                  <a:lnTo>
                    <a:pt x="530241" y="316554"/>
                  </a:lnTo>
                  <a:lnTo>
                    <a:pt x="577979" y="312894"/>
                  </a:lnTo>
                  <a:lnTo>
                    <a:pt x="626301" y="305730"/>
                  </a:lnTo>
                  <a:lnTo>
                    <a:pt x="675001" y="295033"/>
                  </a:lnTo>
                  <a:lnTo>
                    <a:pt x="723873" y="280770"/>
                  </a:lnTo>
                  <a:lnTo>
                    <a:pt x="772711" y="262911"/>
                  </a:lnTo>
                  <a:lnTo>
                    <a:pt x="821309" y="241426"/>
                  </a:lnTo>
                  <a:lnTo>
                    <a:pt x="872617" y="308610"/>
                  </a:lnTo>
                  <a:lnTo>
                    <a:pt x="914907" y="85471"/>
                  </a:lnTo>
                  <a:lnTo>
                    <a:pt x="667766" y="39877"/>
                  </a:lnTo>
                  <a:lnTo>
                    <a:pt x="718947" y="107061"/>
                  </a:lnTo>
                  <a:lnTo>
                    <a:pt x="670329" y="128545"/>
                  </a:lnTo>
                  <a:lnTo>
                    <a:pt x="621476" y="146404"/>
                  </a:lnTo>
                  <a:lnTo>
                    <a:pt x="572593" y="160667"/>
                  </a:lnTo>
                  <a:lnTo>
                    <a:pt x="523885" y="171364"/>
                  </a:lnTo>
                  <a:lnTo>
                    <a:pt x="475558" y="178528"/>
                  </a:lnTo>
                  <a:lnTo>
                    <a:pt x="427817" y="182188"/>
                  </a:lnTo>
                  <a:lnTo>
                    <a:pt x="380866" y="182375"/>
                  </a:lnTo>
                  <a:lnTo>
                    <a:pt x="334912" y="179121"/>
                  </a:lnTo>
                  <a:lnTo>
                    <a:pt x="290158" y="172454"/>
                  </a:lnTo>
                  <a:lnTo>
                    <a:pt x="246811" y="162407"/>
                  </a:lnTo>
                  <a:lnTo>
                    <a:pt x="205076" y="149011"/>
                  </a:lnTo>
                  <a:lnTo>
                    <a:pt x="165158" y="132294"/>
                  </a:lnTo>
                  <a:lnTo>
                    <a:pt x="127261" y="112290"/>
                  </a:lnTo>
                  <a:lnTo>
                    <a:pt x="91592" y="89027"/>
                  </a:lnTo>
                  <a:lnTo>
                    <a:pt x="58355" y="62537"/>
                  </a:lnTo>
                  <a:lnTo>
                    <a:pt x="27756" y="3285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" name="object 30">
              <a:extLst>
                <a:ext uri="{FF2B5EF4-FFF2-40B4-BE49-F238E27FC236}">
                  <a16:creationId xmlns:a16="http://schemas.microsoft.com/office/drawing/2014/main" id="{009C8BFE-7872-B7E8-D2D9-C2BD3311212C}"/>
                </a:ext>
              </a:extLst>
            </p:cNvPr>
            <p:cNvSpPr/>
            <p:nvPr/>
          </p:nvSpPr>
          <p:spPr>
            <a:xfrm>
              <a:off x="2038625" y="1953386"/>
              <a:ext cx="405130" cy="899794"/>
            </a:xfrm>
            <a:custGeom>
              <a:avLst/>
              <a:gdLst/>
              <a:ahLst/>
              <a:cxnLst/>
              <a:rect l="l" t="t" r="r" b="b"/>
              <a:pathLst>
                <a:path w="405130" h="899794">
                  <a:moveTo>
                    <a:pt x="302238" y="0"/>
                  </a:moveTo>
                  <a:lnTo>
                    <a:pt x="260900" y="33559"/>
                  </a:lnTo>
                  <a:lnTo>
                    <a:pt x="221847" y="69596"/>
                  </a:lnTo>
                  <a:lnTo>
                    <a:pt x="185602" y="107532"/>
                  </a:lnTo>
                  <a:lnTo>
                    <a:pt x="152530" y="146795"/>
                  </a:lnTo>
                  <a:lnTo>
                    <a:pt x="122650" y="187202"/>
                  </a:lnTo>
                  <a:lnTo>
                    <a:pt x="95978" y="228567"/>
                  </a:lnTo>
                  <a:lnTo>
                    <a:pt x="72528" y="270706"/>
                  </a:lnTo>
                  <a:lnTo>
                    <a:pt x="52318" y="313435"/>
                  </a:lnTo>
                  <a:lnTo>
                    <a:pt x="35364" y="356568"/>
                  </a:lnTo>
                  <a:lnTo>
                    <a:pt x="21682" y="399923"/>
                  </a:lnTo>
                  <a:lnTo>
                    <a:pt x="11289" y="443313"/>
                  </a:lnTo>
                  <a:lnTo>
                    <a:pt x="4200" y="486555"/>
                  </a:lnTo>
                  <a:lnTo>
                    <a:pt x="431" y="529464"/>
                  </a:lnTo>
                  <a:lnTo>
                    <a:pt x="0" y="571856"/>
                  </a:lnTo>
                  <a:lnTo>
                    <a:pt x="2921" y="613547"/>
                  </a:lnTo>
                  <a:lnTo>
                    <a:pt x="9212" y="654351"/>
                  </a:lnTo>
                  <a:lnTo>
                    <a:pt x="18888" y="694084"/>
                  </a:lnTo>
                  <a:lnTo>
                    <a:pt x="31966" y="732562"/>
                  </a:lnTo>
                  <a:lnTo>
                    <a:pt x="48462" y="769600"/>
                  </a:lnTo>
                  <a:lnTo>
                    <a:pt x="68392" y="805014"/>
                  </a:lnTo>
                  <a:lnTo>
                    <a:pt x="91773" y="838620"/>
                  </a:lnTo>
                  <a:lnTo>
                    <a:pt x="118620" y="870233"/>
                  </a:lnTo>
                  <a:lnTo>
                    <a:pt x="148949" y="899667"/>
                  </a:lnTo>
                  <a:lnTo>
                    <a:pt x="132344" y="861190"/>
                  </a:lnTo>
                  <a:lnTo>
                    <a:pt x="119424" y="821479"/>
                  </a:lnTo>
                  <a:lnTo>
                    <a:pt x="110130" y="780717"/>
                  </a:lnTo>
                  <a:lnTo>
                    <a:pt x="104398" y="739084"/>
                  </a:lnTo>
                  <a:lnTo>
                    <a:pt x="102170" y="696765"/>
                  </a:lnTo>
                  <a:lnTo>
                    <a:pt x="103383" y="653941"/>
                  </a:lnTo>
                  <a:lnTo>
                    <a:pt x="107977" y="610794"/>
                  </a:lnTo>
                  <a:lnTo>
                    <a:pt x="115891" y="567507"/>
                  </a:lnTo>
                  <a:lnTo>
                    <a:pt x="127063" y="524263"/>
                  </a:lnTo>
                  <a:lnTo>
                    <a:pt x="141433" y="481242"/>
                  </a:lnTo>
                  <a:lnTo>
                    <a:pt x="158940" y="438629"/>
                  </a:lnTo>
                  <a:lnTo>
                    <a:pt x="179523" y="396604"/>
                  </a:lnTo>
                  <a:lnTo>
                    <a:pt x="203120" y="355351"/>
                  </a:lnTo>
                  <a:lnTo>
                    <a:pt x="229672" y="315051"/>
                  </a:lnTo>
                  <a:lnTo>
                    <a:pt x="259116" y="275888"/>
                  </a:lnTo>
                  <a:lnTo>
                    <a:pt x="291392" y="238042"/>
                  </a:lnTo>
                  <a:lnTo>
                    <a:pt x="326438" y="201697"/>
                  </a:lnTo>
                  <a:lnTo>
                    <a:pt x="364195" y="167035"/>
                  </a:lnTo>
                  <a:lnTo>
                    <a:pt x="404600" y="134238"/>
                  </a:lnTo>
                  <a:lnTo>
                    <a:pt x="302238" y="0"/>
                  </a:lnTo>
                  <a:close/>
                </a:path>
              </a:pathLst>
            </a:custGeom>
            <a:solidFill>
              <a:srgbClr val="40689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" name="object 31">
              <a:extLst>
                <a:ext uri="{FF2B5EF4-FFF2-40B4-BE49-F238E27FC236}">
                  <a16:creationId xmlns:a16="http://schemas.microsoft.com/office/drawing/2014/main" id="{CBE4FEA8-7188-4D71-775F-DC4BB3679637}"/>
                </a:ext>
              </a:extLst>
            </p:cNvPr>
            <p:cNvSpPr/>
            <p:nvPr/>
          </p:nvSpPr>
          <p:spPr>
            <a:xfrm>
              <a:off x="2038425" y="1953386"/>
              <a:ext cx="1006475" cy="1154430"/>
            </a:xfrm>
            <a:custGeom>
              <a:avLst/>
              <a:gdLst/>
              <a:ahLst/>
              <a:cxnLst/>
              <a:rect l="l" t="t" r="r" b="b"/>
              <a:pathLst>
                <a:path w="1006475" h="1154430">
                  <a:moveTo>
                    <a:pt x="91237" y="837564"/>
                  </a:moveTo>
                  <a:lnTo>
                    <a:pt x="118994" y="870416"/>
                  </a:lnTo>
                  <a:lnTo>
                    <a:pt x="149593" y="900102"/>
                  </a:lnTo>
                  <a:lnTo>
                    <a:pt x="182830" y="926592"/>
                  </a:lnTo>
                  <a:lnTo>
                    <a:pt x="218499" y="949855"/>
                  </a:lnTo>
                  <a:lnTo>
                    <a:pt x="256395" y="969859"/>
                  </a:lnTo>
                  <a:lnTo>
                    <a:pt x="296314" y="986576"/>
                  </a:lnTo>
                  <a:lnTo>
                    <a:pt x="338049" y="999972"/>
                  </a:lnTo>
                  <a:lnTo>
                    <a:pt x="381396" y="1010019"/>
                  </a:lnTo>
                  <a:lnTo>
                    <a:pt x="426149" y="1016686"/>
                  </a:lnTo>
                  <a:lnTo>
                    <a:pt x="472104" y="1019940"/>
                  </a:lnTo>
                  <a:lnTo>
                    <a:pt x="519054" y="1019753"/>
                  </a:lnTo>
                  <a:lnTo>
                    <a:pt x="566796" y="1016093"/>
                  </a:lnTo>
                  <a:lnTo>
                    <a:pt x="615123" y="1008929"/>
                  </a:lnTo>
                  <a:lnTo>
                    <a:pt x="663831" y="998232"/>
                  </a:lnTo>
                  <a:lnTo>
                    <a:pt x="712714" y="983969"/>
                  </a:lnTo>
                  <a:lnTo>
                    <a:pt x="761566" y="966110"/>
                  </a:lnTo>
                  <a:lnTo>
                    <a:pt x="810184" y="944626"/>
                  </a:lnTo>
                  <a:lnTo>
                    <a:pt x="759003" y="877442"/>
                  </a:lnTo>
                  <a:lnTo>
                    <a:pt x="1006145" y="923036"/>
                  </a:lnTo>
                  <a:lnTo>
                    <a:pt x="963854" y="1146175"/>
                  </a:lnTo>
                  <a:lnTo>
                    <a:pt x="912546" y="1078991"/>
                  </a:lnTo>
                  <a:lnTo>
                    <a:pt x="863948" y="1100476"/>
                  </a:lnTo>
                  <a:lnTo>
                    <a:pt x="815111" y="1118335"/>
                  </a:lnTo>
                  <a:lnTo>
                    <a:pt x="766239" y="1132598"/>
                  </a:lnTo>
                  <a:lnTo>
                    <a:pt x="717539" y="1143295"/>
                  </a:lnTo>
                  <a:lnTo>
                    <a:pt x="669217" y="1150459"/>
                  </a:lnTo>
                  <a:lnTo>
                    <a:pt x="621478" y="1154119"/>
                  </a:lnTo>
                  <a:lnTo>
                    <a:pt x="574529" y="1154306"/>
                  </a:lnTo>
                  <a:lnTo>
                    <a:pt x="528575" y="1151052"/>
                  </a:lnTo>
                  <a:lnTo>
                    <a:pt x="483821" y="1144385"/>
                  </a:lnTo>
                  <a:lnTo>
                    <a:pt x="440475" y="1134338"/>
                  </a:lnTo>
                  <a:lnTo>
                    <a:pt x="398741" y="1120942"/>
                  </a:lnTo>
                  <a:lnTo>
                    <a:pt x="358825" y="1104225"/>
                  </a:lnTo>
                  <a:lnTo>
                    <a:pt x="320934" y="1084221"/>
                  </a:lnTo>
                  <a:lnTo>
                    <a:pt x="285272" y="1060958"/>
                  </a:lnTo>
                  <a:lnTo>
                    <a:pt x="252047" y="1034468"/>
                  </a:lnTo>
                  <a:lnTo>
                    <a:pt x="221463" y="1004782"/>
                  </a:lnTo>
                  <a:lnTo>
                    <a:pt x="193726" y="971930"/>
                  </a:lnTo>
                  <a:lnTo>
                    <a:pt x="91237" y="837564"/>
                  </a:lnTo>
                  <a:lnTo>
                    <a:pt x="67371" y="802888"/>
                  </a:lnTo>
                  <a:lnTo>
                    <a:pt x="47193" y="766511"/>
                  </a:lnTo>
                  <a:lnTo>
                    <a:pt x="30658" y="728620"/>
                  </a:lnTo>
                  <a:lnTo>
                    <a:pt x="17717" y="689401"/>
                  </a:lnTo>
                  <a:lnTo>
                    <a:pt x="8325" y="649040"/>
                  </a:lnTo>
                  <a:lnTo>
                    <a:pt x="2435" y="607724"/>
                  </a:lnTo>
                  <a:lnTo>
                    <a:pt x="0" y="565639"/>
                  </a:lnTo>
                  <a:lnTo>
                    <a:pt x="972" y="522970"/>
                  </a:lnTo>
                  <a:lnTo>
                    <a:pt x="5306" y="479905"/>
                  </a:lnTo>
                  <a:lnTo>
                    <a:pt x="12954" y="436630"/>
                  </a:lnTo>
                  <a:lnTo>
                    <a:pt x="23869" y="393331"/>
                  </a:lnTo>
                  <a:lnTo>
                    <a:pt x="38005" y="350194"/>
                  </a:lnTo>
                  <a:lnTo>
                    <a:pt x="55315" y="307406"/>
                  </a:lnTo>
                  <a:lnTo>
                    <a:pt x="75753" y="265152"/>
                  </a:lnTo>
                  <a:lnTo>
                    <a:pt x="99270" y="223619"/>
                  </a:lnTo>
                  <a:lnTo>
                    <a:pt x="125821" y="182994"/>
                  </a:lnTo>
                  <a:lnTo>
                    <a:pt x="155358" y="143463"/>
                  </a:lnTo>
                  <a:lnTo>
                    <a:pt x="187836" y="105211"/>
                  </a:lnTo>
                  <a:lnTo>
                    <a:pt x="223206" y="68426"/>
                  </a:lnTo>
                  <a:lnTo>
                    <a:pt x="261422" y="33293"/>
                  </a:lnTo>
                  <a:lnTo>
                    <a:pt x="302438" y="0"/>
                  </a:lnTo>
                  <a:lnTo>
                    <a:pt x="404800" y="134238"/>
                  </a:lnTo>
                  <a:lnTo>
                    <a:pt x="364395" y="167035"/>
                  </a:lnTo>
                  <a:lnTo>
                    <a:pt x="326638" y="201697"/>
                  </a:lnTo>
                  <a:lnTo>
                    <a:pt x="291592" y="238042"/>
                  </a:lnTo>
                  <a:lnTo>
                    <a:pt x="259316" y="275888"/>
                  </a:lnTo>
                  <a:lnTo>
                    <a:pt x="229872" y="315051"/>
                  </a:lnTo>
                  <a:lnTo>
                    <a:pt x="203320" y="355351"/>
                  </a:lnTo>
                  <a:lnTo>
                    <a:pt x="179723" y="396604"/>
                  </a:lnTo>
                  <a:lnTo>
                    <a:pt x="159140" y="438629"/>
                  </a:lnTo>
                  <a:lnTo>
                    <a:pt x="141633" y="481242"/>
                  </a:lnTo>
                  <a:lnTo>
                    <a:pt x="127263" y="524263"/>
                  </a:lnTo>
                  <a:lnTo>
                    <a:pt x="116091" y="567507"/>
                  </a:lnTo>
                  <a:lnTo>
                    <a:pt x="108177" y="610794"/>
                  </a:lnTo>
                  <a:lnTo>
                    <a:pt x="103583" y="653941"/>
                  </a:lnTo>
                  <a:lnTo>
                    <a:pt x="102370" y="696765"/>
                  </a:lnTo>
                  <a:lnTo>
                    <a:pt x="104598" y="739084"/>
                  </a:lnTo>
                  <a:lnTo>
                    <a:pt x="110329" y="780717"/>
                  </a:lnTo>
                  <a:lnTo>
                    <a:pt x="119624" y="821479"/>
                  </a:lnTo>
                  <a:lnTo>
                    <a:pt x="132544" y="861190"/>
                  </a:lnTo>
                  <a:lnTo>
                    <a:pt x="149149" y="899667"/>
                  </a:lnTo>
                </a:path>
              </a:pathLst>
            </a:custGeom>
            <a:ln w="25400">
              <a:solidFill>
                <a:srgbClr val="385D8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1" name="Titre 1">
            <a:extLst>
              <a:ext uri="{FF2B5EF4-FFF2-40B4-BE49-F238E27FC236}">
                <a16:creationId xmlns:a16="http://schemas.microsoft.com/office/drawing/2014/main" id="{6C2C11C7-54ED-EBD9-4F63-FFA484E69AF1}"/>
              </a:ext>
            </a:extLst>
          </p:cNvPr>
          <p:cNvSpPr txBox="1">
            <a:spLocks/>
          </p:cNvSpPr>
          <p:nvPr/>
        </p:nvSpPr>
        <p:spPr>
          <a:xfrm>
            <a:off x="838200" y="818340"/>
            <a:ext cx="10515600" cy="10866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2700">
              <a:spcBef>
                <a:spcPts val="95"/>
              </a:spcBef>
            </a:pPr>
            <a:r>
              <a:rPr lang="fr-FR" b="1" spc="-5" dirty="0">
                <a:solidFill>
                  <a:srgbClr val="FF0000"/>
                </a:solidFill>
                <a:latin typeface="Calibri"/>
                <a:cs typeface="Calibri"/>
              </a:rPr>
              <a:t>4</a:t>
            </a:r>
            <a:r>
              <a:rPr lang="fr-FR" sz="4400" b="1" spc="-5" dirty="0">
                <a:solidFill>
                  <a:srgbClr val="FF0000"/>
                </a:solidFill>
                <a:latin typeface="Calibri"/>
                <a:cs typeface="Calibri"/>
              </a:rPr>
              <a:t>.</a:t>
            </a:r>
            <a:r>
              <a:rPr lang="fr-FR" sz="4400" b="1" spc="-5" dirty="0">
                <a:solidFill>
                  <a:srgbClr val="001F5F"/>
                </a:solidFill>
                <a:latin typeface="Calibri"/>
                <a:cs typeface="Calibri"/>
              </a:rPr>
              <a:t> METHODOLOGIE DE L’ENTRAÎNEMENT ET APPLICATION</a:t>
            </a:r>
            <a:endParaRPr lang="fr-FR" sz="4400" dirty="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object 9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921764" y="5066385"/>
            <a:ext cx="1524899" cy="1649130"/>
          </a:xfrm>
          <a:prstGeom prst="rect">
            <a:avLst/>
          </a:prstGeom>
        </p:spPr>
      </p:pic>
      <p:grpSp>
        <p:nvGrpSpPr>
          <p:cNvPr id="10" name="object 10"/>
          <p:cNvGrpSpPr/>
          <p:nvPr/>
        </p:nvGrpSpPr>
        <p:grpSpPr>
          <a:xfrm>
            <a:off x="6455664" y="5066385"/>
            <a:ext cx="3622040" cy="1649730"/>
            <a:chOff x="4931664" y="5066385"/>
            <a:chExt cx="3622040" cy="1649730"/>
          </a:xfrm>
        </p:grpSpPr>
        <p:pic>
          <p:nvPicPr>
            <p:cNvPr id="11" name="object 11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7028688" y="5066385"/>
              <a:ext cx="1524899" cy="1649130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931664" y="5066385"/>
              <a:ext cx="1524899" cy="1649130"/>
            </a:xfrm>
            <a:prstGeom prst="rect">
              <a:avLst/>
            </a:prstGeom>
          </p:spPr>
        </p:pic>
      </p:grpSp>
      <p:pic>
        <p:nvPicPr>
          <p:cNvPr id="13" name="object 1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139184" y="5083149"/>
            <a:ext cx="1524899" cy="1649129"/>
          </a:xfrm>
          <a:prstGeom prst="rect">
            <a:avLst/>
          </a:prstGeom>
        </p:spPr>
      </p:pic>
      <p:sp>
        <p:nvSpPr>
          <p:cNvPr id="14" name="object 14"/>
          <p:cNvSpPr txBox="1"/>
          <p:nvPr/>
        </p:nvSpPr>
        <p:spPr>
          <a:xfrm>
            <a:off x="2019096" y="6112561"/>
            <a:ext cx="134874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79400" marR="5080" indent="-266700">
              <a:spcBef>
                <a:spcPts val="100"/>
              </a:spcBef>
            </a:pPr>
            <a:r>
              <a:rPr spc="-30" dirty="0">
                <a:latin typeface="Calibri"/>
                <a:cs typeface="Calibri"/>
              </a:rPr>
              <a:t>P</a:t>
            </a:r>
            <a:r>
              <a:rPr spc="-35" dirty="0">
                <a:latin typeface="Calibri"/>
                <a:cs typeface="Calibri"/>
              </a:rPr>
              <a:t>s</a:t>
            </a:r>
            <a:r>
              <a:rPr spc="-25" dirty="0">
                <a:latin typeface="Calibri"/>
                <a:cs typeface="Calibri"/>
              </a:rPr>
              <a:t>y</a:t>
            </a:r>
            <a:r>
              <a:rPr spc="-10" dirty="0">
                <a:latin typeface="Calibri"/>
                <a:cs typeface="Calibri"/>
              </a:rPr>
              <a:t>c</a:t>
            </a:r>
            <a:r>
              <a:rPr spc="-5" dirty="0">
                <a:latin typeface="Calibri"/>
                <a:cs typeface="Calibri"/>
              </a:rPr>
              <a:t>holog</a:t>
            </a:r>
            <a:r>
              <a:rPr spc="-10" dirty="0">
                <a:latin typeface="Calibri"/>
                <a:cs typeface="Calibri"/>
              </a:rPr>
              <a:t>i</a:t>
            </a:r>
            <a:r>
              <a:rPr spc="-5" dirty="0">
                <a:latin typeface="Calibri"/>
                <a:cs typeface="Calibri"/>
              </a:rPr>
              <a:t>q</a:t>
            </a:r>
            <a:r>
              <a:rPr dirty="0">
                <a:latin typeface="Calibri"/>
                <a:cs typeface="Calibri"/>
              </a:rPr>
              <a:t>ue  6</a:t>
            </a:r>
            <a:r>
              <a:rPr spc="-15" dirty="0">
                <a:latin typeface="Calibri"/>
                <a:cs typeface="Calibri"/>
              </a:rPr>
              <a:t> </a:t>
            </a:r>
            <a:r>
              <a:rPr spc="-10" dirty="0">
                <a:latin typeface="Calibri"/>
                <a:cs typeface="Calibri"/>
              </a:rPr>
              <a:t>unités</a:t>
            </a:r>
            <a:endParaRPr>
              <a:latin typeface="Calibri"/>
              <a:cs typeface="Calibri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4444111" y="6112561"/>
            <a:ext cx="97472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64135" marR="5080" indent="-52069">
              <a:spcBef>
                <a:spcPts val="100"/>
              </a:spcBef>
            </a:pPr>
            <a:r>
              <a:rPr spc="-160" dirty="0">
                <a:latin typeface="Calibri"/>
                <a:cs typeface="Calibri"/>
              </a:rPr>
              <a:t>T</a:t>
            </a:r>
            <a:r>
              <a:rPr dirty="0">
                <a:latin typeface="Calibri"/>
                <a:cs typeface="Calibri"/>
              </a:rPr>
              <a:t>echnique  6</a:t>
            </a:r>
            <a:r>
              <a:rPr spc="-10" dirty="0">
                <a:latin typeface="Calibri"/>
                <a:cs typeface="Calibri"/>
              </a:rPr>
              <a:t> unités</a:t>
            </a:r>
            <a:endParaRPr>
              <a:latin typeface="Calibri"/>
              <a:cs typeface="Calibri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6844665" y="6112561"/>
            <a:ext cx="80645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spcBef>
                <a:spcPts val="100"/>
              </a:spcBef>
            </a:pPr>
            <a:r>
              <a:rPr spc="-145" dirty="0">
                <a:latin typeface="Calibri"/>
                <a:cs typeface="Calibri"/>
              </a:rPr>
              <a:t>T</a:t>
            </a:r>
            <a:r>
              <a:rPr dirty="0">
                <a:latin typeface="Calibri"/>
                <a:cs typeface="Calibri"/>
              </a:rPr>
              <a:t>ac</a:t>
            </a:r>
            <a:r>
              <a:rPr spc="-10" dirty="0">
                <a:latin typeface="Calibri"/>
                <a:cs typeface="Calibri"/>
              </a:rPr>
              <a:t>t</a:t>
            </a:r>
            <a:r>
              <a:rPr spc="-5" dirty="0">
                <a:latin typeface="Calibri"/>
                <a:cs typeface="Calibri"/>
              </a:rPr>
              <a:t>iq</a:t>
            </a:r>
            <a:r>
              <a:rPr dirty="0">
                <a:latin typeface="Calibri"/>
                <a:cs typeface="Calibri"/>
              </a:rPr>
              <a:t>ue  6</a:t>
            </a:r>
            <a:r>
              <a:rPr spc="-45" dirty="0">
                <a:latin typeface="Calibri"/>
                <a:cs typeface="Calibri"/>
              </a:rPr>
              <a:t> </a:t>
            </a:r>
            <a:r>
              <a:rPr spc="-10" dirty="0">
                <a:latin typeface="Calibri"/>
                <a:cs typeface="Calibri"/>
              </a:rPr>
              <a:t>unités</a:t>
            </a:r>
            <a:endParaRPr>
              <a:latin typeface="Calibri"/>
              <a:cs typeface="Calibri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8853044" y="6112561"/>
            <a:ext cx="85661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spcBef>
                <a:spcPts val="100"/>
              </a:spcBef>
            </a:pPr>
            <a:r>
              <a:rPr spc="-10" dirty="0">
                <a:latin typeface="Calibri"/>
                <a:cs typeface="Calibri"/>
              </a:rPr>
              <a:t>P</a:t>
            </a:r>
            <a:r>
              <a:rPr spc="-35" dirty="0">
                <a:latin typeface="Calibri"/>
                <a:cs typeface="Calibri"/>
              </a:rPr>
              <a:t>h</a:t>
            </a:r>
            <a:r>
              <a:rPr spc="-15" dirty="0">
                <a:latin typeface="Calibri"/>
                <a:cs typeface="Calibri"/>
              </a:rPr>
              <a:t>y</a:t>
            </a:r>
            <a:r>
              <a:rPr spc="-5" dirty="0">
                <a:latin typeface="Calibri"/>
                <a:cs typeface="Calibri"/>
              </a:rPr>
              <a:t>sique  </a:t>
            </a:r>
            <a:r>
              <a:rPr dirty="0">
                <a:latin typeface="Calibri"/>
                <a:cs typeface="Calibri"/>
              </a:rPr>
              <a:t>6</a:t>
            </a:r>
            <a:r>
              <a:rPr spc="-30" dirty="0">
                <a:latin typeface="Calibri"/>
                <a:cs typeface="Calibri"/>
              </a:rPr>
              <a:t> </a:t>
            </a:r>
            <a:r>
              <a:rPr spc="-10" dirty="0">
                <a:latin typeface="Calibri"/>
                <a:cs typeface="Calibri"/>
              </a:rPr>
              <a:t>unités</a:t>
            </a:r>
            <a:endParaRPr>
              <a:latin typeface="Calibri"/>
              <a:cs typeface="Calibri"/>
            </a:endParaRPr>
          </a:p>
        </p:txBody>
      </p:sp>
      <p:grpSp>
        <p:nvGrpSpPr>
          <p:cNvPr id="18" name="object 18"/>
          <p:cNvGrpSpPr/>
          <p:nvPr/>
        </p:nvGrpSpPr>
        <p:grpSpPr>
          <a:xfrm>
            <a:off x="4579957" y="2124625"/>
            <a:ext cx="2280920" cy="1473835"/>
            <a:chOff x="3055957" y="2124624"/>
            <a:chExt cx="2280920" cy="1473835"/>
          </a:xfrm>
        </p:grpSpPr>
        <p:pic>
          <p:nvPicPr>
            <p:cNvPr id="19" name="object 19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055957" y="2124624"/>
              <a:ext cx="2280430" cy="1473338"/>
            </a:xfrm>
            <a:prstGeom prst="rect">
              <a:avLst/>
            </a:prstGeom>
          </p:spPr>
        </p:pic>
        <p:pic>
          <p:nvPicPr>
            <p:cNvPr id="20" name="object 20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822191" y="2883408"/>
              <a:ext cx="1419606" cy="454913"/>
            </a:xfrm>
            <a:prstGeom prst="rect">
              <a:avLst/>
            </a:prstGeom>
          </p:spPr>
        </p:pic>
        <p:pic>
          <p:nvPicPr>
            <p:cNvPr id="21" name="object 21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4011167" y="3127248"/>
              <a:ext cx="1041653" cy="454913"/>
            </a:xfrm>
            <a:prstGeom prst="rect">
              <a:avLst/>
            </a:prstGeom>
          </p:spPr>
        </p:pic>
      </p:grpSp>
      <p:sp>
        <p:nvSpPr>
          <p:cNvPr id="22" name="object 22"/>
          <p:cNvSpPr txBox="1"/>
          <p:nvPr/>
        </p:nvSpPr>
        <p:spPr>
          <a:xfrm>
            <a:off x="5462142" y="2926206"/>
            <a:ext cx="1173480" cy="5130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01295" marR="5080" indent="-189230">
              <a:spcBef>
                <a:spcPts val="95"/>
              </a:spcBef>
            </a:pPr>
            <a:r>
              <a:rPr sz="1600" b="1" spc="-5" dirty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1600" b="1" spc="-25" dirty="0">
                <a:solidFill>
                  <a:srgbClr val="FFFFFF"/>
                </a:solidFill>
                <a:latin typeface="Calibri"/>
                <a:cs typeface="Calibri"/>
              </a:rPr>
              <a:t>n</a:t>
            </a:r>
            <a:r>
              <a:rPr sz="1600" b="1" spc="-5" dirty="0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sz="1600" b="1" spc="-45" dirty="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sz="1600" b="1" spc="-5" dirty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sz="1600" b="1" dirty="0">
                <a:solidFill>
                  <a:srgbClr val="FFFFFF"/>
                </a:solidFill>
                <a:latin typeface="Calibri"/>
                <a:cs typeface="Calibri"/>
              </a:rPr>
              <a:t>i</a:t>
            </a:r>
            <a:r>
              <a:rPr sz="1600" b="1" spc="-10" dirty="0">
                <a:solidFill>
                  <a:srgbClr val="FFFFFF"/>
                </a:solidFill>
                <a:latin typeface="Calibri"/>
                <a:cs typeface="Calibri"/>
              </a:rPr>
              <a:t>neme</a:t>
            </a:r>
            <a:r>
              <a:rPr sz="1600" b="1" spc="-25" dirty="0">
                <a:solidFill>
                  <a:srgbClr val="FFFFFF"/>
                </a:solidFill>
                <a:latin typeface="Calibri"/>
                <a:cs typeface="Calibri"/>
              </a:rPr>
              <a:t>n</a:t>
            </a:r>
            <a:r>
              <a:rPr sz="1600" b="1" spc="-5" dirty="0">
                <a:solidFill>
                  <a:srgbClr val="FFFFFF"/>
                </a:solidFill>
                <a:latin typeface="Calibri"/>
                <a:cs typeface="Calibri"/>
              </a:rPr>
              <a:t>t  12 </a:t>
            </a:r>
            <a:r>
              <a:rPr sz="1600" b="1" spc="-10" dirty="0">
                <a:solidFill>
                  <a:srgbClr val="FFFFFF"/>
                </a:solidFill>
                <a:latin typeface="Calibri"/>
                <a:cs typeface="Calibri"/>
              </a:rPr>
              <a:t>unités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23" name="object 23"/>
          <p:cNvSpPr/>
          <p:nvPr/>
        </p:nvSpPr>
        <p:spPr>
          <a:xfrm>
            <a:off x="2987040" y="3484880"/>
            <a:ext cx="5786120" cy="1541145"/>
          </a:xfrm>
          <a:custGeom>
            <a:avLst/>
            <a:gdLst/>
            <a:ahLst/>
            <a:cxnLst/>
            <a:rect l="l" t="t" r="r" b="b"/>
            <a:pathLst>
              <a:path w="5786120" h="1541145">
                <a:moveTo>
                  <a:pt x="1815973" y="10160"/>
                </a:moveTo>
                <a:lnTo>
                  <a:pt x="1808480" y="0"/>
                </a:lnTo>
                <a:lnTo>
                  <a:pt x="57645" y="1284528"/>
                </a:lnTo>
                <a:lnTo>
                  <a:pt x="38862" y="1258951"/>
                </a:lnTo>
                <a:lnTo>
                  <a:pt x="0" y="1334643"/>
                </a:lnTo>
                <a:lnTo>
                  <a:pt x="83947" y="1320292"/>
                </a:lnTo>
                <a:lnTo>
                  <a:pt x="70688" y="1302258"/>
                </a:lnTo>
                <a:lnTo>
                  <a:pt x="65189" y="1294777"/>
                </a:lnTo>
                <a:lnTo>
                  <a:pt x="1815973" y="10160"/>
                </a:lnTo>
                <a:close/>
              </a:path>
              <a:path w="5786120" h="1541145">
                <a:moveTo>
                  <a:pt x="2622677" y="213868"/>
                </a:moveTo>
                <a:lnTo>
                  <a:pt x="2611501" y="207772"/>
                </a:lnTo>
                <a:lnTo>
                  <a:pt x="1982127" y="1339735"/>
                </a:lnTo>
                <a:lnTo>
                  <a:pt x="1954403" y="1324356"/>
                </a:lnTo>
                <a:lnTo>
                  <a:pt x="1950720" y="1409446"/>
                </a:lnTo>
                <a:lnTo>
                  <a:pt x="2021078" y="1361313"/>
                </a:lnTo>
                <a:lnTo>
                  <a:pt x="2013280" y="1356995"/>
                </a:lnTo>
                <a:lnTo>
                  <a:pt x="1993315" y="1345933"/>
                </a:lnTo>
                <a:lnTo>
                  <a:pt x="2622677" y="213868"/>
                </a:lnTo>
                <a:close/>
              </a:path>
              <a:path w="5786120" h="1541145">
                <a:moveTo>
                  <a:pt x="4218940" y="1386078"/>
                </a:moveTo>
                <a:lnTo>
                  <a:pt x="4214596" y="1335151"/>
                </a:lnTo>
                <a:lnTo>
                  <a:pt x="4211701" y="1301115"/>
                </a:lnTo>
                <a:lnTo>
                  <a:pt x="4184612" y="1317675"/>
                </a:lnTo>
                <a:lnTo>
                  <a:pt x="3474085" y="154178"/>
                </a:lnTo>
                <a:lnTo>
                  <a:pt x="3463163" y="160782"/>
                </a:lnTo>
                <a:lnTo>
                  <a:pt x="4173804" y="1324279"/>
                </a:lnTo>
                <a:lnTo>
                  <a:pt x="4146677" y="1340866"/>
                </a:lnTo>
                <a:lnTo>
                  <a:pt x="4218940" y="1386078"/>
                </a:lnTo>
                <a:close/>
              </a:path>
              <a:path w="5786120" h="1541145">
                <a:moveTo>
                  <a:pt x="5786120" y="1540764"/>
                </a:moveTo>
                <a:lnTo>
                  <a:pt x="5770511" y="1504823"/>
                </a:lnTo>
                <a:lnTo>
                  <a:pt x="5752211" y="1462659"/>
                </a:lnTo>
                <a:lnTo>
                  <a:pt x="5731827" y="1486903"/>
                </a:lnTo>
                <a:lnTo>
                  <a:pt x="3977132" y="13970"/>
                </a:lnTo>
                <a:lnTo>
                  <a:pt x="3969004" y="23622"/>
                </a:lnTo>
                <a:lnTo>
                  <a:pt x="5723636" y="1496631"/>
                </a:lnTo>
                <a:lnTo>
                  <a:pt x="5703189" y="1520952"/>
                </a:lnTo>
                <a:lnTo>
                  <a:pt x="5786120" y="1540764"/>
                </a:lnTo>
                <a:close/>
              </a:path>
            </a:pathLst>
          </a:custGeom>
          <a:solidFill>
            <a:srgbClr val="497DB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 txBox="1"/>
          <p:nvPr/>
        </p:nvSpPr>
        <p:spPr>
          <a:xfrm>
            <a:off x="8388858" y="4254754"/>
            <a:ext cx="14160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dirty="0">
                <a:latin typeface="Calibri"/>
                <a:cs typeface="Calibri"/>
              </a:rPr>
              <a:t>9</a:t>
            </a:r>
            <a:endParaRPr>
              <a:latin typeface="Calibri"/>
              <a:cs typeface="Calibri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6719697" y="4261866"/>
            <a:ext cx="14160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dirty="0">
                <a:latin typeface="Calibri"/>
                <a:cs typeface="Calibri"/>
              </a:rPr>
              <a:t>1</a:t>
            </a:r>
            <a:endParaRPr>
              <a:latin typeface="Calibri"/>
              <a:cs typeface="Calibri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5215510" y="4259071"/>
            <a:ext cx="14160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dirty="0">
                <a:latin typeface="Calibri"/>
                <a:cs typeface="Calibri"/>
              </a:rPr>
              <a:t>1</a:t>
            </a:r>
            <a:endParaRPr>
              <a:latin typeface="Calibri"/>
              <a:cs typeface="Calibri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3660395" y="4250817"/>
            <a:ext cx="14160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dirty="0">
                <a:latin typeface="Calibri"/>
                <a:cs typeface="Calibri"/>
              </a:rPr>
              <a:t>1</a:t>
            </a:r>
            <a:endParaRPr>
              <a:latin typeface="Calibri"/>
              <a:cs typeface="Calibri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7733669" y="2119976"/>
            <a:ext cx="3162935" cy="13976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613410">
              <a:spcBef>
                <a:spcPts val="100"/>
              </a:spcBef>
            </a:pPr>
            <a:r>
              <a:rPr dirty="0">
                <a:latin typeface="Calibri"/>
                <a:cs typeface="Calibri"/>
              </a:rPr>
              <a:t>9 </a:t>
            </a:r>
            <a:r>
              <a:rPr spc="-10" dirty="0">
                <a:latin typeface="Calibri"/>
                <a:cs typeface="Calibri"/>
              </a:rPr>
              <a:t>unités </a:t>
            </a:r>
            <a:r>
              <a:rPr spc="-5" dirty="0">
                <a:latin typeface="Calibri"/>
                <a:cs typeface="Calibri"/>
              </a:rPr>
              <a:t>dans </a:t>
            </a:r>
            <a:r>
              <a:rPr dirty="0">
                <a:latin typeface="Calibri"/>
                <a:cs typeface="Calibri"/>
              </a:rPr>
              <a:t>1 </a:t>
            </a:r>
            <a:r>
              <a:rPr spc="-10" dirty="0">
                <a:latin typeface="Calibri"/>
                <a:cs typeface="Calibri"/>
              </a:rPr>
              <a:t>paramètre </a:t>
            </a:r>
            <a:r>
              <a:rPr spc="-5" dirty="0">
                <a:latin typeface="Calibri"/>
                <a:cs typeface="Calibri"/>
              </a:rPr>
              <a:t> Stimulus</a:t>
            </a:r>
            <a:r>
              <a:rPr spc="-10" dirty="0">
                <a:latin typeface="Calibri"/>
                <a:cs typeface="Calibri"/>
              </a:rPr>
              <a:t> trop</a:t>
            </a:r>
            <a:r>
              <a:rPr dirty="0">
                <a:latin typeface="Calibri"/>
                <a:cs typeface="Calibri"/>
              </a:rPr>
              <a:t> </a:t>
            </a:r>
            <a:r>
              <a:rPr spc="-5" dirty="0">
                <a:latin typeface="Calibri"/>
                <a:cs typeface="Calibri"/>
              </a:rPr>
              <a:t>important, </a:t>
            </a:r>
            <a:r>
              <a:rPr dirty="0">
                <a:latin typeface="Calibri"/>
                <a:cs typeface="Calibri"/>
              </a:rPr>
              <a:t> </a:t>
            </a:r>
            <a:r>
              <a:rPr spc="-10" dirty="0">
                <a:latin typeface="Calibri"/>
                <a:cs typeface="Calibri"/>
              </a:rPr>
              <a:t>surentrainement,</a:t>
            </a:r>
            <a:r>
              <a:rPr spc="-15" dirty="0">
                <a:latin typeface="Calibri"/>
                <a:cs typeface="Calibri"/>
              </a:rPr>
              <a:t> </a:t>
            </a:r>
            <a:r>
              <a:rPr spc="-5" dirty="0">
                <a:latin typeface="Calibri"/>
                <a:cs typeface="Calibri"/>
              </a:rPr>
              <a:t>risque</a:t>
            </a:r>
            <a:r>
              <a:rPr spc="10" dirty="0">
                <a:latin typeface="Calibri"/>
                <a:cs typeface="Calibri"/>
              </a:rPr>
              <a:t> </a:t>
            </a:r>
            <a:r>
              <a:rPr spc="-5" dirty="0">
                <a:latin typeface="Calibri"/>
                <a:cs typeface="Calibri"/>
              </a:rPr>
              <a:t>de </a:t>
            </a:r>
            <a:r>
              <a:rPr spc="-395" dirty="0">
                <a:latin typeface="Calibri"/>
                <a:cs typeface="Calibri"/>
              </a:rPr>
              <a:t> </a:t>
            </a:r>
            <a:r>
              <a:rPr spc="-10" dirty="0">
                <a:latin typeface="Calibri"/>
                <a:cs typeface="Calibri"/>
              </a:rPr>
              <a:t>blessure.</a:t>
            </a:r>
            <a:endParaRPr dirty="0">
              <a:latin typeface="Calibri"/>
              <a:cs typeface="Calibri"/>
            </a:endParaRPr>
          </a:p>
          <a:p>
            <a:pPr marL="12700"/>
            <a:r>
              <a:rPr spc="-5" dirty="0">
                <a:latin typeface="Calibri"/>
                <a:cs typeface="Calibri"/>
              </a:rPr>
              <a:t>Les</a:t>
            </a:r>
            <a:r>
              <a:rPr spc="400" dirty="0">
                <a:latin typeface="Calibri"/>
                <a:cs typeface="Calibri"/>
              </a:rPr>
              <a:t> </a:t>
            </a:r>
            <a:r>
              <a:rPr spc="-5" dirty="0">
                <a:latin typeface="Calibri"/>
                <a:cs typeface="Calibri"/>
              </a:rPr>
              <a:t>autres</a:t>
            </a:r>
            <a:r>
              <a:rPr spc="-15" dirty="0">
                <a:latin typeface="Calibri"/>
                <a:cs typeface="Calibri"/>
              </a:rPr>
              <a:t> </a:t>
            </a:r>
            <a:r>
              <a:rPr spc="-10" dirty="0">
                <a:latin typeface="Calibri"/>
                <a:cs typeface="Calibri"/>
              </a:rPr>
              <a:t>paramètres</a:t>
            </a:r>
            <a:r>
              <a:rPr spc="-5" dirty="0">
                <a:latin typeface="Calibri"/>
                <a:cs typeface="Calibri"/>
              </a:rPr>
              <a:t> </a:t>
            </a:r>
            <a:r>
              <a:rPr spc="-10" dirty="0">
                <a:latin typeface="Calibri"/>
                <a:cs typeface="Calibri"/>
              </a:rPr>
              <a:t>régressent</a:t>
            </a:r>
            <a:endParaRPr dirty="0">
              <a:latin typeface="Calibri"/>
              <a:cs typeface="Calibri"/>
            </a:endParaRPr>
          </a:p>
        </p:txBody>
      </p:sp>
      <p:pic>
        <p:nvPicPr>
          <p:cNvPr id="35" name="Espace réservé du contenu 7">
            <a:extLst>
              <a:ext uri="{FF2B5EF4-FFF2-40B4-BE49-F238E27FC236}">
                <a16:creationId xmlns:a16="http://schemas.microsoft.com/office/drawing/2014/main" id="{F7FCB59B-5671-70A5-51D2-E731EB82795A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310" y="93310"/>
            <a:ext cx="1468710" cy="510718"/>
          </a:xfrm>
          <a:prstGeom prst="rect">
            <a:avLst/>
          </a:prstGeom>
        </p:spPr>
      </p:pic>
      <p:sp>
        <p:nvSpPr>
          <p:cNvPr id="38" name="object 27">
            <a:extLst>
              <a:ext uri="{FF2B5EF4-FFF2-40B4-BE49-F238E27FC236}">
                <a16:creationId xmlns:a16="http://schemas.microsoft.com/office/drawing/2014/main" id="{0DA27705-FD4C-9B79-EE96-3046DDF85BA5}"/>
              </a:ext>
            </a:extLst>
          </p:cNvPr>
          <p:cNvSpPr txBox="1"/>
          <p:nvPr/>
        </p:nvSpPr>
        <p:spPr>
          <a:xfrm>
            <a:off x="376986" y="2069612"/>
            <a:ext cx="328422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b="1" spc="-20" dirty="0">
                <a:solidFill>
                  <a:srgbClr val="002060"/>
                </a:solidFill>
                <a:latin typeface="Calibri"/>
                <a:cs typeface="Calibri"/>
              </a:rPr>
              <a:t>Volume</a:t>
            </a:r>
            <a:r>
              <a:rPr b="1" spc="-15" dirty="0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b="1" spc="-10" dirty="0">
                <a:solidFill>
                  <a:srgbClr val="002060"/>
                </a:solidFill>
                <a:latin typeface="Calibri"/>
                <a:cs typeface="Calibri"/>
              </a:rPr>
              <a:t>d’entrainement</a:t>
            </a:r>
            <a:r>
              <a:rPr b="1" spc="-30" dirty="0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b="1" spc="-5" dirty="0">
                <a:solidFill>
                  <a:srgbClr val="002060"/>
                </a:solidFill>
                <a:latin typeface="Calibri"/>
                <a:cs typeface="Calibri"/>
              </a:rPr>
              <a:t>disponible</a:t>
            </a:r>
            <a:endParaRPr b="1" dirty="0">
              <a:solidFill>
                <a:srgbClr val="002060"/>
              </a:solidFill>
              <a:latin typeface="Calibri"/>
              <a:cs typeface="Calibri"/>
            </a:endParaRPr>
          </a:p>
        </p:txBody>
      </p:sp>
      <p:grpSp>
        <p:nvGrpSpPr>
          <p:cNvPr id="39" name="object 28">
            <a:extLst>
              <a:ext uri="{FF2B5EF4-FFF2-40B4-BE49-F238E27FC236}">
                <a16:creationId xmlns:a16="http://schemas.microsoft.com/office/drawing/2014/main" id="{250E443E-060A-C003-D118-F5A5B2DD834C}"/>
              </a:ext>
            </a:extLst>
          </p:cNvPr>
          <p:cNvGrpSpPr/>
          <p:nvPr/>
        </p:nvGrpSpPr>
        <p:grpSpPr>
          <a:xfrm rot="19009243">
            <a:off x="3582910" y="2085425"/>
            <a:ext cx="1031875" cy="1179830"/>
            <a:chOff x="2025725" y="1940686"/>
            <a:chExt cx="1031875" cy="1179830"/>
          </a:xfrm>
        </p:grpSpPr>
        <p:sp>
          <p:nvSpPr>
            <p:cNvPr id="40" name="object 29">
              <a:extLst>
                <a:ext uri="{FF2B5EF4-FFF2-40B4-BE49-F238E27FC236}">
                  <a16:creationId xmlns:a16="http://schemas.microsoft.com/office/drawing/2014/main" id="{5D4D90EA-AD3B-F16B-A125-44C71950BAB8}"/>
                </a:ext>
              </a:extLst>
            </p:cNvPr>
            <p:cNvSpPr/>
            <p:nvPr/>
          </p:nvSpPr>
          <p:spPr>
            <a:xfrm>
              <a:off x="2129662" y="2790951"/>
              <a:ext cx="915035" cy="316865"/>
            </a:xfrm>
            <a:custGeom>
              <a:avLst/>
              <a:gdLst/>
              <a:ahLst/>
              <a:cxnLst/>
              <a:rect l="l" t="t" r="r" b="b"/>
              <a:pathLst>
                <a:path w="915035" h="316864">
                  <a:moveTo>
                    <a:pt x="0" y="0"/>
                  </a:moveTo>
                  <a:lnTo>
                    <a:pt x="102488" y="134365"/>
                  </a:lnTo>
                  <a:lnTo>
                    <a:pt x="130225" y="167217"/>
                  </a:lnTo>
                  <a:lnTo>
                    <a:pt x="160809" y="196903"/>
                  </a:lnTo>
                  <a:lnTo>
                    <a:pt x="194035" y="223393"/>
                  </a:lnTo>
                  <a:lnTo>
                    <a:pt x="229696" y="246656"/>
                  </a:lnTo>
                  <a:lnTo>
                    <a:pt x="267587" y="266660"/>
                  </a:lnTo>
                  <a:lnTo>
                    <a:pt x="307503" y="283377"/>
                  </a:lnTo>
                  <a:lnTo>
                    <a:pt x="349237" y="296773"/>
                  </a:lnTo>
                  <a:lnTo>
                    <a:pt x="392584" y="306820"/>
                  </a:lnTo>
                  <a:lnTo>
                    <a:pt x="437337" y="313487"/>
                  </a:lnTo>
                  <a:lnTo>
                    <a:pt x="483291" y="316741"/>
                  </a:lnTo>
                  <a:lnTo>
                    <a:pt x="530241" y="316554"/>
                  </a:lnTo>
                  <a:lnTo>
                    <a:pt x="577979" y="312894"/>
                  </a:lnTo>
                  <a:lnTo>
                    <a:pt x="626301" y="305730"/>
                  </a:lnTo>
                  <a:lnTo>
                    <a:pt x="675001" y="295033"/>
                  </a:lnTo>
                  <a:lnTo>
                    <a:pt x="723873" y="280770"/>
                  </a:lnTo>
                  <a:lnTo>
                    <a:pt x="772711" y="262911"/>
                  </a:lnTo>
                  <a:lnTo>
                    <a:pt x="821309" y="241426"/>
                  </a:lnTo>
                  <a:lnTo>
                    <a:pt x="872617" y="308610"/>
                  </a:lnTo>
                  <a:lnTo>
                    <a:pt x="914907" y="85471"/>
                  </a:lnTo>
                  <a:lnTo>
                    <a:pt x="667766" y="39877"/>
                  </a:lnTo>
                  <a:lnTo>
                    <a:pt x="718947" y="107061"/>
                  </a:lnTo>
                  <a:lnTo>
                    <a:pt x="670329" y="128545"/>
                  </a:lnTo>
                  <a:lnTo>
                    <a:pt x="621476" y="146404"/>
                  </a:lnTo>
                  <a:lnTo>
                    <a:pt x="572593" y="160667"/>
                  </a:lnTo>
                  <a:lnTo>
                    <a:pt x="523885" y="171364"/>
                  </a:lnTo>
                  <a:lnTo>
                    <a:pt x="475558" y="178528"/>
                  </a:lnTo>
                  <a:lnTo>
                    <a:pt x="427817" y="182188"/>
                  </a:lnTo>
                  <a:lnTo>
                    <a:pt x="380866" y="182375"/>
                  </a:lnTo>
                  <a:lnTo>
                    <a:pt x="334912" y="179121"/>
                  </a:lnTo>
                  <a:lnTo>
                    <a:pt x="290158" y="172454"/>
                  </a:lnTo>
                  <a:lnTo>
                    <a:pt x="246811" y="162407"/>
                  </a:lnTo>
                  <a:lnTo>
                    <a:pt x="205076" y="149011"/>
                  </a:lnTo>
                  <a:lnTo>
                    <a:pt x="165158" y="132294"/>
                  </a:lnTo>
                  <a:lnTo>
                    <a:pt x="127261" y="112290"/>
                  </a:lnTo>
                  <a:lnTo>
                    <a:pt x="91592" y="89027"/>
                  </a:lnTo>
                  <a:lnTo>
                    <a:pt x="58355" y="62537"/>
                  </a:lnTo>
                  <a:lnTo>
                    <a:pt x="27756" y="3285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" name="object 30">
              <a:extLst>
                <a:ext uri="{FF2B5EF4-FFF2-40B4-BE49-F238E27FC236}">
                  <a16:creationId xmlns:a16="http://schemas.microsoft.com/office/drawing/2014/main" id="{0C1EC578-DC6F-CB39-95BE-3C1CB00CDA69}"/>
                </a:ext>
              </a:extLst>
            </p:cNvPr>
            <p:cNvSpPr/>
            <p:nvPr/>
          </p:nvSpPr>
          <p:spPr>
            <a:xfrm>
              <a:off x="2038625" y="1953386"/>
              <a:ext cx="405130" cy="899794"/>
            </a:xfrm>
            <a:custGeom>
              <a:avLst/>
              <a:gdLst/>
              <a:ahLst/>
              <a:cxnLst/>
              <a:rect l="l" t="t" r="r" b="b"/>
              <a:pathLst>
                <a:path w="405130" h="899794">
                  <a:moveTo>
                    <a:pt x="302238" y="0"/>
                  </a:moveTo>
                  <a:lnTo>
                    <a:pt x="260900" y="33559"/>
                  </a:lnTo>
                  <a:lnTo>
                    <a:pt x="221847" y="69596"/>
                  </a:lnTo>
                  <a:lnTo>
                    <a:pt x="185602" y="107532"/>
                  </a:lnTo>
                  <a:lnTo>
                    <a:pt x="152530" y="146795"/>
                  </a:lnTo>
                  <a:lnTo>
                    <a:pt x="122650" y="187202"/>
                  </a:lnTo>
                  <a:lnTo>
                    <a:pt x="95978" y="228567"/>
                  </a:lnTo>
                  <a:lnTo>
                    <a:pt x="72528" y="270706"/>
                  </a:lnTo>
                  <a:lnTo>
                    <a:pt x="52318" y="313435"/>
                  </a:lnTo>
                  <a:lnTo>
                    <a:pt x="35364" y="356568"/>
                  </a:lnTo>
                  <a:lnTo>
                    <a:pt x="21682" y="399923"/>
                  </a:lnTo>
                  <a:lnTo>
                    <a:pt x="11289" y="443313"/>
                  </a:lnTo>
                  <a:lnTo>
                    <a:pt x="4200" y="486555"/>
                  </a:lnTo>
                  <a:lnTo>
                    <a:pt x="431" y="529464"/>
                  </a:lnTo>
                  <a:lnTo>
                    <a:pt x="0" y="571856"/>
                  </a:lnTo>
                  <a:lnTo>
                    <a:pt x="2921" y="613547"/>
                  </a:lnTo>
                  <a:lnTo>
                    <a:pt x="9212" y="654351"/>
                  </a:lnTo>
                  <a:lnTo>
                    <a:pt x="18888" y="694084"/>
                  </a:lnTo>
                  <a:lnTo>
                    <a:pt x="31966" y="732562"/>
                  </a:lnTo>
                  <a:lnTo>
                    <a:pt x="48462" y="769600"/>
                  </a:lnTo>
                  <a:lnTo>
                    <a:pt x="68392" y="805014"/>
                  </a:lnTo>
                  <a:lnTo>
                    <a:pt x="91773" y="838620"/>
                  </a:lnTo>
                  <a:lnTo>
                    <a:pt x="118620" y="870233"/>
                  </a:lnTo>
                  <a:lnTo>
                    <a:pt x="148949" y="899667"/>
                  </a:lnTo>
                  <a:lnTo>
                    <a:pt x="132344" y="861190"/>
                  </a:lnTo>
                  <a:lnTo>
                    <a:pt x="119424" y="821479"/>
                  </a:lnTo>
                  <a:lnTo>
                    <a:pt x="110130" y="780717"/>
                  </a:lnTo>
                  <a:lnTo>
                    <a:pt x="104398" y="739084"/>
                  </a:lnTo>
                  <a:lnTo>
                    <a:pt x="102170" y="696765"/>
                  </a:lnTo>
                  <a:lnTo>
                    <a:pt x="103383" y="653941"/>
                  </a:lnTo>
                  <a:lnTo>
                    <a:pt x="107977" y="610794"/>
                  </a:lnTo>
                  <a:lnTo>
                    <a:pt x="115891" y="567507"/>
                  </a:lnTo>
                  <a:lnTo>
                    <a:pt x="127063" y="524263"/>
                  </a:lnTo>
                  <a:lnTo>
                    <a:pt x="141433" y="481242"/>
                  </a:lnTo>
                  <a:lnTo>
                    <a:pt x="158940" y="438629"/>
                  </a:lnTo>
                  <a:lnTo>
                    <a:pt x="179523" y="396604"/>
                  </a:lnTo>
                  <a:lnTo>
                    <a:pt x="203120" y="355351"/>
                  </a:lnTo>
                  <a:lnTo>
                    <a:pt x="229672" y="315051"/>
                  </a:lnTo>
                  <a:lnTo>
                    <a:pt x="259116" y="275888"/>
                  </a:lnTo>
                  <a:lnTo>
                    <a:pt x="291392" y="238042"/>
                  </a:lnTo>
                  <a:lnTo>
                    <a:pt x="326438" y="201697"/>
                  </a:lnTo>
                  <a:lnTo>
                    <a:pt x="364195" y="167035"/>
                  </a:lnTo>
                  <a:lnTo>
                    <a:pt x="404600" y="134238"/>
                  </a:lnTo>
                  <a:lnTo>
                    <a:pt x="302238" y="0"/>
                  </a:lnTo>
                  <a:close/>
                </a:path>
              </a:pathLst>
            </a:custGeom>
            <a:solidFill>
              <a:srgbClr val="40689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" name="object 31">
              <a:extLst>
                <a:ext uri="{FF2B5EF4-FFF2-40B4-BE49-F238E27FC236}">
                  <a16:creationId xmlns:a16="http://schemas.microsoft.com/office/drawing/2014/main" id="{7CE9973D-DD65-E56E-C9A1-2226071E65C6}"/>
                </a:ext>
              </a:extLst>
            </p:cNvPr>
            <p:cNvSpPr/>
            <p:nvPr/>
          </p:nvSpPr>
          <p:spPr>
            <a:xfrm>
              <a:off x="2038425" y="1953386"/>
              <a:ext cx="1006475" cy="1154430"/>
            </a:xfrm>
            <a:custGeom>
              <a:avLst/>
              <a:gdLst/>
              <a:ahLst/>
              <a:cxnLst/>
              <a:rect l="l" t="t" r="r" b="b"/>
              <a:pathLst>
                <a:path w="1006475" h="1154430">
                  <a:moveTo>
                    <a:pt x="91237" y="837564"/>
                  </a:moveTo>
                  <a:lnTo>
                    <a:pt x="118994" y="870416"/>
                  </a:lnTo>
                  <a:lnTo>
                    <a:pt x="149593" y="900102"/>
                  </a:lnTo>
                  <a:lnTo>
                    <a:pt x="182830" y="926592"/>
                  </a:lnTo>
                  <a:lnTo>
                    <a:pt x="218499" y="949855"/>
                  </a:lnTo>
                  <a:lnTo>
                    <a:pt x="256395" y="969859"/>
                  </a:lnTo>
                  <a:lnTo>
                    <a:pt x="296314" y="986576"/>
                  </a:lnTo>
                  <a:lnTo>
                    <a:pt x="338049" y="999972"/>
                  </a:lnTo>
                  <a:lnTo>
                    <a:pt x="381396" y="1010019"/>
                  </a:lnTo>
                  <a:lnTo>
                    <a:pt x="426149" y="1016686"/>
                  </a:lnTo>
                  <a:lnTo>
                    <a:pt x="472104" y="1019940"/>
                  </a:lnTo>
                  <a:lnTo>
                    <a:pt x="519054" y="1019753"/>
                  </a:lnTo>
                  <a:lnTo>
                    <a:pt x="566796" y="1016093"/>
                  </a:lnTo>
                  <a:lnTo>
                    <a:pt x="615123" y="1008929"/>
                  </a:lnTo>
                  <a:lnTo>
                    <a:pt x="663831" y="998232"/>
                  </a:lnTo>
                  <a:lnTo>
                    <a:pt x="712714" y="983969"/>
                  </a:lnTo>
                  <a:lnTo>
                    <a:pt x="761566" y="966110"/>
                  </a:lnTo>
                  <a:lnTo>
                    <a:pt x="810184" y="944626"/>
                  </a:lnTo>
                  <a:lnTo>
                    <a:pt x="759003" y="877442"/>
                  </a:lnTo>
                  <a:lnTo>
                    <a:pt x="1006145" y="923036"/>
                  </a:lnTo>
                  <a:lnTo>
                    <a:pt x="963854" y="1146175"/>
                  </a:lnTo>
                  <a:lnTo>
                    <a:pt x="912546" y="1078991"/>
                  </a:lnTo>
                  <a:lnTo>
                    <a:pt x="863948" y="1100476"/>
                  </a:lnTo>
                  <a:lnTo>
                    <a:pt x="815111" y="1118335"/>
                  </a:lnTo>
                  <a:lnTo>
                    <a:pt x="766239" y="1132598"/>
                  </a:lnTo>
                  <a:lnTo>
                    <a:pt x="717539" y="1143295"/>
                  </a:lnTo>
                  <a:lnTo>
                    <a:pt x="669217" y="1150459"/>
                  </a:lnTo>
                  <a:lnTo>
                    <a:pt x="621478" y="1154119"/>
                  </a:lnTo>
                  <a:lnTo>
                    <a:pt x="574529" y="1154306"/>
                  </a:lnTo>
                  <a:lnTo>
                    <a:pt x="528575" y="1151052"/>
                  </a:lnTo>
                  <a:lnTo>
                    <a:pt x="483821" y="1144385"/>
                  </a:lnTo>
                  <a:lnTo>
                    <a:pt x="440475" y="1134338"/>
                  </a:lnTo>
                  <a:lnTo>
                    <a:pt x="398741" y="1120942"/>
                  </a:lnTo>
                  <a:lnTo>
                    <a:pt x="358825" y="1104225"/>
                  </a:lnTo>
                  <a:lnTo>
                    <a:pt x="320934" y="1084221"/>
                  </a:lnTo>
                  <a:lnTo>
                    <a:pt x="285272" y="1060958"/>
                  </a:lnTo>
                  <a:lnTo>
                    <a:pt x="252047" y="1034468"/>
                  </a:lnTo>
                  <a:lnTo>
                    <a:pt x="221463" y="1004782"/>
                  </a:lnTo>
                  <a:lnTo>
                    <a:pt x="193726" y="971930"/>
                  </a:lnTo>
                  <a:lnTo>
                    <a:pt x="91237" y="837564"/>
                  </a:lnTo>
                  <a:lnTo>
                    <a:pt x="67371" y="802888"/>
                  </a:lnTo>
                  <a:lnTo>
                    <a:pt x="47193" y="766511"/>
                  </a:lnTo>
                  <a:lnTo>
                    <a:pt x="30658" y="728620"/>
                  </a:lnTo>
                  <a:lnTo>
                    <a:pt x="17717" y="689401"/>
                  </a:lnTo>
                  <a:lnTo>
                    <a:pt x="8325" y="649040"/>
                  </a:lnTo>
                  <a:lnTo>
                    <a:pt x="2435" y="607724"/>
                  </a:lnTo>
                  <a:lnTo>
                    <a:pt x="0" y="565639"/>
                  </a:lnTo>
                  <a:lnTo>
                    <a:pt x="972" y="522970"/>
                  </a:lnTo>
                  <a:lnTo>
                    <a:pt x="5306" y="479905"/>
                  </a:lnTo>
                  <a:lnTo>
                    <a:pt x="12954" y="436630"/>
                  </a:lnTo>
                  <a:lnTo>
                    <a:pt x="23869" y="393331"/>
                  </a:lnTo>
                  <a:lnTo>
                    <a:pt x="38005" y="350194"/>
                  </a:lnTo>
                  <a:lnTo>
                    <a:pt x="55315" y="307406"/>
                  </a:lnTo>
                  <a:lnTo>
                    <a:pt x="75753" y="265152"/>
                  </a:lnTo>
                  <a:lnTo>
                    <a:pt x="99270" y="223619"/>
                  </a:lnTo>
                  <a:lnTo>
                    <a:pt x="125821" y="182994"/>
                  </a:lnTo>
                  <a:lnTo>
                    <a:pt x="155358" y="143463"/>
                  </a:lnTo>
                  <a:lnTo>
                    <a:pt x="187836" y="105211"/>
                  </a:lnTo>
                  <a:lnTo>
                    <a:pt x="223206" y="68426"/>
                  </a:lnTo>
                  <a:lnTo>
                    <a:pt x="261422" y="33293"/>
                  </a:lnTo>
                  <a:lnTo>
                    <a:pt x="302438" y="0"/>
                  </a:lnTo>
                  <a:lnTo>
                    <a:pt x="404800" y="134238"/>
                  </a:lnTo>
                  <a:lnTo>
                    <a:pt x="364395" y="167035"/>
                  </a:lnTo>
                  <a:lnTo>
                    <a:pt x="326638" y="201697"/>
                  </a:lnTo>
                  <a:lnTo>
                    <a:pt x="291592" y="238042"/>
                  </a:lnTo>
                  <a:lnTo>
                    <a:pt x="259316" y="275888"/>
                  </a:lnTo>
                  <a:lnTo>
                    <a:pt x="229872" y="315051"/>
                  </a:lnTo>
                  <a:lnTo>
                    <a:pt x="203320" y="355351"/>
                  </a:lnTo>
                  <a:lnTo>
                    <a:pt x="179723" y="396604"/>
                  </a:lnTo>
                  <a:lnTo>
                    <a:pt x="159140" y="438629"/>
                  </a:lnTo>
                  <a:lnTo>
                    <a:pt x="141633" y="481242"/>
                  </a:lnTo>
                  <a:lnTo>
                    <a:pt x="127263" y="524263"/>
                  </a:lnTo>
                  <a:lnTo>
                    <a:pt x="116091" y="567507"/>
                  </a:lnTo>
                  <a:lnTo>
                    <a:pt x="108177" y="610794"/>
                  </a:lnTo>
                  <a:lnTo>
                    <a:pt x="103583" y="653941"/>
                  </a:lnTo>
                  <a:lnTo>
                    <a:pt x="102370" y="696765"/>
                  </a:lnTo>
                  <a:lnTo>
                    <a:pt x="104598" y="739084"/>
                  </a:lnTo>
                  <a:lnTo>
                    <a:pt x="110329" y="780717"/>
                  </a:lnTo>
                  <a:lnTo>
                    <a:pt x="119624" y="821479"/>
                  </a:lnTo>
                  <a:lnTo>
                    <a:pt x="132544" y="861190"/>
                  </a:lnTo>
                  <a:lnTo>
                    <a:pt x="149149" y="899667"/>
                  </a:lnTo>
                </a:path>
              </a:pathLst>
            </a:custGeom>
            <a:ln w="25400">
              <a:solidFill>
                <a:srgbClr val="385D8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3" name="Titre 1">
            <a:extLst>
              <a:ext uri="{FF2B5EF4-FFF2-40B4-BE49-F238E27FC236}">
                <a16:creationId xmlns:a16="http://schemas.microsoft.com/office/drawing/2014/main" id="{B997B8F4-FCA0-D197-7C96-6333738DA10B}"/>
              </a:ext>
            </a:extLst>
          </p:cNvPr>
          <p:cNvSpPr txBox="1">
            <a:spLocks/>
          </p:cNvSpPr>
          <p:nvPr/>
        </p:nvSpPr>
        <p:spPr>
          <a:xfrm>
            <a:off x="838200" y="818340"/>
            <a:ext cx="10515600" cy="10866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2700">
              <a:spcBef>
                <a:spcPts val="95"/>
              </a:spcBef>
            </a:pPr>
            <a:r>
              <a:rPr lang="fr-FR" b="1" spc="-5" dirty="0">
                <a:solidFill>
                  <a:srgbClr val="FF0000"/>
                </a:solidFill>
                <a:latin typeface="Calibri"/>
                <a:cs typeface="Calibri"/>
              </a:rPr>
              <a:t>4</a:t>
            </a:r>
            <a:r>
              <a:rPr lang="fr-FR" sz="4400" b="1" spc="-5" dirty="0">
                <a:solidFill>
                  <a:srgbClr val="FF0000"/>
                </a:solidFill>
                <a:latin typeface="Calibri"/>
                <a:cs typeface="Calibri"/>
              </a:rPr>
              <a:t>.</a:t>
            </a:r>
            <a:r>
              <a:rPr lang="fr-FR" sz="4400" b="1" spc="-5" dirty="0">
                <a:solidFill>
                  <a:srgbClr val="001F5F"/>
                </a:solidFill>
                <a:latin typeface="Calibri"/>
                <a:cs typeface="Calibri"/>
              </a:rPr>
              <a:t> METHODOLOGIE DE L’ENTRAÎNEMENT ET APPLICATION</a:t>
            </a:r>
            <a:endParaRPr lang="fr-FR" sz="4400" dirty="0">
              <a:latin typeface="Calibri"/>
              <a:cs typeface="Calibri"/>
            </a:endParaRPr>
          </a:p>
        </p:txBody>
      </p:sp>
      <p:sp>
        <p:nvSpPr>
          <p:cNvPr id="44" name="ZoneTexte 43">
            <a:extLst>
              <a:ext uri="{FF2B5EF4-FFF2-40B4-BE49-F238E27FC236}">
                <a16:creationId xmlns:a16="http://schemas.microsoft.com/office/drawing/2014/main" id="{11F7B1F3-D022-17F9-3467-4882D3FEBE7F}"/>
              </a:ext>
            </a:extLst>
          </p:cNvPr>
          <p:cNvSpPr txBox="1"/>
          <p:nvPr/>
        </p:nvSpPr>
        <p:spPr>
          <a:xfrm>
            <a:off x="9414044" y="179392"/>
            <a:ext cx="268464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600" b="1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Formation Entraîneur Fédéral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>
            <a:extLst>
              <a:ext uri="{FF2B5EF4-FFF2-40B4-BE49-F238E27FC236}">
                <a16:creationId xmlns:a16="http://schemas.microsoft.com/office/drawing/2014/main" id="{AF7039AD-B84E-69D1-C673-B2BA16DA2FAB}"/>
              </a:ext>
            </a:extLst>
          </p:cNvPr>
          <p:cNvSpPr txBox="1"/>
          <p:nvPr/>
        </p:nvSpPr>
        <p:spPr>
          <a:xfrm>
            <a:off x="9414044" y="179392"/>
            <a:ext cx="268464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600" b="1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Formation Entraîneur Fédéral</a:t>
            </a:r>
          </a:p>
        </p:txBody>
      </p:sp>
      <p:pic>
        <p:nvPicPr>
          <p:cNvPr id="5" name="Espace réservé du contenu 7">
            <a:extLst>
              <a:ext uri="{FF2B5EF4-FFF2-40B4-BE49-F238E27FC236}">
                <a16:creationId xmlns:a16="http://schemas.microsoft.com/office/drawing/2014/main" id="{C2283E8A-127F-51DC-3744-54EC46C1DE6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310" y="93310"/>
            <a:ext cx="1468710" cy="510718"/>
          </a:xfrm>
          <a:prstGeom prst="rect">
            <a:avLst/>
          </a:prstGeom>
        </p:spPr>
      </p:pic>
      <p:sp>
        <p:nvSpPr>
          <p:cNvPr id="6" name="ZoneTexte 5">
            <a:extLst>
              <a:ext uri="{FF2B5EF4-FFF2-40B4-BE49-F238E27FC236}">
                <a16:creationId xmlns:a16="http://schemas.microsoft.com/office/drawing/2014/main" id="{1D07C4B5-2A8C-527B-9BBF-3673C959F082}"/>
              </a:ext>
            </a:extLst>
          </p:cNvPr>
          <p:cNvSpPr txBox="1"/>
          <p:nvPr/>
        </p:nvSpPr>
        <p:spPr>
          <a:xfrm>
            <a:off x="717630" y="2057400"/>
            <a:ext cx="10788570" cy="34445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lang="fr-FR" b="1" u="heavy" spc="-5" dirty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Calibri"/>
                <a:cs typeface="Calibri"/>
              </a:rPr>
              <a:t>Définition</a:t>
            </a:r>
          </a:p>
          <a:p>
            <a:pPr marL="12700">
              <a:spcBef>
                <a:spcPts val="100"/>
              </a:spcBef>
            </a:pPr>
            <a:endParaRPr lang="fr-FR" dirty="0">
              <a:cs typeface="Calibri"/>
            </a:endParaRPr>
          </a:p>
          <a:p>
            <a:pPr marL="12700" marR="77470" algn="just">
              <a:spcBef>
                <a:spcPts val="5"/>
              </a:spcBef>
            </a:pPr>
            <a:r>
              <a:rPr lang="fr-FR" spc="-5" dirty="0">
                <a:solidFill>
                  <a:srgbClr val="1F2021"/>
                </a:solidFill>
                <a:cs typeface="Arial MT"/>
              </a:rPr>
              <a:t>La </a:t>
            </a:r>
            <a:r>
              <a:rPr lang="fr-FR" b="1" spc="-5" dirty="0">
                <a:solidFill>
                  <a:srgbClr val="1F2021"/>
                </a:solidFill>
                <a:cs typeface="Arial"/>
              </a:rPr>
              <a:t>performance</a:t>
            </a:r>
            <a:r>
              <a:rPr lang="fr-FR" b="1" spc="5" dirty="0">
                <a:solidFill>
                  <a:srgbClr val="1F2021"/>
                </a:solidFill>
                <a:cs typeface="Arial"/>
              </a:rPr>
              <a:t> </a:t>
            </a:r>
            <a:r>
              <a:rPr lang="fr-FR" b="1" spc="-5" dirty="0">
                <a:solidFill>
                  <a:srgbClr val="1F2021"/>
                </a:solidFill>
                <a:cs typeface="Arial"/>
              </a:rPr>
              <a:t>sportive</a:t>
            </a:r>
            <a:r>
              <a:rPr lang="fr-FR" b="1" spc="40" dirty="0">
                <a:solidFill>
                  <a:srgbClr val="1F2021"/>
                </a:solidFill>
                <a:cs typeface="Arial"/>
              </a:rPr>
              <a:t> </a:t>
            </a:r>
            <a:r>
              <a:rPr lang="fr-FR" spc="-5" dirty="0">
                <a:solidFill>
                  <a:srgbClr val="1F2021"/>
                </a:solidFill>
                <a:cs typeface="Arial MT"/>
              </a:rPr>
              <a:t>peut</a:t>
            </a:r>
            <a:r>
              <a:rPr lang="fr-FR" spc="10" dirty="0">
                <a:solidFill>
                  <a:srgbClr val="1F2021"/>
                </a:solidFill>
                <a:cs typeface="Arial MT"/>
              </a:rPr>
              <a:t> </a:t>
            </a:r>
            <a:r>
              <a:rPr lang="fr-FR" spc="-5" dirty="0">
                <a:solidFill>
                  <a:srgbClr val="1F2021"/>
                </a:solidFill>
                <a:cs typeface="Arial MT"/>
              </a:rPr>
              <a:t>s’exprimer</a:t>
            </a:r>
            <a:r>
              <a:rPr lang="fr-FR" spc="20" dirty="0">
                <a:solidFill>
                  <a:srgbClr val="1F2021"/>
                </a:solidFill>
                <a:cs typeface="Arial MT"/>
              </a:rPr>
              <a:t> </a:t>
            </a:r>
            <a:r>
              <a:rPr lang="fr-FR" spc="-5" dirty="0">
                <a:solidFill>
                  <a:srgbClr val="1F2021"/>
                </a:solidFill>
                <a:cs typeface="Arial MT"/>
              </a:rPr>
              <a:t>sous</a:t>
            </a:r>
            <a:r>
              <a:rPr lang="fr-FR" spc="5" dirty="0">
                <a:solidFill>
                  <a:srgbClr val="1F2021"/>
                </a:solidFill>
                <a:cs typeface="Arial MT"/>
              </a:rPr>
              <a:t> </a:t>
            </a:r>
            <a:r>
              <a:rPr lang="fr-FR" spc="-5" dirty="0">
                <a:solidFill>
                  <a:srgbClr val="1F2021"/>
                </a:solidFill>
                <a:cs typeface="Arial MT"/>
              </a:rPr>
              <a:t>forme</a:t>
            </a:r>
            <a:r>
              <a:rPr lang="fr-FR" spc="-10" dirty="0">
                <a:solidFill>
                  <a:srgbClr val="1F2021"/>
                </a:solidFill>
                <a:cs typeface="Arial MT"/>
              </a:rPr>
              <a:t> </a:t>
            </a:r>
            <a:r>
              <a:rPr lang="fr-FR" spc="-5" dirty="0">
                <a:solidFill>
                  <a:srgbClr val="1F2021"/>
                </a:solidFill>
                <a:cs typeface="Arial MT"/>
              </a:rPr>
              <a:t>d’un</a:t>
            </a:r>
            <a:r>
              <a:rPr lang="fr-FR" spc="5" dirty="0">
                <a:solidFill>
                  <a:srgbClr val="1F2021"/>
                </a:solidFill>
                <a:cs typeface="Arial MT"/>
              </a:rPr>
              <a:t> </a:t>
            </a:r>
            <a:r>
              <a:rPr lang="fr-FR" spc="-5" dirty="0">
                <a:solidFill>
                  <a:srgbClr val="1F2021"/>
                </a:solidFill>
                <a:cs typeface="Arial MT"/>
              </a:rPr>
              <a:t>classement,</a:t>
            </a:r>
            <a:r>
              <a:rPr lang="fr-FR" spc="15" dirty="0">
                <a:solidFill>
                  <a:srgbClr val="1F2021"/>
                </a:solidFill>
                <a:cs typeface="Arial MT"/>
              </a:rPr>
              <a:t> </a:t>
            </a:r>
            <a:r>
              <a:rPr lang="fr-FR" spc="-10" dirty="0">
                <a:solidFill>
                  <a:srgbClr val="1F2021"/>
                </a:solidFill>
                <a:cs typeface="Arial MT"/>
              </a:rPr>
              <a:t>d’une </a:t>
            </a:r>
            <a:r>
              <a:rPr lang="fr-FR" spc="-5" dirty="0">
                <a:solidFill>
                  <a:srgbClr val="1F2021"/>
                </a:solidFill>
                <a:cs typeface="Arial MT"/>
              </a:rPr>
              <a:t> distance,</a:t>
            </a:r>
            <a:r>
              <a:rPr lang="fr-FR" spc="10" dirty="0">
                <a:solidFill>
                  <a:srgbClr val="1F2021"/>
                </a:solidFill>
                <a:cs typeface="Arial MT"/>
              </a:rPr>
              <a:t> </a:t>
            </a:r>
            <a:r>
              <a:rPr lang="fr-FR" spc="-5" dirty="0">
                <a:solidFill>
                  <a:srgbClr val="1F2021"/>
                </a:solidFill>
                <a:cs typeface="Arial MT"/>
              </a:rPr>
              <a:t>d’un</a:t>
            </a:r>
            <a:r>
              <a:rPr lang="fr-FR" spc="5" dirty="0">
                <a:solidFill>
                  <a:srgbClr val="1F2021"/>
                </a:solidFill>
                <a:cs typeface="Arial MT"/>
              </a:rPr>
              <a:t> </a:t>
            </a:r>
            <a:r>
              <a:rPr lang="fr-FR" spc="-5" dirty="0">
                <a:solidFill>
                  <a:srgbClr val="1F2021"/>
                </a:solidFill>
                <a:cs typeface="Arial MT"/>
              </a:rPr>
              <a:t>temps</a:t>
            </a:r>
            <a:r>
              <a:rPr lang="fr-FR" dirty="0">
                <a:solidFill>
                  <a:srgbClr val="1F2021"/>
                </a:solidFill>
                <a:cs typeface="Arial MT"/>
              </a:rPr>
              <a:t> </a:t>
            </a:r>
            <a:r>
              <a:rPr lang="fr-FR" spc="-5" dirty="0">
                <a:solidFill>
                  <a:srgbClr val="1F2021"/>
                </a:solidFill>
                <a:cs typeface="Arial MT"/>
              </a:rPr>
              <a:t>ou</a:t>
            </a:r>
            <a:r>
              <a:rPr lang="fr-FR" spc="-10" dirty="0">
                <a:solidFill>
                  <a:srgbClr val="1F2021"/>
                </a:solidFill>
                <a:cs typeface="Arial MT"/>
              </a:rPr>
              <a:t> </a:t>
            </a:r>
            <a:r>
              <a:rPr lang="fr-FR" spc="-5" dirty="0">
                <a:solidFill>
                  <a:srgbClr val="1F2021"/>
                </a:solidFill>
                <a:cs typeface="Arial MT"/>
              </a:rPr>
              <a:t>d’un</a:t>
            </a:r>
            <a:r>
              <a:rPr lang="fr-FR" spc="5" dirty="0">
                <a:solidFill>
                  <a:srgbClr val="1F2021"/>
                </a:solidFill>
                <a:cs typeface="Arial MT"/>
              </a:rPr>
              <a:t> </a:t>
            </a:r>
            <a:r>
              <a:rPr lang="fr-FR" spc="-5" dirty="0">
                <a:solidFill>
                  <a:srgbClr val="1F2021"/>
                </a:solidFill>
                <a:cs typeface="Arial MT"/>
              </a:rPr>
              <a:t>résultat,</a:t>
            </a:r>
            <a:r>
              <a:rPr lang="fr-FR" dirty="0">
                <a:solidFill>
                  <a:srgbClr val="1F2021"/>
                </a:solidFill>
                <a:cs typeface="Arial MT"/>
              </a:rPr>
              <a:t> </a:t>
            </a:r>
            <a:r>
              <a:rPr lang="fr-FR" spc="-5" dirty="0">
                <a:solidFill>
                  <a:srgbClr val="1F2021"/>
                </a:solidFill>
                <a:cs typeface="Arial MT"/>
              </a:rPr>
              <a:t>le</a:t>
            </a:r>
            <a:r>
              <a:rPr lang="fr-FR" spc="-10" dirty="0">
                <a:solidFill>
                  <a:srgbClr val="1F2021"/>
                </a:solidFill>
                <a:cs typeface="Arial MT"/>
              </a:rPr>
              <a:t> </a:t>
            </a:r>
            <a:r>
              <a:rPr lang="fr-FR" spc="-5" dirty="0">
                <a:solidFill>
                  <a:srgbClr val="1F2021"/>
                </a:solidFill>
                <a:cs typeface="Arial MT"/>
              </a:rPr>
              <a:t>plus</a:t>
            </a:r>
            <a:r>
              <a:rPr lang="fr-FR" spc="10" dirty="0">
                <a:solidFill>
                  <a:srgbClr val="1F2021"/>
                </a:solidFill>
                <a:cs typeface="Arial MT"/>
              </a:rPr>
              <a:t> </a:t>
            </a:r>
            <a:r>
              <a:rPr lang="fr-FR" spc="-5" dirty="0">
                <a:solidFill>
                  <a:srgbClr val="1F2021"/>
                </a:solidFill>
                <a:cs typeface="Arial MT"/>
              </a:rPr>
              <a:t>souvent</a:t>
            </a:r>
            <a:r>
              <a:rPr lang="fr-FR" spc="15" dirty="0">
                <a:solidFill>
                  <a:srgbClr val="1F2021"/>
                </a:solidFill>
                <a:cs typeface="Arial MT"/>
              </a:rPr>
              <a:t> </a:t>
            </a:r>
            <a:r>
              <a:rPr lang="fr-FR" spc="-5" dirty="0">
                <a:solidFill>
                  <a:srgbClr val="1F2021"/>
                </a:solidFill>
                <a:cs typeface="Arial MT"/>
              </a:rPr>
              <a:t>lors</a:t>
            </a:r>
            <a:r>
              <a:rPr lang="fr-FR" dirty="0">
                <a:solidFill>
                  <a:srgbClr val="1F2021"/>
                </a:solidFill>
                <a:cs typeface="Arial MT"/>
              </a:rPr>
              <a:t> </a:t>
            </a:r>
            <a:r>
              <a:rPr lang="fr-FR" spc="-5" dirty="0">
                <a:solidFill>
                  <a:srgbClr val="1F2021"/>
                </a:solidFill>
                <a:cs typeface="Arial MT"/>
              </a:rPr>
              <a:t>de</a:t>
            </a:r>
            <a:r>
              <a:rPr lang="fr-FR" spc="-10" dirty="0">
                <a:solidFill>
                  <a:srgbClr val="1F2021"/>
                </a:solidFill>
                <a:cs typeface="Arial MT"/>
              </a:rPr>
              <a:t> </a:t>
            </a:r>
            <a:r>
              <a:rPr lang="fr-FR" spc="-5" dirty="0">
                <a:solidFill>
                  <a:srgbClr val="1F2021"/>
                </a:solidFill>
                <a:cs typeface="Arial MT"/>
              </a:rPr>
              <a:t>compétition.</a:t>
            </a:r>
            <a:r>
              <a:rPr lang="fr-FR" spc="10" dirty="0">
                <a:solidFill>
                  <a:srgbClr val="1F2021"/>
                </a:solidFill>
                <a:cs typeface="Arial MT"/>
              </a:rPr>
              <a:t> </a:t>
            </a:r>
            <a:r>
              <a:rPr lang="fr-FR" spc="-5" dirty="0">
                <a:solidFill>
                  <a:srgbClr val="1F2021"/>
                </a:solidFill>
                <a:cs typeface="Arial MT"/>
              </a:rPr>
              <a:t>Elle</a:t>
            </a:r>
            <a:r>
              <a:rPr lang="fr-FR" spc="5" dirty="0">
                <a:solidFill>
                  <a:srgbClr val="1F2021"/>
                </a:solidFill>
                <a:cs typeface="Arial MT"/>
              </a:rPr>
              <a:t> </a:t>
            </a:r>
            <a:r>
              <a:rPr lang="fr-FR" spc="-5" dirty="0">
                <a:solidFill>
                  <a:srgbClr val="1F2021"/>
                </a:solidFill>
                <a:cs typeface="Arial MT"/>
              </a:rPr>
              <a:t>est </a:t>
            </a:r>
            <a:r>
              <a:rPr lang="fr-FR" spc="-484" dirty="0">
                <a:solidFill>
                  <a:srgbClr val="1F2021"/>
                </a:solidFill>
                <a:cs typeface="Arial MT"/>
              </a:rPr>
              <a:t> </a:t>
            </a:r>
            <a:r>
              <a:rPr lang="fr-FR" spc="-5" dirty="0">
                <a:solidFill>
                  <a:srgbClr val="1F2021"/>
                </a:solidFill>
                <a:cs typeface="Arial MT"/>
              </a:rPr>
              <a:t>le</a:t>
            </a:r>
            <a:r>
              <a:rPr lang="fr-FR" spc="-15" dirty="0">
                <a:solidFill>
                  <a:srgbClr val="1F2021"/>
                </a:solidFill>
                <a:cs typeface="Arial MT"/>
              </a:rPr>
              <a:t> </a:t>
            </a:r>
            <a:r>
              <a:rPr lang="fr-FR" spc="-5" dirty="0">
                <a:solidFill>
                  <a:srgbClr val="1F2021"/>
                </a:solidFill>
                <a:cs typeface="Arial MT"/>
              </a:rPr>
              <a:t>résultat</a:t>
            </a:r>
            <a:r>
              <a:rPr lang="fr-FR" spc="10" dirty="0">
                <a:solidFill>
                  <a:srgbClr val="1F2021"/>
                </a:solidFill>
                <a:cs typeface="Arial MT"/>
              </a:rPr>
              <a:t> </a:t>
            </a:r>
            <a:r>
              <a:rPr lang="fr-FR" spc="-5" dirty="0">
                <a:solidFill>
                  <a:srgbClr val="1F2021"/>
                </a:solidFill>
                <a:cs typeface="Arial MT"/>
              </a:rPr>
              <a:t>d’un</a:t>
            </a:r>
            <a:r>
              <a:rPr lang="fr-FR" spc="5" dirty="0">
                <a:solidFill>
                  <a:srgbClr val="1F2021"/>
                </a:solidFill>
                <a:cs typeface="Arial MT"/>
              </a:rPr>
              <a:t> </a:t>
            </a:r>
            <a:r>
              <a:rPr lang="fr-FR" spc="-5" dirty="0">
                <a:solidFill>
                  <a:srgbClr val="1F2021"/>
                </a:solidFill>
                <a:cs typeface="Arial MT"/>
              </a:rPr>
              <a:t>entraînement</a:t>
            </a:r>
            <a:r>
              <a:rPr lang="fr-FR" spc="15" dirty="0">
                <a:solidFill>
                  <a:srgbClr val="1F2021"/>
                </a:solidFill>
                <a:cs typeface="Arial MT"/>
              </a:rPr>
              <a:t> </a:t>
            </a:r>
            <a:r>
              <a:rPr lang="fr-FR" spc="-10" dirty="0">
                <a:solidFill>
                  <a:srgbClr val="1F2021"/>
                </a:solidFill>
                <a:cs typeface="Arial MT"/>
              </a:rPr>
              <a:t>complexe.</a:t>
            </a:r>
            <a:endParaRPr lang="fr-FR" dirty="0">
              <a:cs typeface="Arial MT"/>
            </a:endParaRPr>
          </a:p>
          <a:p>
            <a:pPr algn="just">
              <a:spcBef>
                <a:spcPts val="30"/>
              </a:spcBef>
            </a:pPr>
            <a:endParaRPr lang="fr-FR" sz="1850" dirty="0">
              <a:cs typeface="Arial MT"/>
            </a:endParaRPr>
          </a:p>
          <a:p>
            <a:pPr marL="12700" marR="728345" algn="just">
              <a:spcBef>
                <a:spcPts val="5"/>
              </a:spcBef>
            </a:pPr>
            <a:r>
              <a:rPr lang="fr-FR" b="1" spc="-35" dirty="0">
                <a:solidFill>
                  <a:srgbClr val="1F2021"/>
                </a:solidFill>
                <a:cs typeface="Arial"/>
              </a:rPr>
              <a:t>Tous</a:t>
            </a:r>
            <a:r>
              <a:rPr lang="fr-FR" b="1" spc="-10" dirty="0">
                <a:solidFill>
                  <a:srgbClr val="1F2021"/>
                </a:solidFill>
                <a:cs typeface="Arial"/>
              </a:rPr>
              <a:t> </a:t>
            </a:r>
            <a:r>
              <a:rPr lang="fr-FR" b="1" dirty="0">
                <a:solidFill>
                  <a:srgbClr val="1F2021"/>
                </a:solidFill>
                <a:cs typeface="Arial"/>
              </a:rPr>
              <a:t>les </a:t>
            </a:r>
            <a:r>
              <a:rPr lang="fr-FR" b="1" spc="-5" dirty="0">
                <a:solidFill>
                  <a:srgbClr val="1F2021"/>
                </a:solidFill>
                <a:cs typeface="Arial"/>
              </a:rPr>
              <a:t>facteurs</a:t>
            </a:r>
            <a:r>
              <a:rPr lang="fr-FR" b="1" spc="15" dirty="0">
                <a:solidFill>
                  <a:srgbClr val="1F2021"/>
                </a:solidFill>
                <a:cs typeface="Arial"/>
              </a:rPr>
              <a:t> </a:t>
            </a:r>
            <a:r>
              <a:rPr lang="fr-FR" b="1" spc="-5" dirty="0">
                <a:solidFill>
                  <a:srgbClr val="1F2021"/>
                </a:solidFill>
                <a:cs typeface="Arial"/>
              </a:rPr>
              <a:t>déterminants</a:t>
            </a:r>
            <a:r>
              <a:rPr lang="fr-FR" b="1" spc="10" dirty="0">
                <a:solidFill>
                  <a:srgbClr val="1F2021"/>
                </a:solidFill>
                <a:cs typeface="Arial"/>
              </a:rPr>
              <a:t> </a:t>
            </a:r>
            <a:r>
              <a:rPr lang="fr-FR" spc="-5" dirty="0">
                <a:solidFill>
                  <a:srgbClr val="1F2021"/>
                </a:solidFill>
                <a:cs typeface="Arial MT"/>
              </a:rPr>
              <a:t>de</a:t>
            </a:r>
            <a:r>
              <a:rPr lang="fr-FR" spc="15" dirty="0">
                <a:solidFill>
                  <a:srgbClr val="1F2021"/>
                </a:solidFill>
                <a:cs typeface="Arial MT"/>
              </a:rPr>
              <a:t> </a:t>
            </a:r>
            <a:r>
              <a:rPr lang="fr-FR" spc="-5" dirty="0">
                <a:solidFill>
                  <a:srgbClr val="1F2021"/>
                </a:solidFill>
                <a:cs typeface="Arial MT"/>
              </a:rPr>
              <a:t>la</a:t>
            </a:r>
            <a:r>
              <a:rPr lang="fr-FR" dirty="0">
                <a:solidFill>
                  <a:srgbClr val="1F2021"/>
                </a:solidFill>
                <a:cs typeface="Arial MT"/>
              </a:rPr>
              <a:t> </a:t>
            </a:r>
            <a:r>
              <a:rPr lang="fr-FR" spc="-5" dirty="0">
                <a:solidFill>
                  <a:srgbClr val="1F2021"/>
                </a:solidFill>
                <a:cs typeface="Arial MT"/>
              </a:rPr>
              <a:t>performance</a:t>
            </a:r>
            <a:r>
              <a:rPr lang="fr-FR" spc="15" dirty="0">
                <a:solidFill>
                  <a:srgbClr val="1F2021"/>
                </a:solidFill>
                <a:cs typeface="Arial MT"/>
              </a:rPr>
              <a:t> </a:t>
            </a:r>
            <a:r>
              <a:rPr lang="fr-FR" spc="-5" dirty="0">
                <a:solidFill>
                  <a:srgbClr val="1F2021"/>
                </a:solidFill>
                <a:cs typeface="Arial MT"/>
              </a:rPr>
              <a:t>doivent</a:t>
            </a:r>
            <a:r>
              <a:rPr lang="fr-FR" spc="20" dirty="0">
                <a:solidFill>
                  <a:srgbClr val="1F2021"/>
                </a:solidFill>
                <a:cs typeface="Arial MT"/>
              </a:rPr>
              <a:t> </a:t>
            </a:r>
            <a:r>
              <a:rPr lang="fr-FR" spc="-5" dirty="0">
                <a:solidFill>
                  <a:srgbClr val="1F2021"/>
                </a:solidFill>
                <a:cs typeface="Arial MT"/>
              </a:rPr>
              <a:t>être connus</a:t>
            </a:r>
            <a:r>
              <a:rPr lang="fr-FR" spc="20" dirty="0">
                <a:solidFill>
                  <a:srgbClr val="1F2021"/>
                </a:solidFill>
                <a:cs typeface="Arial MT"/>
              </a:rPr>
              <a:t> </a:t>
            </a:r>
            <a:r>
              <a:rPr lang="fr-FR" dirty="0">
                <a:solidFill>
                  <a:srgbClr val="1F2021"/>
                </a:solidFill>
                <a:cs typeface="Arial MT"/>
              </a:rPr>
              <a:t>et </a:t>
            </a:r>
            <a:r>
              <a:rPr lang="fr-FR" spc="-484" dirty="0">
                <a:solidFill>
                  <a:srgbClr val="1F2021"/>
                </a:solidFill>
                <a:cs typeface="Arial MT"/>
              </a:rPr>
              <a:t> </a:t>
            </a:r>
            <a:r>
              <a:rPr lang="fr-FR" b="1" spc="-5" dirty="0">
                <a:solidFill>
                  <a:srgbClr val="1F2021"/>
                </a:solidFill>
                <a:cs typeface="Arial"/>
              </a:rPr>
              <a:t>intégrés</a:t>
            </a:r>
            <a:r>
              <a:rPr lang="fr-FR" b="1" dirty="0">
                <a:solidFill>
                  <a:srgbClr val="1F2021"/>
                </a:solidFill>
                <a:cs typeface="Arial"/>
              </a:rPr>
              <a:t> </a:t>
            </a:r>
            <a:r>
              <a:rPr lang="fr-FR" spc="-5" dirty="0">
                <a:solidFill>
                  <a:srgbClr val="1F2021"/>
                </a:solidFill>
                <a:cs typeface="Arial MT"/>
              </a:rPr>
              <a:t>dans</a:t>
            </a:r>
            <a:r>
              <a:rPr lang="fr-FR" spc="5" dirty="0">
                <a:solidFill>
                  <a:srgbClr val="1F2021"/>
                </a:solidFill>
                <a:cs typeface="Arial MT"/>
              </a:rPr>
              <a:t> </a:t>
            </a:r>
            <a:r>
              <a:rPr lang="fr-FR" spc="-5" dirty="0">
                <a:solidFill>
                  <a:srgbClr val="1F2021"/>
                </a:solidFill>
                <a:cs typeface="Arial MT"/>
              </a:rPr>
              <a:t>le</a:t>
            </a:r>
            <a:r>
              <a:rPr lang="fr-FR" spc="-10" dirty="0">
                <a:solidFill>
                  <a:srgbClr val="1F2021"/>
                </a:solidFill>
                <a:cs typeface="Arial MT"/>
              </a:rPr>
              <a:t> </a:t>
            </a:r>
            <a:r>
              <a:rPr lang="fr-FR" spc="-5" dirty="0">
                <a:solidFill>
                  <a:srgbClr val="1F2021"/>
                </a:solidFill>
                <a:cs typeface="Arial MT"/>
              </a:rPr>
              <a:t>processus</a:t>
            </a:r>
            <a:r>
              <a:rPr lang="fr-FR" spc="15" dirty="0">
                <a:solidFill>
                  <a:srgbClr val="1F2021"/>
                </a:solidFill>
                <a:cs typeface="Arial MT"/>
              </a:rPr>
              <a:t> </a:t>
            </a:r>
            <a:r>
              <a:rPr lang="fr-FR" spc="-5" dirty="0">
                <a:solidFill>
                  <a:srgbClr val="1F2021"/>
                </a:solidFill>
                <a:cs typeface="Arial MT"/>
              </a:rPr>
              <a:t>d’entraînement</a:t>
            </a:r>
            <a:r>
              <a:rPr lang="fr-FR" spc="25" dirty="0">
                <a:solidFill>
                  <a:srgbClr val="1F2021"/>
                </a:solidFill>
                <a:cs typeface="Arial MT"/>
              </a:rPr>
              <a:t> </a:t>
            </a:r>
            <a:r>
              <a:rPr lang="fr-FR" spc="-5" dirty="0">
                <a:solidFill>
                  <a:srgbClr val="1F2021"/>
                </a:solidFill>
                <a:cs typeface="Arial MT"/>
              </a:rPr>
              <a:t>pour que</a:t>
            </a:r>
            <a:r>
              <a:rPr lang="fr-FR" spc="10" dirty="0">
                <a:solidFill>
                  <a:srgbClr val="1F2021"/>
                </a:solidFill>
                <a:cs typeface="Arial MT"/>
              </a:rPr>
              <a:t> </a:t>
            </a:r>
            <a:r>
              <a:rPr lang="fr-FR" spc="-5" dirty="0">
                <a:solidFill>
                  <a:srgbClr val="1F2021"/>
                </a:solidFill>
                <a:cs typeface="Arial MT"/>
              </a:rPr>
              <a:t>la</a:t>
            </a:r>
            <a:r>
              <a:rPr lang="fr-FR" spc="-10" dirty="0">
                <a:solidFill>
                  <a:srgbClr val="1F2021"/>
                </a:solidFill>
                <a:cs typeface="Arial MT"/>
              </a:rPr>
              <a:t> </a:t>
            </a:r>
            <a:r>
              <a:rPr lang="fr-FR" spc="-5" dirty="0">
                <a:solidFill>
                  <a:srgbClr val="1F2021"/>
                </a:solidFill>
                <a:cs typeface="Arial MT"/>
              </a:rPr>
              <a:t>performance</a:t>
            </a:r>
            <a:r>
              <a:rPr lang="fr-FR" spc="20" dirty="0">
                <a:solidFill>
                  <a:srgbClr val="1F2021"/>
                </a:solidFill>
                <a:cs typeface="Arial MT"/>
              </a:rPr>
              <a:t> </a:t>
            </a:r>
            <a:r>
              <a:rPr lang="fr-FR" spc="-5" dirty="0">
                <a:solidFill>
                  <a:srgbClr val="1F2021"/>
                </a:solidFill>
                <a:cs typeface="Arial MT"/>
              </a:rPr>
              <a:t>soit </a:t>
            </a:r>
            <a:r>
              <a:rPr lang="fr-FR" dirty="0">
                <a:solidFill>
                  <a:srgbClr val="1F2021"/>
                </a:solidFill>
                <a:cs typeface="Arial MT"/>
              </a:rPr>
              <a:t> </a:t>
            </a:r>
            <a:r>
              <a:rPr lang="fr-FR" spc="-5" dirty="0">
                <a:solidFill>
                  <a:srgbClr val="1F2021"/>
                </a:solidFill>
                <a:cs typeface="Arial MT"/>
              </a:rPr>
              <a:t>maximale.</a:t>
            </a:r>
            <a:endParaRPr lang="fr-FR" dirty="0">
              <a:cs typeface="Arial MT"/>
            </a:endParaRPr>
          </a:p>
          <a:p>
            <a:pPr algn="just">
              <a:spcBef>
                <a:spcPts val="40"/>
              </a:spcBef>
            </a:pPr>
            <a:endParaRPr lang="fr-FR" sz="1850" dirty="0">
              <a:cs typeface="Arial MT"/>
            </a:endParaRPr>
          </a:p>
          <a:p>
            <a:pPr marL="12700" marR="5080" algn="just">
              <a:lnSpc>
                <a:spcPct val="99600"/>
              </a:lnSpc>
            </a:pPr>
            <a:r>
              <a:rPr lang="fr-FR" b="1" i="1" dirty="0">
                <a:solidFill>
                  <a:srgbClr val="1F2021"/>
                </a:solidFill>
                <a:cs typeface="Arial"/>
              </a:rPr>
              <a:t>Vladimir</a:t>
            </a:r>
            <a:r>
              <a:rPr lang="fr-FR" b="1" i="1" spc="-5" dirty="0">
                <a:solidFill>
                  <a:srgbClr val="1F2021"/>
                </a:solidFill>
                <a:cs typeface="Arial"/>
              </a:rPr>
              <a:t> </a:t>
            </a:r>
            <a:r>
              <a:rPr lang="fr-FR" b="1" i="1" spc="-5" dirty="0" err="1">
                <a:solidFill>
                  <a:srgbClr val="1F2021"/>
                </a:solidFill>
                <a:cs typeface="Arial"/>
              </a:rPr>
              <a:t>Nikolaevich</a:t>
            </a:r>
            <a:r>
              <a:rPr lang="fr-FR" b="1" i="1" spc="5" dirty="0">
                <a:solidFill>
                  <a:srgbClr val="1F2021"/>
                </a:solidFill>
                <a:cs typeface="Arial"/>
              </a:rPr>
              <a:t> </a:t>
            </a:r>
            <a:r>
              <a:rPr lang="fr-FR" b="1" i="1" dirty="0">
                <a:solidFill>
                  <a:srgbClr val="1F2021"/>
                </a:solidFill>
                <a:cs typeface="Arial"/>
              </a:rPr>
              <a:t>Platonov</a:t>
            </a:r>
            <a:r>
              <a:rPr lang="fr-FR" b="1" i="1" spc="-5" dirty="0">
                <a:solidFill>
                  <a:srgbClr val="1F2021"/>
                </a:solidFill>
                <a:cs typeface="Arial"/>
              </a:rPr>
              <a:t> </a:t>
            </a:r>
            <a:r>
              <a:rPr lang="fr-FR" spc="-5" dirty="0">
                <a:solidFill>
                  <a:srgbClr val="1F2021"/>
                </a:solidFill>
                <a:cs typeface="Arial MT"/>
              </a:rPr>
              <a:t>déclare</a:t>
            </a:r>
            <a:r>
              <a:rPr lang="fr-FR" spc="20" dirty="0">
                <a:solidFill>
                  <a:srgbClr val="1F2021"/>
                </a:solidFill>
                <a:cs typeface="Arial MT"/>
              </a:rPr>
              <a:t> </a:t>
            </a:r>
            <a:r>
              <a:rPr lang="fr-FR" spc="-10" dirty="0">
                <a:solidFill>
                  <a:srgbClr val="1F2021"/>
                </a:solidFill>
                <a:cs typeface="Arial MT"/>
              </a:rPr>
              <a:t>que</a:t>
            </a:r>
            <a:r>
              <a:rPr lang="fr-FR" dirty="0">
                <a:solidFill>
                  <a:srgbClr val="1F2021"/>
                </a:solidFill>
                <a:cs typeface="Arial MT"/>
              </a:rPr>
              <a:t> «</a:t>
            </a:r>
            <a:r>
              <a:rPr lang="fr-FR" spc="10" dirty="0">
                <a:solidFill>
                  <a:srgbClr val="1F2021"/>
                </a:solidFill>
                <a:cs typeface="Arial MT"/>
              </a:rPr>
              <a:t> </a:t>
            </a:r>
            <a:r>
              <a:rPr lang="fr-FR" dirty="0">
                <a:solidFill>
                  <a:srgbClr val="1F2021"/>
                </a:solidFill>
                <a:cs typeface="Arial MT"/>
              </a:rPr>
              <a:t>la</a:t>
            </a:r>
            <a:r>
              <a:rPr lang="fr-FR" spc="5" dirty="0">
                <a:solidFill>
                  <a:srgbClr val="1F2021"/>
                </a:solidFill>
                <a:cs typeface="Arial MT"/>
              </a:rPr>
              <a:t> </a:t>
            </a:r>
            <a:r>
              <a:rPr lang="fr-FR" spc="-5" dirty="0">
                <a:solidFill>
                  <a:srgbClr val="1F2021"/>
                </a:solidFill>
                <a:cs typeface="Arial MT"/>
              </a:rPr>
              <a:t>performance</a:t>
            </a:r>
            <a:r>
              <a:rPr lang="fr-FR" spc="10" dirty="0">
                <a:solidFill>
                  <a:srgbClr val="1F2021"/>
                </a:solidFill>
                <a:cs typeface="Arial MT"/>
              </a:rPr>
              <a:t> </a:t>
            </a:r>
            <a:r>
              <a:rPr lang="fr-FR" spc="-5" dirty="0">
                <a:solidFill>
                  <a:srgbClr val="1F2021"/>
                </a:solidFill>
                <a:cs typeface="Arial MT"/>
              </a:rPr>
              <a:t>sportive</a:t>
            </a:r>
            <a:r>
              <a:rPr lang="fr-FR" spc="5" dirty="0">
                <a:solidFill>
                  <a:srgbClr val="1F2021"/>
                </a:solidFill>
                <a:cs typeface="Arial MT"/>
              </a:rPr>
              <a:t> </a:t>
            </a:r>
            <a:r>
              <a:rPr lang="fr-FR" spc="-10" dirty="0">
                <a:solidFill>
                  <a:srgbClr val="1F2021"/>
                </a:solidFill>
                <a:cs typeface="Arial MT"/>
              </a:rPr>
              <a:t>exprime </a:t>
            </a:r>
            <a:r>
              <a:rPr lang="fr-FR" spc="-5" dirty="0">
                <a:solidFill>
                  <a:srgbClr val="1F2021"/>
                </a:solidFill>
                <a:cs typeface="Arial MT"/>
              </a:rPr>
              <a:t> les</a:t>
            </a:r>
            <a:r>
              <a:rPr lang="fr-FR" dirty="0">
                <a:solidFill>
                  <a:srgbClr val="1F2021"/>
                </a:solidFill>
                <a:cs typeface="Arial MT"/>
              </a:rPr>
              <a:t> </a:t>
            </a:r>
            <a:r>
              <a:rPr lang="fr-FR" spc="-5" dirty="0">
                <a:solidFill>
                  <a:srgbClr val="1F2021"/>
                </a:solidFill>
                <a:cs typeface="Arial MT"/>
              </a:rPr>
              <a:t>possibilités</a:t>
            </a:r>
            <a:r>
              <a:rPr lang="fr-FR" spc="20" dirty="0">
                <a:solidFill>
                  <a:srgbClr val="1F2021"/>
                </a:solidFill>
                <a:cs typeface="Arial MT"/>
              </a:rPr>
              <a:t> </a:t>
            </a:r>
            <a:r>
              <a:rPr lang="fr-FR" spc="-5" dirty="0">
                <a:solidFill>
                  <a:srgbClr val="1F2021"/>
                </a:solidFill>
                <a:cs typeface="Arial MT"/>
              </a:rPr>
              <a:t>maximales</a:t>
            </a:r>
            <a:r>
              <a:rPr lang="fr-FR" spc="35" dirty="0">
                <a:solidFill>
                  <a:srgbClr val="1F2021"/>
                </a:solidFill>
                <a:cs typeface="Arial MT"/>
              </a:rPr>
              <a:t> </a:t>
            </a:r>
            <a:r>
              <a:rPr lang="fr-FR" spc="-5" dirty="0">
                <a:solidFill>
                  <a:srgbClr val="1F2021"/>
                </a:solidFill>
                <a:cs typeface="Arial MT"/>
              </a:rPr>
              <a:t>d'un</a:t>
            </a:r>
            <a:r>
              <a:rPr lang="fr-FR" spc="-10" dirty="0">
                <a:solidFill>
                  <a:srgbClr val="1F2021"/>
                </a:solidFill>
                <a:cs typeface="Arial MT"/>
              </a:rPr>
              <a:t> </a:t>
            </a:r>
            <a:r>
              <a:rPr lang="fr-FR" spc="-5" dirty="0">
                <a:solidFill>
                  <a:srgbClr val="1F2021"/>
                </a:solidFill>
                <a:cs typeface="Arial MT"/>
              </a:rPr>
              <a:t>individu</a:t>
            </a:r>
            <a:r>
              <a:rPr lang="fr-FR" spc="20" dirty="0">
                <a:solidFill>
                  <a:srgbClr val="1F2021"/>
                </a:solidFill>
                <a:cs typeface="Arial MT"/>
              </a:rPr>
              <a:t> </a:t>
            </a:r>
            <a:r>
              <a:rPr lang="fr-FR" spc="-5" dirty="0">
                <a:solidFill>
                  <a:srgbClr val="1F2021"/>
                </a:solidFill>
                <a:cs typeface="Arial MT"/>
              </a:rPr>
              <a:t>dans</a:t>
            </a:r>
            <a:r>
              <a:rPr lang="fr-FR" spc="5" dirty="0">
                <a:solidFill>
                  <a:srgbClr val="1F2021"/>
                </a:solidFill>
                <a:cs typeface="Arial MT"/>
              </a:rPr>
              <a:t> </a:t>
            </a:r>
            <a:r>
              <a:rPr lang="fr-FR" spc="-5" dirty="0">
                <a:solidFill>
                  <a:srgbClr val="1F2021"/>
                </a:solidFill>
                <a:cs typeface="Arial MT"/>
              </a:rPr>
              <a:t>une</a:t>
            </a:r>
            <a:r>
              <a:rPr lang="fr-FR" spc="10" dirty="0">
                <a:solidFill>
                  <a:srgbClr val="1F2021"/>
                </a:solidFill>
                <a:cs typeface="Arial MT"/>
              </a:rPr>
              <a:t> </a:t>
            </a:r>
            <a:r>
              <a:rPr lang="fr-FR" spc="-5" dirty="0">
                <a:solidFill>
                  <a:srgbClr val="1F2021"/>
                </a:solidFill>
                <a:cs typeface="Arial MT"/>
              </a:rPr>
              <a:t>discipline</a:t>
            </a:r>
            <a:r>
              <a:rPr lang="fr-FR" spc="35" dirty="0">
                <a:solidFill>
                  <a:srgbClr val="1F2021"/>
                </a:solidFill>
                <a:cs typeface="Arial MT"/>
              </a:rPr>
              <a:t> </a:t>
            </a:r>
            <a:r>
              <a:rPr lang="fr-FR" b="1" spc="-5" dirty="0">
                <a:solidFill>
                  <a:srgbClr val="1F2021"/>
                </a:solidFill>
                <a:cs typeface="Arial"/>
              </a:rPr>
              <a:t>à</a:t>
            </a:r>
            <a:r>
              <a:rPr lang="fr-FR" b="1" dirty="0">
                <a:solidFill>
                  <a:srgbClr val="1F2021"/>
                </a:solidFill>
                <a:cs typeface="Arial"/>
              </a:rPr>
              <a:t> un </a:t>
            </a:r>
            <a:r>
              <a:rPr lang="fr-FR" b="1" spc="-5" dirty="0">
                <a:solidFill>
                  <a:srgbClr val="1F2021"/>
                </a:solidFill>
                <a:cs typeface="Arial"/>
              </a:rPr>
              <a:t>moment</a:t>
            </a:r>
            <a:r>
              <a:rPr lang="fr-FR" b="1" spc="5" dirty="0">
                <a:solidFill>
                  <a:srgbClr val="1F2021"/>
                </a:solidFill>
                <a:cs typeface="Arial"/>
              </a:rPr>
              <a:t> </a:t>
            </a:r>
            <a:r>
              <a:rPr lang="fr-FR" b="1" dirty="0">
                <a:solidFill>
                  <a:srgbClr val="1F2021"/>
                </a:solidFill>
                <a:cs typeface="Arial"/>
              </a:rPr>
              <a:t>donné </a:t>
            </a:r>
            <a:r>
              <a:rPr lang="fr-FR" b="1" spc="5" dirty="0">
                <a:solidFill>
                  <a:srgbClr val="1F2021"/>
                </a:solidFill>
                <a:cs typeface="Arial"/>
              </a:rPr>
              <a:t> </a:t>
            </a:r>
            <a:r>
              <a:rPr lang="fr-FR" b="1" dirty="0">
                <a:solidFill>
                  <a:srgbClr val="1F2021"/>
                </a:solidFill>
                <a:cs typeface="Arial"/>
              </a:rPr>
              <a:t>de son</a:t>
            </a:r>
            <a:r>
              <a:rPr lang="fr-FR" b="1" spc="-5" dirty="0">
                <a:solidFill>
                  <a:srgbClr val="1F2021"/>
                </a:solidFill>
                <a:cs typeface="Arial"/>
              </a:rPr>
              <a:t> développement</a:t>
            </a:r>
            <a:r>
              <a:rPr lang="fr-FR" spc="-5" dirty="0">
                <a:solidFill>
                  <a:srgbClr val="1F2021"/>
                </a:solidFill>
                <a:cs typeface="Arial MT"/>
              </a:rPr>
              <a:t>.</a:t>
            </a:r>
            <a:r>
              <a:rPr lang="fr-FR" spc="35" dirty="0">
                <a:solidFill>
                  <a:srgbClr val="1F2021"/>
                </a:solidFill>
                <a:cs typeface="Arial MT"/>
              </a:rPr>
              <a:t> </a:t>
            </a:r>
            <a:r>
              <a:rPr lang="fr-FR" spc="-5" dirty="0">
                <a:solidFill>
                  <a:srgbClr val="1F2021"/>
                </a:solidFill>
                <a:cs typeface="Arial MT"/>
              </a:rPr>
              <a:t>»</a:t>
            </a:r>
            <a:r>
              <a:rPr lang="fr-FR" dirty="0">
                <a:solidFill>
                  <a:srgbClr val="1F2021"/>
                </a:solidFill>
                <a:cs typeface="Arial MT"/>
              </a:rPr>
              <a:t> et</a:t>
            </a:r>
            <a:r>
              <a:rPr lang="fr-FR" spc="5" dirty="0">
                <a:solidFill>
                  <a:srgbClr val="1F2021"/>
                </a:solidFill>
                <a:cs typeface="Arial MT"/>
              </a:rPr>
              <a:t> </a:t>
            </a:r>
            <a:r>
              <a:rPr lang="fr-FR" b="1" i="1" spc="-10" dirty="0" err="1">
                <a:solidFill>
                  <a:srgbClr val="1F2021"/>
                </a:solidFill>
                <a:cs typeface="Arial"/>
              </a:rPr>
              <a:t>Weineck</a:t>
            </a:r>
            <a:r>
              <a:rPr lang="fr-FR" b="1" i="1" spc="-5" dirty="0">
                <a:solidFill>
                  <a:srgbClr val="1F2021"/>
                </a:solidFill>
                <a:cs typeface="Arial"/>
              </a:rPr>
              <a:t> </a:t>
            </a:r>
            <a:r>
              <a:rPr lang="fr-FR" spc="-5" dirty="0">
                <a:solidFill>
                  <a:srgbClr val="1F2021"/>
                </a:solidFill>
                <a:cs typeface="Arial MT"/>
              </a:rPr>
              <a:t>ajoute</a:t>
            </a:r>
            <a:r>
              <a:rPr lang="fr-FR" spc="20" dirty="0">
                <a:solidFill>
                  <a:srgbClr val="1F2021"/>
                </a:solidFill>
                <a:cs typeface="Arial MT"/>
              </a:rPr>
              <a:t> </a:t>
            </a:r>
            <a:r>
              <a:rPr lang="fr-FR" dirty="0">
                <a:solidFill>
                  <a:srgbClr val="1F2021"/>
                </a:solidFill>
                <a:cs typeface="Arial MT"/>
              </a:rPr>
              <a:t>: «</a:t>
            </a:r>
            <a:r>
              <a:rPr lang="fr-FR" spc="-5" dirty="0">
                <a:solidFill>
                  <a:srgbClr val="1F2021"/>
                </a:solidFill>
                <a:cs typeface="Arial MT"/>
              </a:rPr>
              <a:t> La</a:t>
            </a:r>
            <a:r>
              <a:rPr lang="fr-FR" spc="-10" dirty="0">
                <a:solidFill>
                  <a:srgbClr val="1F2021"/>
                </a:solidFill>
                <a:cs typeface="Arial MT"/>
              </a:rPr>
              <a:t> </a:t>
            </a:r>
            <a:r>
              <a:rPr lang="fr-FR" spc="-5" dirty="0">
                <a:solidFill>
                  <a:srgbClr val="1F2021"/>
                </a:solidFill>
                <a:cs typeface="Arial MT"/>
              </a:rPr>
              <a:t>capacité</a:t>
            </a:r>
            <a:r>
              <a:rPr lang="fr-FR" spc="15" dirty="0">
                <a:solidFill>
                  <a:srgbClr val="1F2021"/>
                </a:solidFill>
                <a:cs typeface="Arial MT"/>
              </a:rPr>
              <a:t> </a:t>
            </a:r>
            <a:r>
              <a:rPr lang="fr-FR" spc="-5" dirty="0">
                <a:solidFill>
                  <a:srgbClr val="1F2021"/>
                </a:solidFill>
                <a:cs typeface="Arial MT"/>
              </a:rPr>
              <a:t>de</a:t>
            </a:r>
            <a:r>
              <a:rPr lang="fr-FR" spc="5" dirty="0">
                <a:solidFill>
                  <a:srgbClr val="1F2021"/>
                </a:solidFill>
                <a:cs typeface="Arial MT"/>
              </a:rPr>
              <a:t> </a:t>
            </a:r>
            <a:r>
              <a:rPr lang="fr-FR" spc="-5" dirty="0">
                <a:solidFill>
                  <a:srgbClr val="1F2021"/>
                </a:solidFill>
                <a:cs typeface="Arial MT"/>
              </a:rPr>
              <a:t>performance </a:t>
            </a:r>
            <a:r>
              <a:rPr lang="fr-FR" dirty="0">
                <a:solidFill>
                  <a:srgbClr val="1F2021"/>
                </a:solidFill>
                <a:cs typeface="Arial MT"/>
              </a:rPr>
              <a:t> </a:t>
            </a:r>
            <a:r>
              <a:rPr lang="fr-FR" spc="-5" dirty="0">
                <a:solidFill>
                  <a:srgbClr val="1F2021"/>
                </a:solidFill>
                <a:cs typeface="Arial MT"/>
              </a:rPr>
              <a:t>sportive</a:t>
            </a:r>
            <a:r>
              <a:rPr lang="fr-FR" spc="15" dirty="0">
                <a:solidFill>
                  <a:srgbClr val="1F2021"/>
                </a:solidFill>
                <a:cs typeface="Arial MT"/>
              </a:rPr>
              <a:t> </a:t>
            </a:r>
            <a:r>
              <a:rPr lang="fr-FR" spc="-5" dirty="0">
                <a:solidFill>
                  <a:srgbClr val="1F2021"/>
                </a:solidFill>
                <a:cs typeface="Arial MT"/>
              </a:rPr>
              <a:t>représente</a:t>
            </a:r>
            <a:r>
              <a:rPr lang="fr-FR" spc="20" dirty="0">
                <a:solidFill>
                  <a:srgbClr val="1F2021"/>
                </a:solidFill>
                <a:cs typeface="Arial MT"/>
              </a:rPr>
              <a:t> </a:t>
            </a:r>
            <a:r>
              <a:rPr lang="fr-FR" spc="-5" dirty="0">
                <a:solidFill>
                  <a:srgbClr val="1F2021"/>
                </a:solidFill>
                <a:cs typeface="Arial MT"/>
              </a:rPr>
              <a:t>le</a:t>
            </a:r>
            <a:r>
              <a:rPr lang="fr-FR" spc="5" dirty="0">
                <a:solidFill>
                  <a:srgbClr val="1F2021"/>
                </a:solidFill>
                <a:cs typeface="Arial MT"/>
              </a:rPr>
              <a:t> </a:t>
            </a:r>
            <a:r>
              <a:rPr lang="fr-FR" spc="-5" dirty="0">
                <a:solidFill>
                  <a:srgbClr val="1F2021"/>
                </a:solidFill>
                <a:cs typeface="Arial MT"/>
              </a:rPr>
              <a:t>degré</a:t>
            </a:r>
            <a:r>
              <a:rPr lang="fr-FR" spc="20" dirty="0">
                <a:solidFill>
                  <a:srgbClr val="1F2021"/>
                </a:solidFill>
                <a:cs typeface="Arial MT"/>
              </a:rPr>
              <a:t> </a:t>
            </a:r>
            <a:r>
              <a:rPr lang="fr-FR" spc="-5" dirty="0">
                <a:solidFill>
                  <a:srgbClr val="1F2021"/>
                </a:solidFill>
                <a:cs typeface="Arial MT"/>
              </a:rPr>
              <a:t>d'amélioration</a:t>
            </a:r>
            <a:r>
              <a:rPr lang="fr-FR" spc="35" dirty="0">
                <a:solidFill>
                  <a:srgbClr val="1F2021"/>
                </a:solidFill>
                <a:cs typeface="Arial MT"/>
              </a:rPr>
              <a:t> </a:t>
            </a:r>
            <a:r>
              <a:rPr lang="fr-FR" spc="-5" dirty="0">
                <a:solidFill>
                  <a:srgbClr val="1F2021"/>
                </a:solidFill>
                <a:cs typeface="Arial MT"/>
              </a:rPr>
              <a:t>possible</a:t>
            </a:r>
            <a:r>
              <a:rPr lang="fr-FR" spc="30" dirty="0">
                <a:solidFill>
                  <a:srgbClr val="1F2021"/>
                </a:solidFill>
                <a:cs typeface="Arial MT"/>
              </a:rPr>
              <a:t> </a:t>
            </a:r>
            <a:r>
              <a:rPr lang="fr-FR" spc="-5" dirty="0">
                <a:solidFill>
                  <a:srgbClr val="1F2021"/>
                </a:solidFill>
                <a:cs typeface="Arial MT"/>
              </a:rPr>
              <a:t>d'une</a:t>
            </a:r>
            <a:r>
              <a:rPr lang="fr-FR" spc="5" dirty="0">
                <a:solidFill>
                  <a:srgbClr val="1F2021"/>
                </a:solidFill>
                <a:cs typeface="Arial MT"/>
              </a:rPr>
              <a:t> </a:t>
            </a:r>
            <a:r>
              <a:rPr lang="fr-FR" spc="-5" dirty="0">
                <a:solidFill>
                  <a:srgbClr val="1F2021"/>
                </a:solidFill>
                <a:cs typeface="Arial MT"/>
              </a:rPr>
              <a:t>certaine</a:t>
            </a:r>
            <a:r>
              <a:rPr lang="fr-FR" spc="20" dirty="0">
                <a:solidFill>
                  <a:srgbClr val="1F2021"/>
                </a:solidFill>
                <a:cs typeface="Arial MT"/>
              </a:rPr>
              <a:t> </a:t>
            </a:r>
            <a:r>
              <a:rPr lang="fr-FR" spc="-5" dirty="0">
                <a:solidFill>
                  <a:srgbClr val="1F2021"/>
                </a:solidFill>
                <a:cs typeface="Arial MT"/>
              </a:rPr>
              <a:t>activité</a:t>
            </a:r>
            <a:r>
              <a:rPr lang="fr-FR" spc="15" dirty="0">
                <a:solidFill>
                  <a:srgbClr val="1F2021"/>
                </a:solidFill>
                <a:cs typeface="Arial MT"/>
              </a:rPr>
              <a:t> </a:t>
            </a:r>
            <a:r>
              <a:rPr lang="fr-FR" spc="-5" dirty="0">
                <a:solidFill>
                  <a:srgbClr val="1F2021"/>
                </a:solidFill>
                <a:cs typeface="Arial MT"/>
              </a:rPr>
              <a:t>motrice </a:t>
            </a:r>
            <a:r>
              <a:rPr lang="fr-FR" spc="-484" dirty="0">
                <a:solidFill>
                  <a:srgbClr val="1F2021"/>
                </a:solidFill>
                <a:cs typeface="Arial MT"/>
              </a:rPr>
              <a:t> </a:t>
            </a:r>
            <a:r>
              <a:rPr lang="fr-FR" spc="-5" dirty="0">
                <a:solidFill>
                  <a:srgbClr val="1F2021"/>
                </a:solidFill>
                <a:cs typeface="Arial MT"/>
              </a:rPr>
              <a:t>sportive</a:t>
            </a:r>
            <a:r>
              <a:rPr lang="fr-FR" spc="5" dirty="0">
                <a:solidFill>
                  <a:srgbClr val="1F2021"/>
                </a:solidFill>
                <a:cs typeface="Arial MT"/>
              </a:rPr>
              <a:t> </a:t>
            </a:r>
            <a:r>
              <a:rPr lang="fr-FR" dirty="0">
                <a:solidFill>
                  <a:srgbClr val="1F2021"/>
                </a:solidFill>
                <a:cs typeface="Arial MT"/>
              </a:rPr>
              <a:t>et,</a:t>
            </a:r>
            <a:r>
              <a:rPr lang="fr-FR" spc="-5" dirty="0">
                <a:solidFill>
                  <a:srgbClr val="1F2021"/>
                </a:solidFill>
                <a:cs typeface="Arial MT"/>
              </a:rPr>
              <a:t> s'inscrivant</a:t>
            </a:r>
            <a:r>
              <a:rPr lang="fr-FR" spc="10" dirty="0">
                <a:solidFill>
                  <a:srgbClr val="1F2021"/>
                </a:solidFill>
                <a:cs typeface="Arial MT"/>
              </a:rPr>
              <a:t> </a:t>
            </a:r>
            <a:r>
              <a:rPr lang="fr-FR" spc="-5" dirty="0">
                <a:solidFill>
                  <a:srgbClr val="1F2021"/>
                </a:solidFill>
                <a:cs typeface="Arial MT"/>
              </a:rPr>
              <a:t>dans</a:t>
            </a:r>
            <a:r>
              <a:rPr lang="fr-FR" spc="10" dirty="0">
                <a:solidFill>
                  <a:srgbClr val="1F2021"/>
                </a:solidFill>
                <a:cs typeface="Arial MT"/>
              </a:rPr>
              <a:t> </a:t>
            </a:r>
            <a:r>
              <a:rPr lang="fr-FR" spc="-5" dirty="0">
                <a:solidFill>
                  <a:srgbClr val="1F2021"/>
                </a:solidFill>
                <a:cs typeface="Arial MT"/>
              </a:rPr>
              <a:t>un</a:t>
            </a:r>
            <a:r>
              <a:rPr lang="fr-FR" spc="-10" dirty="0">
                <a:solidFill>
                  <a:srgbClr val="1F2021"/>
                </a:solidFill>
                <a:cs typeface="Arial MT"/>
              </a:rPr>
              <a:t> </a:t>
            </a:r>
            <a:r>
              <a:rPr lang="fr-FR" spc="-5" dirty="0">
                <a:solidFill>
                  <a:srgbClr val="1F2021"/>
                </a:solidFill>
                <a:cs typeface="Arial MT"/>
              </a:rPr>
              <a:t>cadre</a:t>
            </a:r>
            <a:r>
              <a:rPr lang="fr-FR" spc="10" dirty="0">
                <a:solidFill>
                  <a:srgbClr val="1F2021"/>
                </a:solidFill>
                <a:cs typeface="Arial MT"/>
              </a:rPr>
              <a:t> </a:t>
            </a:r>
            <a:r>
              <a:rPr lang="fr-FR" spc="-5" dirty="0">
                <a:solidFill>
                  <a:srgbClr val="1F2021"/>
                </a:solidFill>
                <a:cs typeface="Arial MT"/>
              </a:rPr>
              <a:t>complexe,</a:t>
            </a:r>
            <a:r>
              <a:rPr lang="fr-FR" spc="45" dirty="0">
                <a:solidFill>
                  <a:srgbClr val="1F2021"/>
                </a:solidFill>
                <a:cs typeface="Arial MT"/>
              </a:rPr>
              <a:t> </a:t>
            </a:r>
            <a:r>
              <a:rPr lang="fr-FR" b="1" dirty="0">
                <a:solidFill>
                  <a:srgbClr val="1F2021"/>
                </a:solidFill>
                <a:cs typeface="Arial"/>
              </a:rPr>
              <a:t>elle</a:t>
            </a:r>
            <a:r>
              <a:rPr lang="fr-FR" b="1" spc="-10" dirty="0">
                <a:solidFill>
                  <a:srgbClr val="1F2021"/>
                </a:solidFill>
                <a:cs typeface="Arial"/>
              </a:rPr>
              <a:t> </a:t>
            </a:r>
            <a:r>
              <a:rPr lang="fr-FR" b="1" spc="-5" dirty="0">
                <a:solidFill>
                  <a:srgbClr val="1F2021"/>
                </a:solidFill>
                <a:cs typeface="Arial"/>
              </a:rPr>
              <a:t>est</a:t>
            </a:r>
            <a:r>
              <a:rPr lang="fr-FR" b="1" spc="10" dirty="0">
                <a:solidFill>
                  <a:srgbClr val="1F2021"/>
                </a:solidFill>
                <a:cs typeface="Arial"/>
              </a:rPr>
              <a:t> </a:t>
            </a:r>
            <a:r>
              <a:rPr lang="fr-FR" b="1" dirty="0">
                <a:solidFill>
                  <a:srgbClr val="1F2021"/>
                </a:solidFill>
                <a:cs typeface="Arial"/>
              </a:rPr>
              <a:t>conditionnée</a:t>
            </a:r>
            <a:r>
              <a:rPr lang="fr-FR" b="1" spc="-20" dirty="0">
                <a:solidFill>
                  <a:srgbClr val="1F2021"/>
                </a:solidFill>
                <a:cs typeface="Arial"/>
              </a:rPr>
              <a:t> </a:t>
            </a:r>
            <a:r>
              <a:rPr lang="fr-FR" b="1" spc="-5" dirty="0">
                <a:solidFill>
                  <a:srgbClr val="1F2021"/>
                </a:solidFill>
                <a:cs typeface="Arial"/>
              </a:rPr>
              <a:t>par</a:t>
            </a:r>
            <a:r>
              <a:rPr lang="fr-FR" b="1" spc="5" dirty="0">
                <a:solidFill>
                  <a:srgbClr val="1F2021"/>
                </a:solidFill>
                <a:cs typeface="Arial"/>
              </a:rPr>
              <a:t> </a:t>
            </a:r>
            <a:r>
              <a:rPr lang="fr-FR" b="1" dirty="0">
                <a:solidFill>
                  <a:srgbClr val="1F2021"/>
                </a:solidFill>
                <a:cs typeface="Arial"/>
              </a:rPr>
              <a:t>une </a:t>
            </a:r>
            <a:r>
              <a:rPr lang="fr-FR" b="1" spc="5" dirty="0">
                <a:solidFill>
                  <a:srgbClr val="1F2021"/>
                </a:solidFill>
                <a:cs typeface="Arial"/>
              </a:rPr>
              <a:t> </a:t>
            </a:r>
            <a:r>
              <a:rPr lang="fr-FR" b="1" dirty="0">
                <a:solidFill>
                  <a:srgbClr val="1F2021"/>
                </a:solidFill>
                <a:cs typeface="Arial"/>
              </a:rPr>
              <a:t>pluralité</a:t>
            </a:r>
            <a:r>
              <a:rPr lang="fr-FR" b="1" spc="-25" dirty="0">
                <a:solidFill>
                  <a:srgbClr val="1F2021"/>
                </a:solidFill>
                <a:cs typeface="Arial"/>
              </a:rPr>
              <a:t> </a:t>
            </a:r>
            <a:r>
              <a:rPr lang="fr-FR" b="1" dirty="0">
                <a:solidFill>
                  <a:srgbClr val="1F2021"/>
                </a:solidFill>
                <a:cs typeface="Arial"/>
              </a:rPr>
              <a:t>de </a:t>
            </a:r>
            <a:r>
              <a:rPr lang="fr-FR" b="1" spc="-5" dirty="0">
                <a:solidFill>
                  <a:srgbClr val="1F2021"/>
                </a:solidFill>
                <a:cs typeface="Arial"/>
              </a:rPr>
              <a:t>facteurs</a:t>
            </a:r>
            <a:r>
              <a:rPr lang="fr-FR" b="1" dirty="0">
                <a:solidFill>
                  <a:srgbClr val="1F2021"/>
                </a:solidFill>
                <a:cs typeface="Arial"/>
              </a:rPr>
              <a:t> </a:t>
            </a:r>
            <a:r>
              <a:rPr lang="fr-FR" b="1" spc="-5" dirty="0">
                <a:solidFill>
                  <a:srgbClr val="1F2021"/>
                </a:solidFill>
                <a:cs typeface="Arial"/>
              </a:rPr>
              <a:t>spécifiques.</a:t>
            </a:r>
            <a:endParaRPr lang="fr-FR" dirty="0">
              <a:cs typeface="Arial"/>
            </a:endParaRPr>
          </a:p>
        </p:txBody>
      </p:sp>
      <p:sp>
        <p:nvSpPr>
          <p:cNvPr id="8" name="Titre 1">
            <a:extLst>
              <a:ext uri="{FF2B5EF4-FFF2-40B4-BE49-F238E27FC236}">
                <a16:creationId xmlns:a16="http://schemas.microsoft.com/office/drawing/2014/main" id="{468177B0-73FC-E4F5-658B-A71C827C985C}"/>
              </a:ext>
            </a:extLst>
          </p:cNvPr>
          <p:cNvSpPr txBox="1">
            <a:spLocks/>
          </p:cNvSpPr>
          <p:nvPr/>
        </p:nvSpPr>
        <p:spPr>
          <a:xfrm>
            <a:off x="838200" y="838200"/>
            <a:ext cx="10515600" cy="10866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2700">
              <a:spcBef>
                <a:spcPts val="95"/>
              </a:spcBef>
            </a:pPr>
            <a:r>
              <a:rPr lang="fr-FR" sz="4400" b="1" spc="-5" dirty="0">
                <a:solidFill>
                  <a:srgbClr val="FF0000"/>
                </a:solidFill>
                <a:latin typeface="Calibri"/>
                <a:cs typeface="Calibri"/>
              </a:rPr>
              <a:t>1.</a:t>
            </a:r>
            <a:r>
              <a:rPr lang="fr-FR" sz="4400" b="1" spc="-5" dirty="0">
                <a:solidFill>
                  <a:srgbClr val="001F5F"/>
                </a:solidFill>
                <a:latin typeface="Calibri"/>
                <a:cs typeface="Calibri"/>
              </a:rPr>
              <a:t> LA</a:t>
            </a:r>
            <a:r>
              <a:rPr lang="fr-FR" sz="4400" b="1" spc="-5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lang="fr-FR" sz="4400" b="1" spc="-10" dirty="0">
                <a:solidFill>
                  <a:srgbClr val="001F5F"/>
                </a:solidFill>
                <a:latin typeface="Calibri"/>
                <a:cs typeface="Calibri"/>
              </a:rPr>
              <a:t>PERFORMANCE</a:t>
            </a:r>
            <a:endParaRPr lang="fr-FR" sz="4400" dirty="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7035887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Espace réservé du contenu 7">
            <a:extLst>
              <a:ext uri="{FF2B5EF4-FFF2-40B4-BE49-F238E27FC236}">
                <a16:creationId xmlns:a16="http://schemas.microsoft.com/office/drawing/2014/main" id="{8B72B620-3473-88E0-29F5-2D0235FE29A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310" y="93310"/>
            <a:ext cx="1468710" cy="510718"/>
          </a:xfrm>
          <a:prstGeom prst="rect">
            <a:avLst/>
          </a:prstGeom>
        </p:spPr>
      </p:pic>
      <p:sp>
        <p:nvSpPr>
          <p:cNvPr id="14" name="ZoneTexte 13">
            <a:extLst>
              <a:ext uri="{FF2B5EF4-FFF2-40B4-BE49-F238E27FC236}">
                <a16:creationId xmlns:a16="http://schemas.microsoft.com/office/drawing/2014/main" id="{EF6796BD-C043-143B-F24C-E9AFE3E3C76A}"/>
              </a:ext>
            </a:extLst>
          </p:cNvPr>
          <p:cNvSpPr txBox="1"/>
          <p:nvPr/>
        </p:nvSpPr>
        <p:spPr>
          <a:xfrm>
            <a:off x="9414044" y="179392"/>
            <a:ext cx="268464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600" b="1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Formation Entraîneur Fédéral</a:t>
            </a:r>
          </a:p>
        </p:txBody>
      </p:sp>
      <p:sp>
        <p:nvSpPr>
          <p:cNvPr id="18" name="Titre 1">
            <a:extLst>
              <a:ext uri="{FF2B5EF4-FFF2-40B4-BE49-F238E27FC236}">
                <a16:creationId xmlns:a16="http://schemas.microsoft.com/office/drawing/2014/main" id="{D18C946F-0CAB-3E7C-045D-9063336242C7}"/>
              </a:ext>
            </a:extLst>
          </p:cNvPr>
          <p:cNvSpPr txBox="1">
            <a:spLocks/>
          </p:cNvSpPr>
          <p:nvPr/>
        </p:nvSpPr>
        <p:spPr>
          <a:xfrm>
            <a:off x="838200" y="818340"/>
            <a:ext cx="10515600" cy="10866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2700">
              <a:spcBef>
                <a:spcPts val="95"/>
              </a:spcBef>
            </a:pPr>
            <a:r>
              <a:rPr lang="fr-FR" b="1" spc="-5" dirty="0">
                <a:solidFill>
                  <a:srgbClr val="FF0000"/>
                </a:solidFill>
                <a:latin typeface="Calibri"/>
                <a:cs typeface="Calibri"/>
              </a:rPr>
              <a:t>4</a:t>
            </a:r>
            <a:r>
              <a:rPr lang="fr-FR" sz="4400" b="1" spc="-5" dirty="0">
                <a:solidFill>
                  <a:srgbClr val="FF0000"/>
                </a:solidFill>
                <a:latin typeface="Calibri"/>
                <a:cs typeface="Calibri"/>
              </a:rPr>
              <a:t>.</a:t>
            </a:r>
            <a:r>
              <a:rPr lang="fr-FR" sz="4400" b="1" spc="-5" dirty="0">
                <a:solidFill>
                  <a:srgbClr val="001F5F"/>
                </a:solidFill>
                <a:latin typeface="Calibri"/>
                <a:cs typeface="Calibri"/>
              </a:rPr>
              <a:t> METHODOLOGIE DE L’ENTRAÎNEMENT ET APPLICATION</a:t>
            </a:r>
            <a:endParaRPr lang="fr-FR" sz="4400" dirty="0">
              <a:latin typeface="Calibri"/>
              <a:cs typeface="Calibri"/>
            </a:endParaRPr>
          </a:p>
        </p:txBody>
      </p:sp>
      <p:pic>
        <p:nvPicPr>
          <p:cNvPr id="2" name="object 7">
            <a:extLst>
              <a:ext uri="{FF2B5EF4-FFF2-40B4-BE49-F238E27FC236}">
                <a16:creationId xmlns:a16="http://schemas.microsoft.com/office/drawing/2014/main" id="{E4004523-765F-ECF6-32F3-7514951C3FC4}"/>
              </a:ext>
            </a:extLst>
          </p:cNvPr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800083" y="2205394"/>
            <a:ext cx="6597396" cy="41666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206108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Espace réservé du contenu 7">
            <a:extLst>
              <a:ext uri="{FF2B5EF4-FFF2-40B4-BE49-F238E27FC236}">
                <a16:creationId xmlns:a16="http://schemas.microsoft.com/office/drawing/2014/main" id="{8B72B620-3473-88E0-29F5-2D0235FE29A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310" y="93310"/>
            <a:ext cx="1468710" cy="510718"/>
          </a:xfrm>
          <a:prstGeom prst="rect">
            <a:avLst/>
          </a:prstGeom>
        </p:spPr>
      </p:pic>
      <p:sp>
        <p:nvSpPr>
          <p:cNvPr id="14" name="ZoneTexte 13">
            <a:extLst>
              <a:ext uri="{FF2B5EF4-FFF2-40B4-BE49-F238E27FC236}">
                <a16:creationId xmlns:a16="http://schemas.microsoft.com/office/drawing/2014/main" id="{EF6796BD-C043-143B-F24C-E9AFE3E3C76A}"/>
              </a:ext>
            </a:extLst>
          </p:cNvPr>
          <p:cNvSpPr txBox="1"/>
          <p:nvPr/>
        </p:nvSpPr>
        <p:spPr>
          <a:xfrm>
            <a:off x="9414044" y="179392"/>
            <a:ext cx="268464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600" b="1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Formation Entraîneur Fédéral</a:t>
            </a:r>
          </a:p>
        </p:txBody>
      </p:sp>
      <p:sp>
        <p:nvSpPr>
          <p:cNvPr id="18" name="Titre 1">
            <a:extLst>
              <a:ext uri="{FF2B5EF4-FFF2-40B4-BE49-F238E27FC236}">
                <a16:creationId xmlns:a16="http://schemas.microsoft.com/office/drawing/2014/main" id="{D18C946F-0CAB-3E7C-045D-9063336242C7}"/>
              </a:ext>
            </a:extLst>
          </p:cNvPr>
          <p:cNvSpPr txBox="1">
            <a:spLocks/>
          </p:cNvSpPr>
          <p:nvPr/>
        </p:nvSpPr>
        <p:spPr>
          <a:xfrm>
            <a:off x="838200" y="818340"/>
            <a:ext cx="10515600" cy="10866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2700">
              <a:spcBef>
                <a:spcPts val="95"/>
              </a:spcBef>
            </a:pPr>
            <a:r>
              <a:rPr lang="fr-FR" b="1" spc="-5" dirty="0">
                <a:solidFill>
                  <a:srgbClr val="FF0000"/>
                </a:solidFill>
                <a:latin typeface="Calibri"/>
                <a:cs typeface="Calibri"/>
              </a:rPr>
              <a:t>4</a:t>
            </a:r>
            <a:r>
              <a:rPr lang="fr-FR" sz="4400" b="1" spc="-5" dirty="0">
                <a:solidFill>
                  <a:srgbClr val="FF0000"/>
                </a:solidFill>
                <a:latin typeface="Calibri"/>
                <a:cs typeface="Calibri"/>
              </a:rPr>
              <a:t>.</a:t>
            </a:r>
            <a:r>
              <a:rPr lang="fr-FR" sz="4400" b="1" spc="-5" dirty="0">
                <a:solidFill>
                  <a:srgbClr val="001F5F"/>
                </a:solidFill>
                <a:latin typeface="Calibri"/>
                <a:cs typeface="Calibri"/>
              </a:rPr>
              <a:t> METHODOLOGIE DE L’ENTRAÎNEMENT ET APPLICATION</a:t>
            </a:r>
            <a:endParaRPr lang="fr-FR" sz="4400" dirty="0">
              <a:latin typeface="Calibri"/>
              <a:cs typeface="Calibri"/>
            </a:endParaRPr>
          </a:p>
        </p:txBody>
      </p:sp>
      <p:pic>
        <p:nvPicPr>
          <p:cNvPr id="3" name="object 7">
            <a:extLst>
              <a:ext uri="{FF2B5EF4-FFF2-40B4-BE49-F238E27FC236}">
                <a16:creationId xmlns:a16="http://schemas.microsoft.com/office/drawing/2014/main" id="{80568258-98C4-F10A-1983-78063AFF1D52}"/>
              </a:ext>
            </a:extLst>
          </p:cNvPr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819400" y="2205394"/>
            <a:ext cx="6984492" cy="41986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402503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object 9"/>
          <p:cNvGrpSpPr/>
          <p:nvPr/>
        </p:nvGrpSpPr>
        <p:grpSpPr>
          <a:xfrm>
            <a:off x="2246376" y="2048066"/>
            <a:ext cx="8001000" cy="4243705"/>
            <a:chOff x="722376" y="2048065"/>
            <a:chExt cx="8001000" cy="4243705"/>
          </a:xfrm>
        </p:grpSpPr>
        <p:sp>
          <p:nvSpPr>
            <p:cNvPr id="10" name="object 10"/>
            <p:cNvSpPr/>
            <p:nvPr/>
          </p:nvSpPr>
          <p:spPr>
            <a:xfrm>
              <a:off x="722376" y="5757672"/>
              <a:ext cx="571500" cy="0"/>
            </a:xfrm>
            <a:custGeom>
              <a:avLst/>
              <a:gdLst/>
              <a:ahLst/>
              <a:cxnLst/>
              <a:rect l="l" t="t" r="r" b="b"/>
              <a:pathLst>
                <a:path w="571500">
                  <a:moveTo>
                    <a:pt x="0" y="0"/>
                  </a:moveTo>
                  <a:lnTo>
                    <a:pt x="265176" y="0"/>
                  </a:lnTo>
                </a:path>
                <a:path w="571500">
                  <a:moveTo>
                    <a:pt x="505967" y="0"/>
                  </a:moveTo>
                  <a:lnTo>
                    <a:pt x="571499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722376" y="5226462"/>
              <a:ext cx="571500" cy="5080"/>
            </a:xfrm>
            <a:custGeom>
              <a:avLst/>
              <a:gdLst/>
              <a:ahLst/>
              <a:cxnLst/>
              <a:rect l="l" t="t" r="r" b="b"/>
              <a:pathLst>
                <a:path w="571500" h="5079">
                  <a:moveTo>
                    <a:pt x="0" y="4762"/>
                  </a:moveTo>
                  <a:lnTo>
                    <a:pt x="571499" y="4762"/>
                  </a:lnTo>
                </a:path>
                <a:path w="571500" h="5079">
                  <a:moveTo>
                    <a:pt x="0" y="0"/>
                  </a:moveTo>
                  <a:lnTo>
                    <a:pt x="571499" y="0"/>
                  </a:lnTo>
                </a:path>
              </a:pathLst>
            </a:custGeom>
            <a:ln w="4762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987552" y="5228844"/>
              <a:ext cx="241300" cy="1057910"/>
            </a:xfrm>
            <a:custGeom>
              <a:avLst/>
              <a:gdLst/>
              <a:ahLst/>
              <a:cxnLst/>
              <a:rect l="l" t="t" r="r" b="b"/>
              <a:pathLst>
                <a:path w="241300" h="1057910">
                  <a:moveTo>
                    <a:pt x="240791" y="0"/>
                  </a:moveTo>
                  <a:lnTo>
                    <a:pt x="0" y="0"/>
                  </a:lnTo>
                  <a:lnTo>
                    <a:pt x="0" y="1057655"/>
                  </a:lnTo>
                  <a:lnTo>
                    <a:pt x="240791" y="1057655"/>
                  </a:lnTo>
                  <a:lnTo>
                    <a:pt x="240791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1536192" y="5757672"/>
              <a:ext cx="66040" cy="0"/>
            </a:xfrm>
            <a:custGeom>
              <a:avLst/>
              <a:gdLst/>
              <a:ahLst/>
              <a:cxnLst/>
              <a:rect l="l" t="t" r="r" b="b"/>
              <a:pathLst>
                <a:path w="66040">
                  <a:moveTo>
                    <a:pt x="0" y="0"/>
                  </a:moveTo>
                  <a:lnTo>
                    <a:pt x="65532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1536192" y="5226462"/>
              <a:ext cx="66040" cy="5080"/>
            </a:xfrm>
            <a:custGeom>
              <a:avLst/>
              <a:gdLst/>
              <a:ahLst/>
              <a:cxnLst/>
              <a:rect l="l" t="t" r="r" b="b"/>
              <a:pathLst>
                <a:path w="66040" h="5079">
                  <a:moveTo>
                    <a:pt x="0" y="4762"/>
                  </a:moveTo>
                  <a:lnTo>
                    <a:pt x="65532" y="4762"/>
                  </a:lnTo>
                </a:path>
                <a:path w="66040" h="5079">
                  <a:moveTo>
                    <a:pt x="0" y="0"/>
                  </a:moveTo>
                  <a:lnTo>
                    <a:pt x="65532" y="0"/>
                  </a:lnTo>
                </a:path>
              </a:pathLst>
            </a:custGeom>
            <a:ln w="4762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722376" y="4700016"/>
              <a:ext cx="879475" cy="0"/>
            </a:xfrm>
            <a:custGeom>
              <a:avLst/>
              <a:gdLst/>
              <a:ahLst/>
              <a:cxnLst/>
              <a:rect l="l" t="t" r="r" b="b"/>
              <a:pathLst>
                <a:path w="879475">
                  <a:moveTo>
                    <a:pt x="0" y="0"/>
                  </a:moveTo>
                  <a:lnTo>
                    <a:pt x="571499" y="0"/>
                  </a:lnTo>
                </a:path>
                <a:path w="879475">
                  <a:moveTo>
                    <a:pt x="813815" y="0"/>
                  </a:moveTo>
                  <a:lnTo>
                    <a:pt x="879348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722376" y="4167282"/>
              <a:ext cx="879475" cy="5080"/>
            </a:xfrm>
            <a:custGeom>
              <a:avLst/>
              <a:gdLst/>
              <a:ahLst/>
              <a:cxnLst/>
              <a:rect l="l" t="t" r="r" b="b"/>
              <a:pathLst>
                <a:path w="879475" h="5079">
                  <a:moveTo>
                    <a:pt x="0" y="4762"/>
                  </a:moveTo>
                  <a:lnTo>
                    <a:pt x="879348" y="4762"/>
                  </a:lnTo>
                </a:path>
                <a:path w="879475" h="5079">
                  <a:moveTo>
                    <a:pt x="0" y="0"/>
                  </a:moveTo>
                  <a:lnTo>
                    <a:pt x="879348" y="0"/>
                  </a:lnTo>
                </a:path>
              </a:pathLst>
            </a:custGeom>
            <a:ln w="4762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1293876" y="4169663"/>
              <a:ext cx="242570" cy="2117090"/>
            </a:xfrm>
            <a:custGeom>
              <a:avLst/>
              <a:gdLst/>
              <a:ahLst/>
              <a:cxnLst/>
              <a:rect l="l" t="t" r="r" b="b"/>
              <a:pathLst>
                <a:path w="242569" h="2117090">
                  <a:moveTo>
                    <a:pt x="242315" y="0"/>
                  </a:moveTo>
                  <a:lnTo>
                    <a:pt x="0" y="0"/>
                  </a:lnTo>
                  <a:lnTo>
                    <a:pt x="0" y="2116836"/>
                  </a:lnTo>
                  <a:lnTo>
                    <a:pt x="242315" y="2116836"/>
                  </a:lnTo>
                  <a:lnTo>
                    <a:pt x="242315" y="0"/>
                  </a:lnTo>
                  <a:close/>
                </a:path>
              </a:pathLst>
            </a:custGeom>
            <a:solidFill>
              <a:srgbClr val="C0504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1842515" y="5757672"/>
              <a:ext cx="1452880" cy="0"/>
            </a:xfrm>
            <a:custGeom>
              <a:avLst/>
              <a:gdLst/>
              <a:ahLst/>
              <a:cxnLst/>
              <a:rect l="l" t="t" r="r" b="b"/>
              <a:pathLst>
                <a:path w="1452879">
                  <a:moveTo>
                    <a:pt x="0" y="0"/>
                  </a:moveTo>
                  <a:lnTo>
                    <a:pt x="65531" y="0"/>
                  </a:lnTo>
                </a:path>
                <a:path w="1452879">
                  <a:moveTo>
                    <a:pt x="615695" y="0"/>
                  </a:moveTo>
                  <a:lnTo>
                    <a:pt x="1144523" y="0"/>
                  </a:lnTo>
                </a:path>
                <a:path w="1452879">
                  <a:moveTo>
                    <a:pt x="1386839" y="0"/>
                  </a:moveTo>
                  <a:lnTo>
                    <a:pt x="1452371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2458211" y="5226462"/>
              <a:ext cx="836930" cy="5080"/>
            </a:xfrm>
            <a:custGeom>
              <a:avLst/>
              <a:gdLst/>
              <a:ahLst/>
              <a:cxnLst/>
              <a:rect l="l" t="t" r="r" b="b"/>
              <a:pathLst>
                <a:path w="836929" h="5079">
                  <a:moveTo>
                    <a:pt x="0" y="4762"/>
                  </a:moveTo>
                  <a:lnTo>
                    <a:pt x="528827" y="4762"/>
                  </a:lnTo>
                </a:path>
                <a:path w="836929" h="5079">
                  <a:moveTo>
                    <a:pt x="771144" y="4762"/>
                  </a:moveTo>
                  <a:lnTo>
                    <a:pt x="836676" y="4762"/>
                  </a:lnTo>
                </a:path>
                <a:path w="836929" h="5079">
                  <a:moveTo>
                    <a:pt x="0" y="0"/>
                  </a:moveTo>
                  <a:lnTo>
                    <a:pt x="836676" y="0"/>
                  </a:lnTo>
                </a:path>
              </a:pathLst>
            </a:custGeom>
            <a:ln w="4762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2987040" y="5228844"/>
              <a:ext cx="242570" cy="1057910"/>
            </a:xfrm>
            <a:custGeom>
              <a:avLst/>
              <a:gdLst/>
              <a:ahLst/>
              <a:cxnLst/>
              <a:rect l="l" t="t" r="r" b="b"/>
              <a:pathLst>
                <a:path w="242569" h="1057910">
                  <a:moveTo>
                    <a:pt x="242316" y="0"/>
                  </a:moveTo>
                  <a:lnTo>
                    <a:pt x="0" y="0"/>
                  </a:lnTo>
                  <a:lnTo>
                    <a:pt x="0" y="1057655"/>
                  </a:lnTo>
                  <a:lnTo>
                    <a:pt x="242316" y="1057655"/>
                  </a:lnTo>
                  <a:lnTo>
                    <a:pt x="242316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3535680" y="5757672"/>
              <a:ext cx="66040" cy="0"/>
            </a:xfrm>
            <a:custGeom>
              <a:avLst/>
              <a:gdLst/>
              <a:ahLst/>
              <a:cxnLst/>
              <a:rect l="l" t="t" r="r" b="b"/>
              <a:pathLst>
                <a:path w="66039">
                  <a:moveTo>
                    <a:pt x="0" y="0"/>
                  </a:moveTo>
                  <a:lnTo>
                    <a:pt x="65532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3535680" y="5226462"/>
              <a:ext cx="66040" cy="5080"/>
            </a:xfrm>
            <a:custGeom>
              <a:avLst/>
              <a:gdLst/>
              <a:ahLst/>
              <a:cxnLst/>
              <a:rect l="l" t="t" r="r" b="b"/>
              <a:pathLst>
                <a:path w="66039" h="5079">
                  <a:moveTo>
                    <a:pt x="0" y="4762"/>
                  </a:moveTo>
                  <a:lnTo>
                    <a:pt x="65532" y="4762"/>
                  </a:lnTo>
                </a:path>
                <a:path w="66039" h="5079">
                  <a:moveTo>
                    <a:pt x="0" y="0"/>
                  </a:moveTo>
                  <a:lnTo>
                    <a:pt x="65532" y="0"/>
                  </a:lnTo>
                </a:path>
              </a:pathLst>
            </a:custGeom>
            <a:ln w="4762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2458211" y="4700016"/>
              <a:ext cx="1143000" cy="0"/>
            </a:xfrm>
            <a:custGeom>
              <a:avLst/>
              <a:gdLst/>
              <a:ahLst/>
              <a:cxnLst/>
              <a:rect l="l" t="t" r="r" b="b"/>
              <a:pathLst>
                <a:path w="1143000">
                  <a:moveTo>
                    <a:pt x="0" y="0"/>
                  </a:moveTo>
                  <a:lnTo>
                    <a:pt x="836676" y="0"/>
                  </a:lnTo>
                </a:path>
                <a:path w="1143000">
                  <a:moveTo>
                    <a:pt x="1077467" y="0"/>
                  </a:moveTo>
                  <a:lnTo>
                    <a:pt x="1143000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2150364" y="4167282"/>
              <a:ext cx="1450975" cy="5080"/>
            </a:xfrm>
            <a:custGeom>
              <a:avLst/>
              <a:gdLst/>
              <a:ahLst/>
              <a:cxnLst/>
              <a:rect l="l" t="t" r="r" b="b"/>
              <a:pathLst>
                <a:path w="1450975" h="5079">
                  <a:moveTo>
                    <a:pt x="0" y="4762"/>
                  </a:moveTo>
                  <a:lnTo>
                    <a:pt x="65531" y="4762"/>
                  </a:lnTo>
                </a:path>
                <a:path w="1450975" h="5079">
                  <a:moveTo>
                    <a:pt x="307848" y="4762"/>
                  </a:moveTo>
                  <a:lnTo>
                    <a:pt x="1144524" y="4762"/>
                  </a:lnTo>
                </a:path>
                <a:path w="1450975" h="5079">
                  <a:moveTo>
                    <a:pt x="0" y="0"/>
                  </a:moveTo>
                  <a:lnTo>
                    <a:pt x="1144524" y="0"/>
                  </a:lnTo>
                </a:path>
                <a:path w="1450975" h="5079">
                  <a:moveTo>
                    <a:pt x="1385315" y="4762"/>
                  </a:moveTo>
                  <a:lnTo>
                    <a:pt x="1450848" y="4762"/>
                  </a:lnTo>
                </a:path>
                <a:path w="1450975" h="5079">
                  <a:moveTo>
                    <a:pt x="1385315" y="0"/>
                  </a:moveTo>
                  <a:lnTo>
                    <a:pt x="1450848" y="0"/>
                  </a:lnTo>
                </a:path>
              </a:pathLst>
            </a:custGeom>
            <a:ln w="4762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2150364" y="3640836"/>
              <a:ext cx="1450975" cy="0"/>
            </a:xfrm>
            <a:custGeom>
              <a:avLst/>
              <a:gdLst/>
              <a:ahLst/>
              <a:cxnLst/>
              <a:rect l="l" t="t" r="r" b="b"/>
              <a:pathLst>
                <a:path w="1450975">
                  <a:moveTo>
                    <a:pt x="0" y="0"/>
                  </a:moveTo>
                  <a:lnTo>
                    <a:pt x="1144524" y="0"/>
                  </a:lnTo>
                </a:path>
                <a:path w="1450975">
                  <a:moveTo>
                    <a:pt x="1385315" y="0"/>
                  </a:moveTo>
                  <a:lnTo>
                    <a:pt x="1450848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2150364" y="3109626"/>
              <a:ext cx="3144520" cy="5080"/>
            </a:xfrm>
            <a:custGeom>
              <a:avLst/>
              <a:gdLst/>
              <a:ahLst/>
              <a:cxnLst/>
              <a:rect l="l" t="t" r="r" b="b"/>
              <a:pathLst>
                <a:path w="3144520" h="5080">
                  <a:moveTo>
                    <a:pt x="0" y="4762"/>
                  </a:moveTo>
                  <a:lnTo>
                    <a:pt x="1450848" y="4762"/>
                  </a:lnTo>
                </a:path>
                <a:path w="3144520" h="5080">
                  <a:moveTo>
                    <a:pt x="1693164" y="4762"/>
                  </a:moveTo>
                  <a:lnTo>
                    <a:pt x="1758696" y="4762"/>
                  </a:lnTo>
                </a:path>
                <a:path w="3144520" h="5080">
                  <a:moveTo>
                    <a:pt x="1999488" y="4762"/>
                  </a:moveTo>
                  <a:lnTo>
                    <a:pt x="3144012" y="4762"/>
                  </a:lnTo>
                </a:path>
                <a:path w="3144520" h="5080">
                  <a:moveTo>
                    <a:pt x="0" y="0"/>
                  </a:moveTo>
                  <a:lnTo>
                    <a:pt x="3144012" y="0"/>
                  </a:lnTo>
                </a:path>
              </a:pathLst>
            </a:custGeom>
            <a:ln w="4762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3294887" y="3112008"/>
              <a:ext cx="241300" cy="3175000"/>
            </a:xfrm>
            <a:custGeom>
              <a:avLst/>
              <a:gdLst/>
              <a:ahLst/>
              <a:cxnLst/>
              <a:rect l="l" t="t" r="r" b="b"/>
              <a:pathLst>
                <a:path w="241300" h="3175000">
                  <a:moveTo>
                    <a:pt x="240791" y="0"/>
                  </a:moveTo>
                  <a:lnTo>
                    <a:pt x="0" y="0"/>
                  </a:lnTo>
                  <a:lnTo>
                    <a:pt x="0" y="3174491"/>
                  </a:lnTo>
                  <a:lnTo>
                    <a:pt x="240791" y="3174491"/>
                  </a:lnTo>
                  <a:lnTo>
                    <a:pt x="240791" y="0"/>
                  </a:lnTo>
                  <a:close/>
                </a:path>
              </a:pathLst>
            </a:custGeom>
            <a:solidFill>
              <a:srgbClr val="C0504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/>
            <p:nvPr/>
          </p:nvSpPr>
          <p:spPr>
            <a:xfrm>
              <a:off x="4457699" y="5757672"/>
              <a:ext cx="836930" cy="0"/>
            </a:xfrm>
            <a:custGeom>
              <a:avLst/>
              <a:gdLst/>
              <a:ahLst/>
              <a:cxnLst/>
              <a:rect l="l" t="t" r="r" b="b"/>
              <a:pathLst>
                <a:path w="836929">
                  <a:moveTo>
                    <a:pt x="0" y="0"/>
                  </a:moveTo>
                  <a:lnTo>
                    <a:pt x="530351" y="0"/>
                  </a:lnTo>
                </a:path>
                <a:path w="836929">
                  <a:moveTo>
                    <a:pt x="771144" y="0"/>
                  </a:moveTo>
                  <a:lnTo>
                    <a:pt x="836676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/>
            <p:cNvSpPr/>
            <p:nvPr/>
          </p:nvSpPr>
          <p:spPr>
            <a:xfrm>
              <a:off x="4457699" y="5226462"/>
              <a:ext cx="836930" cy="5080"/>
            </a:xfrm>
            <a:custGeom>
              <a:avLst/>
              <a:gdLst/>
              <a:ahLst/>
              <a:cxnLst/>
              <a:rect l="l" t="t" r="r" b="b"/>
              <a:pathLst>
                <a:path w="836929" h="5079">
                  <a:moveTo>
                    <a:pt x="0" y="4762"/>
                  </a:moveTo>
                  <a:lnTo>
                    <a:pt x="530351" y="4762"/>
                  </a:lnTo>
                </a:path>
                <a:path w="836929" h="5079">
                  <a:moveTo>
                    <a:pt x="771144" y="4762"/>
                  </a:moveTo>
                  <a:lnTo>
                    <a:pt x="836676" y="4762"/>
                  </a:lnTo>
                </a:path>
                <a:path w="836929" h="5079">
                  <a:moveTo>
                    <a:pt x="0" y="0"/>
                  </a:moveTo>
                  <a:lnTo>
                    <a:pt x="836676" y="0"/>
                  </a:lnTo>
                </a:path>
              </a:pathLst>
            </a:custGeom>
            <a:ln w="4762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30"/>
            <p:cNvSpPr/>
            <p:nvPr/>
          </p:nvSpPr>
          <p:spPr>
            <a:xfrm>
              <a:off x="4988052" y="5228844"/>
              <a:ext cx="241300" cy="1057910"/>
            </a:xfrm>
            <a:custGeom>
              <a:avLst/>
              <a:gdLst/>
              <a:ahLst/>
              <a:cxnLst/>
              <a:rect l="l" t="t" r="r" b="b"/>
              <a:pathLst>
                <a:path w="241300" h="1057910">
                  <a:moveTo>
                    <a:pt x="240792" y="0"/>
                  </a:moveTo>
                  <a:lnTo>
                    <a:pt x="0" y="0"/>
                  </a:lnTo>
                  <a:lnTo>
                    <a:pt x="0" y="1057655"/>
                  </a:lnTo>
                  <a:lnTo>
                    <a:pt x="240792" y="1057655"/>
                  </a:lnTo>
                  <a:lnTo>
                    <a:pt x="240792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31"/>
            <p:cNvSpPr/>
            <p:nvPr/>
          </p:nvSpPr>
          <p:spPr>
            <a:xfrm>
              <a:off x="5536691" y="5757672"/>
              <a:ext cx="66040" cy="0"/>
            </a:xfrm>
            <a:custGeom>
              <a:avLst/>
              <a:gdLst/>
              <a:ahLst/>
              <a:cxnLst/>
              <a:rect l="l" t="t" r="r" b="b"/>
              <a:pathLst>
                <a:path w="66039">
                  <a:moveTo>
                    <a:pt x="0" y="0"/>
                  </a:moveTo>
                  <a:lnTo>
                    <a:pt x="65532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" name="object 32"/>
            <p:cNvSpPr/>
            <p:nvPr/>
          </p:nvSpPr>
          <p:spPr>
            <a:xfrm>
              <a:off x="5536691" y="5226462"/>
              <a:ext cx="66040" cy="5080"/>
            </a:xfrm>
            <a:custGeom>
              <a:avLst/>
              <a:gdLst/>
              <a:ahLst/>
              <a:cxnLst/>
              <a:rect l="l" t="t" r="r" b="b"/>
              <a:pathLst>
                <a:path w="66039" h="5079">
                  <a:moveTo>
                    <a:pt x="0" y="4762"/>
                  </a:moveTo>
                  <a:lnTo>
                    <a:pt x="65532" y="4762"/>
                  </a:lnTo>
                </a:path>
                <a:path w="66039" h="5079">
                  <a:moveTo>
                    <a:pt x="0" y="0"/>
                  </a:moveTo>
                  <a:lnTo>
                    <a:pt x="65532" y="0"/>
                  </a:lnTo>
                </a:path>
              </a:pathLst>
            </a:custGeom>
            <a:ln w="4762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" name="object 33"/>
            <p:cNvSpPr/>
            <p:nvPr/>
          </p:nvSpPr>
          <p:spPr>
            <a:xfrm>
              <a:off x="4457699" y="4700016"/>
              <a:ext cx="1144905" cy="0"/>
            </a:xfrm>
            <a:custGeom>
              <a:avLst/>
              <a:gdLst/>
              <a:ahLst/>
              <a:cxnLst/>
              <a:rect l="l" t="t" r="r" b="b"/>
              <a:pathLst>
                <a:path w="1144904">
                  <a:moveTo>
                    <a:pt x="0" y="0"/>
                  </a:moveTo>
                  <a:lnTo>
                    <a:pt x="836676" y="0"/>
                  </a:lnTo>
                </a:path>
                <a:path w="1144904">
                  <a:moveTo>
                    <a:pt x="1078991" y="0"/>
                  </a:moveTo>
                  <a:lnTo>
                    <a:pt x="1144524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" name="object 34"/>
            <p:cNvSpPr/>
            <p:nvPr/>
          </p:nvSpPr>
          <p:spPr>
            <a:xfrm>
              <a:off x="4149852" y="4167282"/>
              <a:ext cx="1452880" cy="5080"/>
            </a:xfrm>
            <a:custGeom>
              <a:avLst/>
              <a:gdLst/>
              <a:ahLst/>
              <a:cxnLst/>
              <a:rect l="l" t="t" r="r" b="b"/>
              <a:pathLst>
                <a:path w="1452879" h="5079">
                  <a:moveTo>
                    <a:pt x="0" y="4762"/>
                  </a:moveTo>
                  <a:lnTo>
                    <a:pt x="65532" y="4762"/>
                  </a:lnTo>
                </a:path>
                <a:path w="1452879" h="5079">
                  <a:moveTo>
                    <a:pt x="307848" y="4762"/>
                  </a:moveTo>
                  <a:lnTo>
                    <a:pt x="1144524" y="4762"/>
                  </a:lnTo>
                </a:path>
                <a:path w="1452879" h="5079">
                  <a:moveTo>
                    <a:pt x="0" y="0"/>
                  </a:moveTo>
                  <a:lnTo>
                    <a:pt x="1144524" y="0"/>
                  </a:lnTo>
                </a:path>
                <a:path w="1452879" h="5079">
                  <a:moveTo>
                    <a:pt x="1386839" y="4762"/>
                  </a:moveTo>
                  <a:lnTo>
                    <a:pt x="1452372" y="4762"/>
                  </a:lnTo>
                </a:path>
                <a:path w="1452879" h="5079">
                  <a:moveTo>
                    <a:pt x="1386839" y="0"/>
                  </a:moveTo>
                  <a:lnTo>
                    <a:pt x="1452372" y="0"/>
                  </a:lnTo>
                </a:path>
              </a:pathLst>
            </a:custGeom>
            <a:ln w="4762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" name="object 35"/>
            <p:cNvSpPr/>
            <p:nvPr/>
          </p:nvSpPr>
          <p:spPr>
            <a:xfrm>
              <a:off x="4149852" y="3640836"/>
              <a:ext cx="1452880" cy="0"/>
            </a:xfrm>
            <a:custGeom>
              <a:avLst/>
              <a:gdLst/>
              <a:ahLst/>
              <a:cxnLst/>
              <a:rect l="l" t="t" r="r" b="b"/>
              <a:pathLst>
                <a:path w="1452879">
                  <a:moveTo>
                    <a:pt x="0" y="0"/>
                  </a:moveTo>
                  <a:lnTo>
                    <a:pt x="1144524" y="0"/>
                  </a:lnTo>
                </a:path>
                <a:path w="1452879">
                  <a:moveTo>
                    <a:pt x="1386839" y="0"/>
                  </a:moveTo>
                  <a:lnTo>
                    <a:pt x="1452372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" name="object 36"/>
            <p:cNvSpPr/>
            <p:nvPr/>
          </p:nvSpPr>
          <p:spPr>
            <a:xfrm>
              <a:off x="5536691" y="3109626"/>
              <a:ext cx="3187065" cy="5080"/>
            </a:xfrm>
            <a:custGeom>
              <a:avLst/>
              <a:gdLst/>
              <a:ahLst/>
              <a:cxnLst/>
              <a:rect l="l" t="t" r="r" b="b"/>
              <a:pathLst>
                <a:path w="3187065" h="5080">
                  <a:moveTo>
                    <a:pt x="0" y="4762"/>
                  </a:moveTo>
                  <a:lnTo>
                    <a:pt x="65532" y="4762"/>
                  </a:lnTo>
                </a:path>
                <a:path w="3187065" h="5080">
                  <a:moveTo>
                    <a:pt x="306324" y="4762"/>
                  </a:moveTo>
                  <a:lnTo>
                    <a:pt x="1758696" y="4762"/>
                  </a:lnTo>
                </a:path>
                <a:path w="3187065" h="5080">
                  <a:moveTo>
                    <a:pt x="1999488" y="4762"/>
                  </a:moveTo>
                  <a:lnTo>
                    <a:pt x="2372867" y="4762"/>
                  </a:lnTo>
                </a:path>
                <a:path w="3187065" h="5080">
                  <a:moveTo>
                    <a:pt x="2613660" y="4762"/>
                  </a:moveTo>
                  <a:lnTo>
                    <a:pt x="3186684" y="4762"/>
                  </a:lnTo>
                </a:path>
                <a:path w="3187065" h="5080">
                  <a:moveTo>
                    <a:pt x="0" y="0"/>
                  </a:moveTo>
                  <a:lnTo>
                    <a:pt x="3186684" y="0"/>
                  </a:lnTo>
                </a:path>
              </a:pathLst>
            </a:custGeom>
            <a:ln w="4762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" name="object 37"/>
            <p:cNvSpPr/>
            <p:nvPr/>
          </p:nvSpPr>
          <p:spPr>
            <a:xfrm>
              <a:off x="2150364" y="2583179"/>
              <a:ext cx="6573520" cy="0"/>
            </a:xfrm>
            <a:custGeom>
              <a:avLst/>
              <a:gdLst/>
              <a:ahLst/>
              <a:cxnLst/>
              <a:rect l="l" t="t" r="r" b="b"/>
              <a:pathLst>
                <a:path w="6573520">
                  <a:moveTo>
                    <a:pt x="0" y="0"/>
                  </a:moveTo>
                  <a:lnTo>
                    <a:pt x="3144012" y="0"/>
                  </a:lnTo>
                </a:path>
                <a:path w="6573520">
                  <a:moveTo>
                    <a:pt x="3386328" y="0"/>
                  </a:moveTo>
                  <a:lnTo>
                    <a:pt x="6573011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" name="object 38"/>
            <p:cNvSpPr/>
            <p:nvPr/>
          </p:nvSpPr>
          <p:spPr>
            <a:xfrm>
              <a:off x="722376" y="2050446"/>
              <a:ext cx="8001000" cy="5080"/>
            </a:xfrm>
            <a:custGeom>
              <a:avLst/>
              <a:gdLst/>
              <a:ahLst/>
              <a:cxnLst/>
              <a:rect l="l" t="t" r="r" b="b"/>
              <a:pathLst>
                <a:path w="8001000" h="5080">
                  <a:moveTo>
                    <a:pt x="0" y="4762"/>
                  </a:moveTo>
                  <a:lnTo>
                    <a:pt x="1185672" y="4762"/>
                  </a:lnTo>
                </a:path>
                <a:path w="8001000" h="5080">
                  <a:moveTo>
                    <a:pt x="1427988" y="4762"/>
                  </a:moveTo>
                  <a:lnTo>
                    <a:pt x="8001000" y="4762"/>
                  </a:lnTo>
                </a:path>
                <a:path w="8001000" h="5080">
                  <a:moveTo>
                    <a:pt x="0" y="0"/>
                  </a:moveTo>
                  <a:lnTo>
                    <a:pt x="8001000" y="0"/>
                  </a:lnTo>
                </a:path>
              </a:pathLst>
            </a:custGeom>
            <a:ln w="4762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" name="object 39"/>
            <p:cNvSpPr/>
            <p:nvPr/>
          </p:nvSpPr>
          <p:spPr>
            <a:xfrm>
              <a:off x="5294376" y="2052827"/>
              <a:ext cx="242570" cy="4234180"/>
            </a:xfrm>
            <a:custGeom>
              <a:avLst/>
              <a:gdLst/>
              <a:ahLst/>
              <a:cxnLst/>
              <a:rect l="l" t="t" r="r" b="b"/>
              <a:pathLst>
                <a:path w="242570" h="4234180">
                  <a:moveTo>
                    <a:pt x="242315" y="0"/>
                  </a:moveTo>
                  <a:lnTo>
                    <a:pt x="0" y="0"/>
                  </a:lnTo>
                  <a:lnTo>
                    <a:pt x="0" y="4233672"/>
                  </a:lnTo>
                  <a:lnTo>
                    <a:pt x="242315" y="4233672"/>
                  </a:lnTo>
                  <a:lnTo>
                    <a:pt x="242315" y="0"/>
                  </a:lnTo>
                  <a:close/>
                </a:path>
              </a:pathLst>
            </a:custGeom>
            <a:solidFill>
              <a:srgbClr val="C0504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" name="object 40"/>
            <p:cNvSpPr/>
            <p:nvPr/>
          </p:nvSpPr>
          <p:spPr>
            <a:xfrm>
              <a:off x="6458711" y="5757672"/>
              <a:ext cx="836930" cy="0"/>
            </a:xfrm>
            <a:custGeom>
              <a:avLst/>
              <a:gdLst/>
              <a:ahLst/>
              <a:cxnLst/>
              <a:rect l="l" t="t" r="r" b="b"/>
              <a:pathLst>
                <a:path w="836929">
                  <a:moveTo>
                    <a:pt x="0" y="0"/>
                  </a:moveTo>
                  <a:lnTo>
                    <a:pt x="528828" y="0"/>
                  </a:lnTo>
                </a:path>
                <a:path w="836929">
                  <a:moveTo>
                    <a:pt x="771143" y="0"/>
                  </a:moveTo>
                  <a:lnTo>
                    <a:pt x="836676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" name="object 41"/>
            <p:cNvSpPr/>
            <p:nvPr/>
          </p:nvSpPr>
          <p:spPr>
            <a:xfrm>
              <a:off x="6458711" y="5226462"/>
              <a:ext cx="836930" cy="5080"/>
            </a:xfrm>
            <a:custGeom>
              <a:avLst/>
              <a:gdLst/>
              <a:ahLst/>
              <a:cxnLst/>
              <a:rect l="l" t="t" r="r" b="b"/>
              <a:pathLst>
                <a:path w="836929" h="5079">
                  <a:moveTo>
                    <a:pt x="0" y="4762"/>
                  </a:moveTo>
                  <a:lnTo>
                    <a:pt x="528828" y="4762"/>
                  </a:lnTo>
                </a:path>
                <a:path w="836929" h="5079">
                  <a:moveTo>
                    <a:pt x="771143" y="4762"/>
                  </a:moveTo>
                  <a:lnTo>
                    <a:pt x="836676" y="4762"/>
                  </a:lnTo>
                </a:path>
                <a:path w="836929" h="5079">
                  <a:moveTo>
                    <a:pt x="0" y="0"/>
                  </a:moveTo>
                  <a:lnTo>
                    <a:pt x="836676" y="0"/>
                  </a:lnTo>
                </a:path>
              </a:pathLst>
            </a:custGeom>
            <a:ln w="4762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" name="object 42"/>
            <p:cNvSpPr/>
            <p:nvPr/>
          </p:nvSpPr>
          <p:spPr>
            <a:xfrm>
              <a:off x="6987540" y="5228844"/>
              <a:ext cx="242570" cy="1057910"/>
            </a:xfrm>
            <a:custGeom>
              <a:avLst/>
              <a:gdLst/>
              <a:ahLst/>
              <a:cxnLst/>
              <a:rect l="l" t="t" r="r" b="b"/>
              <a:pathLst>
                <a:path w="242570" h="1057910">
                  <a:moveTo>
                    <a:pt x="242315" y="0"/>
                  </a:moveTo>
                  <a:lnTo>
                    <a:pt x="0" y="0"/>
                  </a:lnTo>
                  <a:lnTo>
                    <a:pt x="0" y="1057655"/>
                  </a:lnTo>
                  <a:lnTo>
                    <a:pt x="242315" y="1057655"/>
                  </a:lnTo>
                  <a:lnTo>
                    <a:pt x="242315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" name="object 43"/>
            <p:cNvSpPr/>
            <p:nvPr/>
          </p:nvSpPr>
          <p:spPr>
            <a:xfrm>
              <a:off x="7536180" y="5757672"/>
              <a:ext cx="66040" cy="0"/>
            </a:xfrm>
            <a:custGeom>
              <a:avLst/>
              <a:gdLst/>
              <a:ahLst/>
              <a:cxnLst/>
              <a:rect l="l" t="t" r="r" b="b"/>
              <a:pathLst>
                <a:path w="66040">
                  <a:moveTo>
                    <a:pt x="0" y="0"/>
                  </a:moveTo>
                  <a:lnTo>
                    <a:pt x="65531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" name="object 44"/>
            <p:cNvSpPr/>
            <p:nvPr/>
          </p:nvSpPr>
          <p:spPr>
            <a:xfrm>
              <a:off x="7536180" y="5226462"/>
              <a:ext cx="373380" cy="5080"/>
            </a:xfrm>
            <a:custGeom>
              <a:avLst/>
              <a:gdLst/>
              <a:ahLst/>
              <a:cxnLst/>
              <a:rect l="l" t="t" r="r" b="b"/>
              <a:pathLst>
                <a:path w="373379" h="5079">
                  <a:moveTo>
                    <a:pt x="0" y="4762"/>
                  </a:moveTo>
                  <a:lnTo>
                    <a:pt x="65531" y="4762"/>
                  </a:lnTo>
                </a:path>
                <a:path w="373379" h="5079">
                  <a:moveTo>
                    <a:pt x="307848" y="4762"/>
                  </a:moveTo>
                  <a:lnTo>
                    <a:pt x="373379" y="4762"/>
                  </a:lnTo>
                </a:path>
                <a:path w="373379" h="5079">
                  <a:moveTo>
                    <a:pt x="0" y="0"/>
                  </a:moveTo>
                  <a:lnTo>
                    <a:pt x="373379" y="0"/>
                  </a:lnTo>
                </a:path>
              </a:pathLst>
            </a:custGeom>
            <a:ln w="4762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" name="object 45"/>
            <p:cNvSpPr/>
            <p:nvPr/>
          </p:nvSpPr>
          <p:spPr>
            <a:xfrm>
              <a:off x="6458711" y="4700016"/>
              <a:ext cx="1450975" cy="0"/>
            </a:xfrm>
            <a:custGeom>
              <a:avLst/>
              <a:gdLst/>
              <a:ahLst/>
              <a:cxnLst/>
              <a:rect l="l" t="t" r="r" b="b"/>
              <a:pathLst>
                <a:path w="1450975">
                  <a:moveTo>
                    <a:pt x="0" y="0"/>
                  </a:moveTo>
                  <a:lnTo>
                    <a:pt x="836676" y="0"/>
                  </a:lnTo>
                </a:path>
                <a:path w="1450975">
                  <a:moveTo>
                    <a:pt x="1077467" y="0"/>
                  </a:moveTo>
                  <a:lnTo>
                    <a:pt x="1450847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" name="object 46"/>
            <p:cNvSpPr/>
            <p:nvPr/>
          </p:nvSpPr>
          <p:spPr>
            <a:xfrm>
              <a:off x="5843016" y="4167282"/>
              <a:ext cx="2066925" cy="5080"/>
            </a:xfrm>
            <a:custGeom>
              <a:avLst/>
              <a:gdLst/>
              <a:ahLst/>
              <a:cxnLst/>
              <a:rect l="l" t="t" r="r" b="b"/>
              <a:pathLst>
                <a:path w="2066925" h="5079">
                  <a:moveTo>
                    <a:pt x="0" y="4762"/>
                  </a:moveTo>
                  <a:lnTo>
                    <a:pt x="65532" y="4762"/>
                  </a:lnTo>
                </a:path>
                <a:path w="2066925" h="5079">
                  <a:moveTo>
                    <a:pt x="307848" y="4762"/>
                  </a:moveTo>
                  <a:lnTo>
                    <a:pt x="373380" y="4762"/>
                  </a:lnTo>
                </a:path>
                <a:path w="2066925" h="5079">
                  <a:moveTo>
                    <a:pt x="615696" y="4762"/>
                  </a:moveTo>
                  <a:lnTo>
                    <a:pt x="1452372" y="4762"/>
                  </a:lnTo>
                </a:path>
                <a:path w="2066925" h="5079">
                  <a:moveTo>
                    <a:pt x="0" y="0"/>
                  </a:moveTo>
                  <a:lnTo>
                    <a:pt x="1452372" y="0"/>
                  </a:lnTo>
                </a:path>
                <a:path w="2066925" h="5079">
                  <a:moveTo>
                    <a:pt x="1693164" y="4762"/>
                  </a:moveTo>
                  <a:lnTo>
                    <a:pt x="2066543" y="4762"/>
                  </a:lnTo>
                </a:path>
                <a:path w="2066925" h="5079">
                  <a:moveTo>
                    <a:pt x="1693164" y="0"/>
                  </a:moveTo>
                  <a:lnTo>
                    <a:pt x="2066543" y="0"/>
                  </a:lnTo>
                </a:path>
              </a:pathLst>
            </a:custGeom>
            <a:ln w="4762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" name="object 47"/>
            <p:cNvSpPr/>
            <p:nvPr/>
          </p:nvSpPr>
          <p:spPr>
            <a:xfrm>
              <a:off x="5843016" y="3640836"/>
              <a:ext cx="2066925" cy="0"/>
            </a:xfrm>
            <a:custGeom>
              <a:avLst/>
              <a:gdLst/>
              <a:ahLst/>
              <a:cxnLst/>
              <a:rect l="l" t="t" r="r" b="b"/>
              <a:pathLst>
                <a:path w="2066925">
                  <a:moveTo>
                    <a:pt x="0" y="0"/>
                  </a:moveTo>
                  <a:lnTo>
                    <a:pt x="1452372" y="0"/>
                  </a:lnTo>
                </a:path>
                <a:path w="2066925">
                  <a:moveTo>
                    <a:pt x="1693164" y="0"/>
                  </a:moveTo>
                  <a:lnTo>
                    <a:pt x="2066543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" name="object 48"/>
            <p:cNvSpPr/>
            <p:nvPr/>
          </p:nvSpPr>
          <p:spPr>
            <a:xfrm>
              <a:off x="7295387" y="3112008"/>
              <a:ext cx="241300" cy="3175000"/>
            </a:xfrm>
            <a:custGeom>
              <a:avLst/>
              <a:gdLst/>
              <a:ahLst/>
              <a:cxnLst/>
              <a:rect l="l" t="t" r="r" b="b"/>
              <a:pathLst>
                <a:path w="241300" h="3175000">
                  <a:moveTo>
                    <a:pt x="240791" y="0"/>
                  </a:moveTo>
                  <a:lnTo>
                    <a:pt x="0" y="0"/>
                  </a:lnTo>
                  <a:lnTo>
                    <a:pt x="0" y="3174491"/>
                  </a:lnTo>
                  <a:lnTo>
                    <a:pt x="240791" y="3174491"/>
                  </a:lnTo>
                  <a:lnTo>
                    <a:pt x="240791" y="0"/>
                  </a:lnTo>
                  <a:close/>
                </a:path>
              </a:pathLst>
            </a:custGeom>
            <a:solidFill>
              <a:srgbClr val="C0504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9" name="object 49"/>
            <p:cNvSpPr/>
            <p:nvPr/>
          </p:nvSpPr>
          <p:spPr>
            <a:xfrm>
              <a:off x="1842515" y="5226462"/>
              <a:ext cx="66040" cy="5080"/>
            </a:xfrm>
            <a:custGeom>
              <a:avLst/>
              <a:gdLst/>
              <a:ahLst/>
              <a:cxnLst/>
              <a:rect l="l" t="t" r="r" b="b"/>
              <a:pathLst>
                <a:path w="66039" h="5079">
                  <a:moveTo>
                    <a:pt x="0" y="4762"/>
                  </a:moveTo>
                  <a:lnTo>
                    <a:pt x="65531" y="4762"/>
                  </a:lnTo>
                </a:path>
                <a:path w="66039" h="5079">
                  <a:moveTo>
                    <a:pt x="0" y="0"/>
                  </a:moveTo>
                  <a:lnTo>
                    <a:pt x="65531" y="0"/>
                  </a:lnTo>
                </a:path>
              </a:pathLst>
            </a:custGeom>
            <a:ln w="4762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0" name="object 50"/>
            <p:cNvSpPr/>
            <p:nvPr/>
          </p:nvSpPr>
          <p:spPr>
            <a:xfrm>
              <a:off x="1842515" y="4700016"/>
              <a:ext cx="66040" cy="0"/>
            </a:xfrm>
            <a:custGeom>
              <a:avLst/>
              <a:gdLst/>
              <a:ahLst/>
              <a:cxnLst/>
              <a:rect l="l" t="t" r="r" b="b"/>
              <a:pathLst>
                <a:path w="66039">
                  <a:moveTo>
                    <a:pt x="0" y="0"/>
                  </a:moveTo>
                  <a:lnTo>
                    <a:pt x="65531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1" name="object 51"/>
            <p:cNvSpPr/>
            <p:nvPr/>
          </p:nvSpPr>
          <p:spPr>
            <a:xfrm>
              <a:off x="1842515" y="4167282"/>
              <a:ext cx="66040" cy="5080"/>
            </a:xfrm>
            <a:custGeom>
              <a:avLst/>
              <a:gdLst/>
              <a:ahLst/>
              <a:cxnLst/>
              <a:rect l="l" t="t" r="r" b="b"/>
              <a:pathLst>
                <a:path w="66039" h="5079">
                  <a:moveTo>
                    <a:pt x="0" y="4762"/>
                  </a:moveTo>
                  <a:lnTo>
                    <a:pt x="65531" y="4762"/>
                  </a:lnTo>
                </a:path>
                <a:path w="66039" h="5079">
                  <a:moveTo>
                    <a:pt x="0" y="0"/>
                  </a:moveTo>
                  <a:lnTo>
                    <a:pt x="65531" y="0"/>
                  </a:lnTo>
                </a:path>
              </a:pathLst>
            </a:custGeom>
            <a:ln w="4762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2" name="object 52"/>
            <p:cNvSpPr/>
            <p:nvPr/>
          </p:nvSpPr>
          <p:spPr>
            <a:xfrm>
              <a:off x="722376" y="3640836"/>
              <a:ext cx="1186180" cy="0"/>
            </a:xfrm>
            <a:custGeom>
              <a:avLst/>
              <a:gdLst/>
              <a:ahLst/>
              <a:cxnLst/>
              <a:rect l="l" t="t" r="r" b="b"/>
              <a:pathLst>
                <a:path w="1186180">
                  <a:moveTo>
                    <a:pt x="0" y="0"/>
                  </a:moveTo>
                  <a:lnTo>
                    <a:pt x="879348" y="0"/>
                  </a:lnTo>
                </a:path>
                <a:path w="1186180">
                  <a:moveTo>
                    <a:pt x="1120140" y="0"/>
                  </a:moveTo>
                  <a:lnTo>
                    <a:pt x="1185672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3" name="object 53"/>
            <p:cNvSpPr/>
            <p:nvPr/>
          </p:nvSpPr>
          <p:spPr>
            <a:xfrm>
              <a:off x="722376" y="3109626"/>
              <a:ext cx="1186180" cy="5080"/>
            </a:xfrm>
            <a:custGeom>
              <a:avLst/>
              <a:gdLst/>
              <a:ahLst/>
              <a:cxnLst/>
              <a:rect l="l" t="t" r="r" b="b"/>
              <a:pathLst>
                <a:path w="1186180" h="5080">
                  <a:moveTo>
                    <a:pt x="0" y="4762"/>
                  </a:moveTo>
                  <a:lnTo>
                    <a:pt x="879348" y="4762"/>
                  </a:lnTo>
                </a:path>
                <a:path w="1186180" h="5080">
                  <a:moveTo>
                    <a:pt x="1120140" y="4762"/>
                  </a:moveTo>
                  <a:lnTo>
                    <a:pt x="1185672" y="4762"/>
                  </a:lnTo>
                </a:path>
                <a:path w="1186180" h="5080">
                  <a:moveTo>
                    <a:pt x="0" y="0"/>
                  </a:moveTo>
                  <a:lnTo>
                    <a:pt x="1185672" y="0"/>
                  </a:lnTo>
                </a:path>
              </a:pathLst>
            </a:custGeom>
            <a:ln w="4762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4" name="object 54"/>
            <p:cNvSpPr/>
            <p:nvPr/>
          </p:nvSpPr>
          <p:spPr>
            <a:xfrm>
              <a:off x="1601723" y="3112008"/>
              <a:ext cx="241300" cy="3175000"/>
            </a:xfrm>
            <a:custGeom>
              <a:avLst/>
              <a:gdLst/>
              <a:ahLst/>
              <a:cxnLst/>
              <a:rect l="l" t="t" r="r" b="b"/>
              <a:pathLst>
                <a:path w="241300" h="3175000">
                  <a:moveTo>
                    <a:pt x="240792" y="0"/>
                  </a:moveTo>
                  <a:lnTo>
                    <a:pt x="0" y="0"/>
                  </a:lnTo>
                  <a:lnTo>
                    <a:pt x="0" y="3174491"/>
                  </a:lnTo>
                  <a:lnTo>
                    <a:pt x="240792" y="3174491"/>
                  </a:lnTo>
                  <a:lnTo>
                    <a:pt x="240792" y="0"/>
                  </a:lnTo>
                  <a:close/>
                </a:path>
              </a:pathLst>
            </a:custGeom>
            <a:solidFill>
              <a:srgbClr val="9BBA5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5" name="object 55"/>
            <p:cNvSpPr/>
            <p:nvPr/>
          </p:nvSpPr>
          <p:spPr>
            <a:xfrm>
              <a:off x="3843527" y="5757672"/>
              <a:ext cx="66040" cy="0"/>
            </a:xfrm>
            <a:custGeom>
              <a:avLst/>
              <a:gdLst/>
              <a:ahLst/>
              <a:cxnLst/>
              <a:rect l="l" t="t" r="r" b="b"/>
              <a:pathLst>
                <a:path w="66039">
                  <a:moveTo>
                    <a:pt x="0" y="0"/>
                  </a:moveTo>
                  <a:lnTo>
                    <a:pt x="65532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6" name="object 56"/>
            <p:cNvSpPr/>
            <p:nvPr/>
          </p:nvSpPr>
          <p:spPr>
            <a:xfrm>
              <a:off x="3843527" y="5226462"/>
              <a:ext cx="66040" cy="5080"/>
            </a:xfrm>
            <a:custGeom>
              <a:avLst/>
              <a:gdLst/>
              <a:ahLst/>
              <a:cxnLst/>
              <a:rect l="l" t="t" r="r" b="b"/>
              <a:pathLst>
                <a:path w="66039" h="5079">
                  <a:moveTo>
                    <a:pt x="0" y="4762"/>
                  </a:moveTo>
                  <a:lnTo>
                    <a:pt x="65532" y="4762"/>
                  </a:lnTo>
                </a:path>
                <a:path w="66039" h="5079">
                  <a:moveTo>
                    <a:pt x="0" y="0"/>
                  </a:moveTo>
                  <a:lnTo>
                    <a:pt x="65532" y="0"/>
                  </a:lnTo>
                </a:path>
              </a:pathLst>
            </a:custGeom>
            <a:ln w="4762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7" name="object 57"/>
            <p:cNvSpPr/>
            <p:nvPr/>
          </p:nvSpPr>
          <p:spPr>
            <a:xfrm>
              <a:off x="3843527" y="4700016"/>
              <a:ext cx="66040" cy="0"/>
            </a:xfrm>
            <a:custGeom>
              <a:avLst/>
              <a:gdLst/>
              <a:ahLst/>
              <a:cxnLst/>
              <a:rect l="l" t="t" r="r" b="b"/>
              <a:pathLst>
                <a:path w="66039">
                  <a:moveTo>
                    <a:pt x="0" y="0"/>
                  </a:moveTo>
                  <a:lnTo>
                    <a:pt x="65532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8" name="object 58"/>
            <p:cNvSpPr/>
            <p:nvPr/>
          </p:nvSpPr>
          <p:spPr>
            <a:xfrm>
              <a:off x="3843527" y="4167282"/>
              <a:ext cx="66040" cy="5080"/>
            </a:xfrm>
            <a:custGeom>
              <a:avLst/>
              <a:gdLst/>
              <a:ahLst/>
              <a:cxnLst/>
              <a:rect l="l" t="t" r="r" b="b"/>
              <a:pathLst>
                <a:path w="66039" h="5079">
                  <a:moveTo>
                    <a:pt x="0" y="4762"/>
                  </a:moveTo>
                  <a:lnTo>
                    <a:pt x="65532" y="4762"/>
                  </a:lnTo>
                </a:path>
                <a:path w="66039" h="5079">
                  <a:moveTo>
                    <a:pt x="0" y="0"/>
                  </a:moveTo>
                  <a:lnTo>
                    <a:pt x="65532" y="0"/>
                  </a:lnTo>
                </a:path>
              </a:pathLst>
            </a:custGeom>
            <a:ln w="4762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9" name="object 59"/>
            <p:cNvSpPr/>
            <p:nvPr/>
          </p:nvSpPr>
          <p:spPr>
            <a:xfrm>
              <a:off x="3843527" y="3640836"/>
              <a:ext cx="66040" cy="0"/>
            </a:xfrm>
            <a:custGeom>
              <a:avLst/>
              <a:gdLst/>
              <a:ahLst/>
              <a:cxnLst/>
              <a:rect l="l" t="t" r="r" b="b"/>
              <a:pathLst>
                <a:path w="66039">
                  <a:moveTo>
                    <a:pt x="0" y="0"/>
                  </a:moveTo>
                  <a:lnTo>
                    <a:pt x="65532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0" name="object 60"/>
            <p:cNvSpPr/>
            <p:nvPr/>
          </p:nvSpPr>
          <p:spPr>
            <a:xfrm>
              <a:off x="3601211" y="3112008"/>
              <a:ext cx="242570" cy="3175000"/>
            </a:xfrm>
            <a:custGeom>
              <a:avLst/>
              <a:gdLst/>
              <a:ahLst/>
              <a:cxnLst/>
              <a:rect l="l" t="t" r="r" b="b"/>
              <a:pathLst>
                <a:path w="242570" h="3175000">
                  <a:moveTo>
                    <a:pt x="242315" y="0"/>
                  </a:moveTo>
                  <a:lnTo>
                    <a:pt x="0" y="0"/>
                  </a:lnTo>
                  <a:lnTo>
                    <a:pt x="0" y="3174491"/>
                  </a:lnTo>
                  <a:lnTo>
                    <a:pt x="242315" y="3174491"/>
                  </a:lnTo>
                  <a:lnTo>
                    <a:pt x="242315" y="0"/>
                  </a:lnTo>
                  <a:close/>
                </a:path>
              </a:pathLst>
            </a:custGeom>
            <a:solidFill>
              <a:srgbClr val="9BBA5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1" name="object 61"/>
            <p:cNvSpPr/>
            <p:nvPr/>
          </p:nvSpPr>
          <p:spPr>
            <a:xfrm>
              <a:off x="5843016" y="5757672"/>
              <a:ext cx="66040" cy="0"/>
            </a:xfrm>
            <a:custGeom>
              <a:avLst/>
              <a:gdLst/>
              <a:ahLst/>
              <a:cxnLst/>
              <a:rect l="l" t="t" r="r" b="b"/>
              <a:pathLst>
                <a:path w="66039">
                  <a:moveTo>
                    <a:pt x="0" y="0"/>
                  </a:moveTo>
                  <a:lnTo>
                    <a:pt x="65532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2" name="object 62"/>
            <p:cNvSpPr/>
            <p:nvPr/>
          </p:nvSpPr>
          <p:spPr>
            <a:xfrm>
              <a:off x="5843016" y="5226462"/>
              <a:ext cx="66040" cy="5080"/>
            </a:xfrm>
            <a:custGeom>
              <a:avLst/>
              <a:gdLst/>
              <a:ahLst/>
              <a:cxnLst/>
              <a:rect l="l" t="t" r="r" b="b"/>
              <a:pathLst>
                <a:path w="66039" h="5079">
                  <a:moveTo>
                    <a:pt x="0" y="4762"/>
                  </a:moveTo>
                  <a:lnTo>
                    <a:pt x="65532" y="4762"/>
                  </a:lnTo>
                </a:path>
                <a:path w="66039" h="5079">
                  <a:moveTo>
                    <a:pt x="0" y="0"/>
                  </a:moveTo>
                  <a:lnTo>
                    <a:pt x="65532" y="0"/>
                  </a:lnTo>
                </a:path>
              </a:pathLst>
            </a:custGeom>
            <a:ln w="4762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3" name="object 63"/>
            <p:cNvSpPr/>
            <p:nvPr/>
          </p:nvSpPr>
          <p:spPr>
            <a:xfrm>
              <a:off x="5843016" y="4700016"/>
              <a:ext cx="66040" cy="0"/>
            </a:xfrm>
            <a:custGeom>
              <a:avLst/>
              <a:gdLst/>
              <a:ahLst/>
              <a:cxnLst/>
              <a:rect l="l" t="t" r="r" b="b"/>
              <a:pathLst>
                <a:path w="66039">
                  <a:moveTo>
                    <a:pt x="0" y="0"/>
                  </a:moveTo>
                  <a:lnTo>
                    <a:pt x="65532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4" name="object 64"/>
            <p:cNvSpPr/>
            <p:nvPr/>
          </p:nvSpPr>
          <p:spPr>
            <a:xfrm>
              <a:off x="5602223" y="3112008"/>
              <a:ext cx="241300" cy="3175000"/>
            </a:xfrm>
            <a:custGeom>
              <a:avLst/>
              <a:gdLst/>
              <a:ahLst/>
              <a:cxnLst/>
              <a:rect l="l" t="t" r="r" b="b"/>
              <a:pathLst>
                <a:path w="241300" h="3175000">
                  <a:moveTo>
                    <a:pt x="240791" y="0"/>
                  </a:moveTo>
                  <a:lnTo>
                    <a:pt x="0" y="0"/>
                  </a:lnTo>
                  <a:lnTo>
                    <a:pt x="0" y="3174491"/>
                  </a:lnTo>
                  <a:lnTo>
                    <a:pt x="240791" y="3174491"/>
                  </a:lnTo>
                  <a:lnTo>
                    <a:pt x="240791" y="0"/>
                  </a:lnTo>
                  <a:close/>
                </a:path>
              </a:pathLst>
            </a:custGeom>
            <a:solidFill>
              <a:srgbClr val="9BBA5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5" name="object 65"/>
            <p:cNvSpPr/>
            <p:nvPr/>
          </p:nvSpPr>
          <p:spPr>
            <a:xfrm>
              <a:off x="7844028" y="5757672"/>
              <a:ext cx="66040" cy="0"/>
            </a:xfrm>
            <a:custGeom>
              <a:avLst/>
              <a:gdLst/>
              <a:ahLst/>
              <a:cxnLst/>
              <a:rect l="l" t="t" r="r" b="b"/>
              <a:pathLst>
                <a:path w="66040">
                  <a:moveTo>
                    <a:pt x="0" y="0"/>
                  </a:moveTo>
                  <a:lnTo>
                    <a:pt x="65531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6" name="object 66"/>
            <p:cNvSpPr/>
            <p:nvPr/>
          </p:nvSpPr>
          <p:spPr>
            <a:xfrm>
              <a:off x="7601711" y="5228844"/>
              <a:ext cx="242570" cy="1057910"/>
            </a:xfrm>
            <a:custGeom>
              <a:avLst/>
              <a:gdLst/>
              <a:ahLst/>
              <a:cxnLst/>
              <a:rect l="l" t="t" r="r" b="b"/>
              <a:pathLst>
                <a:path w="242570" h="1057910">
                  <a:moveTo>
                    <a:pt x="242316" y="0"/>
                  </a:moveTo>
                  <a:lnTo>
                    <a:pt x="0" y="0"/>
                  </a:lnTo>
                  <a:lnTo>
                    <a:pt x="0" y="1057655"/>
                  </a:lnTo>
                  <a:lnTo>
                    <a:pt x="242316" y="1057655"/>
                  </a:lnTo>
                  <a:lnTo>
                    <a:pt x="242316" y="0"/>
                  </a:lnTo>
                  <a:close/>
                </a:path>
              </a:pathLst>
            </a:custGeom>
            <a:solidFill>
              <a:srgbClr val="9BBA5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7" name="object 67"/>
            <p:cNvSpPr/>
            <p:nvPr/>
          </p:nvSpPr>
          <p:spPr>
            <a:xfrm>
              <a:off x="2150364" y="5757672"/>
              <a:ext cx="66040" cy="0"/>
            </a:xfrm>
            <a:custGeom>
              <a:avLst/>
              <a:gdLst/>
              <a:ahLst/>
              <a:cxnLst/>
              <a:rect l="l" t="t" r="r" b="b"/>
              <a:pathLst>
                <a:path w="66039">
                  <a:moveTo>
                    <a:pt x="0" y="0"/>
                  </a:moveTo>
                  <a:lnTo>
                    <a:pt x="65531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8" name="object 68"/>
            <p:cNvSpPr/>
            <p:nvPr/>
          </p:nvSpPr>
          <p:spPr>
            <a:xfrm>
              <a:off x="2150364" y="5226462"/>
              <a:ext cx="66040" cy="5080"/>
            </a:xfrm>
            <a:custGeom>
              <a:avLst/>
              <a:gdLst/>
              <a:ahLst/>
              <a:cxnLst/>
              <a:rect l="l" t="t" r="r" b="b"/>
              <a:pathLst>
                <a:path w="66039" h="5079">
                  <a:moveTo>
                    <a:pt x="0" y="4762"/>
                  </a:moveTo>
                  <a:lnTo>
                    <a:pt x="65531" y="4762"/>
                  </a:lnTo>
                </a:path>
                <a:path w="66039" h="5079">
                  <a:moveTo>
                    <a:pt x="0" y="0"/>
                  </a:moveTo>
                  <a:lnTo>
                    <a:pt x="65531" y="0"/>
                  </a:lnTo>
                </a:path>
              </a:pathLst>
            </a:custGeom>
            <a:ln w="4762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9" name="object 69"/>
            <p:cNvSpPr/>
            <p:nvPr/>
          </p:nvSpPr>
          <p:spPr>
            <a:xfrm>
              <a:off x="722376" y="2583179"/>
              <a:ext cx="1493520" cy="2117090"/>
            </a:xfrm>
            <a:custGeom>
              <a:avLst/>
              <a:gdLst/>
              <a:ahLst/>
              <a:cxnLst/>
              <a:rect l="l" t="t" r="r" b="b"/>
              <a:pathLst>
                <a:path w="1493520" h="2117090">
                  <a:moveTo>
                    <a:pt x="1427988" y="2116836"/>
                  </a:moveTo>
                  <a:lnTo>
                    <a:pt x="1493520" y="2116836"/>
                  </a:lnTo>
                </a:path>
                <a:path w="1493520" h="2117090">
                  <a:moveTo>
                    <a:pt x="0" y="0"/>
                  </a:moveTo>
                  <a:lnTo>
                    <a:pt x="1185672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0" name="object 70"/>
            <p:cNvSpPr/>
            <p:nvPr/>
          </p:nvSpPr>
          <p:spPr>
            <a:xfrm>
              <a:off x="1908048" y="2052827"/>
              <a:ext cx="242570" cy="4234180"/>
            </a:xfrm>
            <a:custGeom>
              <a:avLst/>
              <a:gdLst/>
              <a:ahLst/>
              <a:cxnLst/>
              <a:rect l="l" t="t" r="r" b="b"/>
              <a:pathLst>
                <a:path w="242569" h="4234180">
                  <a:moveTo>
                    <a:pt x="242315" y="0"/>
                  </a:moveTo>
                  <a:lnTo>
                    <a:pt x="0" y="0"/>
                  </a:lnTo>
                  <a:lnTo>
                    <a:pt x="0" y="4233672"/>
                  </a:lnTo>
                  <a:lnTo>
                    <a:pt x="242315" y="4233672"/>
                  </a:lnTo>
                  <a:lnTo>
                    <a:pt x="242315" y="0"/>
                  </a:lnTo>
                  <a:close/>
                </a:path>
              </a:pathLst>
            </a:custGeom>
            <a:solidFill>
              <a:srgbClr val="8063A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1" name="object 71"/>
            <p:cNvSpPr/>
            <p:nvPr/>
          </p:nvSpPr>
          <p:spPr>
            <a:xfrm>
              <a:off x="4149852" y="5757672"/>
              <a:ext cx="66040" cy="0"/>
            </a:xfrm>
            <a:custGeom>
              <a:avLst/>
              <a:gdLst/>
              <a:ahLst/>
              <a:cxnLst/>
              <a:rect l="l" t="t" r="r" b="b"/>
              <a:pathLst>
                <a:path w="66039">
                  <a:moveTo>
                    <a:pt x="0" y="0"/>
                  </a:moveTo>
                  <a:lnTo>
                    <a:pt x="65532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2" name="object 72"/>
            <p:cNvSpPr/>
            <p:nvPr/>
          </p:nvSpPr>
          <p:spPr>
            <a:xfrm>
              <a:off x="4149852" y="5226462"/>
              <a:ext cx="66040" cy="5080"/>
            </a:xfrm>
            <a:custGeom>
              <a:avLst/>
              <a:gdLst/>
              <a:ahLst/>
              <a:cxnLst/>
              <a:rect l="l" t="t" r="r" b="b"/>
              <a:pathLst>
                <a:path w="66039" h="5079">
                  <a:moveTo>
                    <a:pt x="0" y="4762"/>
                  </a:moveTo>
                  <a:lnTo>
                    <a:pt x="65532" y="4762"/>
                  </a:lnTo>
                </a:path>
                <a:path w="66039" h="5079">
                  <a:moveTo>
                    <a:pt x="0" y="0"/>
                  </a:moveTo>
                  <a:lnTo>
                    <a:pt x="65532" y="0"/>
                  </a:lnTo>
                </a:path>
              </a:pathLst>
            </a:custGeom>
            <a:ln w="4762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3" name="object 73"/>
            <p:cNvSpPr/>
            <p:nvPr/>
          </p:nvSpPr>
          <p:spPr>
            <a:xfrm>
              <a:off x="4149852" y="4700016"/>
              <a:ext cx="66040" cy="0"/>
            </a:xfrm>
            <a:custGeom>
              <a:avLst/>
              <a:gdLst/>
              <a:ahLst/>
              <a:cxnLst/>
              <a:rect l="l" t="t" r="r" b="b"/>
              <a:pathLst>
                <a:path w="66039">
                  <a:moveTo>
                    <a:pt x="0" y="0"/>
                  </a:moveTo>
                  <a:lnTo>
                    <a:pt x="65532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4" name="object 74"/>
            <p:cNvSpPr/>
            <p:nvPr/>
          </p:nvSpPr>
          <p:spPr>
            <a:xfrm>
              <a:off x="3909059" y="3112008"/>
              <a:ext cx="241300" cy="3175000"/>
            </a:xfrm>
            <a:custGeom>
              <a:avLst/>
              <a:gdLst/>
              <a:ahLst/>
              <a:cxnLst/>
              <a:rect l="l" t="t" r="r" b="b"/>
              <a:pathLst>
                <a:path w="241300" h="3175000">
                  <a:moveTo>
                    <a:pt x="240791" y="0"/>
                  </a:moveTo>
                  <a:lnTo>
                    <a:pt x="0" y="0"/>
                  </a:lnTo>
                  <a:lnTo>
                    <a:pt x="0" y="3174491"/>
                  </a:lnTo>
                  <a:lnTo>
                    <a:pt x="240791" y="3174491"/>
                  </a:lnTo>
                  <a:lnTo>
                    <a:pt x="240791" y="0"/>
                  </a:lnTo>
                  <a:close/>
                </a:path>
              </a:pathLst>
            </a:custGeom>
            <a:solidFill>
              <a:srgbClr val="8063A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5" name="object 75"/>
            <p:cNvSpPr/>
            <p:nvPr/>
          </p:nvSpPr>
          <p:spPr>
            <a:xfrm>
              <a:off x="6150864" y="5757672"/>
              <a:ext cx="66040" cy="0"/>
            </a:xfrm>
            <a:custGeom>
              <a:avLst/>
              <a:gdLst/>
              <a:ahLst/>
              <a:cxnLst/>
              <a:rect l="l" t="t" r="r" b="b"/>
              <a:pathLst>
                <a:path w="66039">
                  <a:moveTo>
                    <a:pt x="0" y="0"/>
                  </a:moveTo>
                  <a:lnTo>
                    <a:pt x="65532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6" name="object 76"/>
            <p:cNvSpPr/>
            <p:nvPr/>
          </p:nvSpPr>
          <p:spPr>
            <a:xfrm>
              <a:off x="6150864" y="5226462"/>
              <a:ext cx="66040" cy="5080"/>
            </a:xfrm>
            <a:custGeom>
              <a:avLst/>
              <a:gdLst/>
              <a:ahLst/>
              <a:cxnLst/>
              <a:rect l="l" t="t" r="r" b="b"/>
              <a:pathLst>
                <a:path w="66039" h="5079">
                  <a:moveTo>
                    <a:pt x="0" y="4762"/>
                  </a:moveTo>
                  <a:lnTo>
                    <a:pt x="65532" y="4762"/>
                  </a:lnTo>
                </a:path>
                <a:path w="66039" h="5079">
                  <a:moveTo>
                    <a:pt x="0" y="0"/>
                  </a:moveTo>
                  <a:lnTo>
                    <a:pt x="65532" y="0"/>
                  </a:lnTo>
                </a:path>
              </a:pathLst>
            </a:custGeom>
            <a:ln w="4762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7" name="object 77"/>
            <p:cNvSpPr/>
            <p:nvPr/>
          </p:nvSpPr>
          <p:spPr>
            <a:xfrm>
              <a:off x="6150864" y="4700016"/>
              <a:ext cx="66040" cy="0"/>
            </a:xfrm>
            <a:custGeom>
              <a:avLst/>
              <a:gdLst/>
              <a:ahLst/>
              <a:cxnLst/>
              <a:rect l="l" t="t" r="r" b="b"/>
              <a:pathLst>
                <a:path w="66039">
                  <a:moveTo>
                    <a:pt x="0" y="0"/>
                  </a:moveTo>
                  <a:lnTo>
                    <a:pt x="65532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8" name="object 78"/>
            <p:cNvSpPr/>
            <p:nvPr/>
          </p:nvSpPr>
          <p:spPr>
            <a:xfrm>
              <a:off x="5908547" y="4169663"/>
              <a:ext cx="242570" cy="2117090"/>
            </a:xfrm>
            <a:custGeom>
              <a:avLst/>
              <a:gdLst/>
              <a:ahLst/>
              <a:cxnLst/>
              <a:rect l="l" t="t" r="r" b="b"/>
              <a:pathLst>
                <a:path w="242570" h="2117090">
                  <a:moveTo>
                    <a:pt x="242315" y="0"/>
                  </a:moveTo>
                  <a:lnTo>
                    <a:pt x="0" y="0"/>
                  </a:lnTo>
                  <a:lnTo>
                    <a:pt x="0" y="2116836"/>
                  </a:lnTo>
                  <a:lnTo>
                    <a:pt x="242315" y="2116836"/>
                  </a:lnTo>
                  <a:lnTo>
                    <a:pt x="242315" y="0"/>
                  </a:lnTo>
                  <a:close/>
                </a:path>
              </a:pathLst>
            </a:custGeom>
            <a:solidFill>
              <a:srgbClr val="8063A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9" name="object 79"/>
            <p:cNvSpPr/>
            <p:nvPr/>
          </p:nvSpPr>
          <p:spPr>
            <a:xfrm>
              <a:off x="8150352" y="5757672"/>
              <a:ext cx="66040" cy="0"/>
            </a:xfrm>
            <a:custGeom>
              <a:avLst/>
              <a:gdLst/>
              <a:ahLst/>
              <a:cxnLst/>
              <a:rect l="l" t="t" r="r" b="b"/>
              <a:pathLst>
                <a:path w="66040">
                  <a:moveTo>
                    <a:pt x="0" y="0"/>
                  </a:moveTo>
                  <a:lnTo>
                    <a:pt x="65531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0" name="object 80"/>
            <p:cNvSpPr/>
            <p:nvPr/>
          </p:nvSpPr>
          <p:spPr>
            <a:xfrm>
              <a:off x="8150352" y="5226462"/>
              <a:ext cx="66040" cy="5080"/>
            </a:xfrm>
            <a:custGeom>
              <a:avLst/>
              <a:gdLst/>
              <a:ahLst/>
              <a:cxnLst/>
              <a:rect l="l" t="t" r="r" b="b"/>
              <a:pathLst>
                <a:path w="66040" h="5079">
                  <a:moveTo>
                    <a:pt x="0" y="4762"/>
                  </a:moveTo>
                  <a:lnTo>
                    <a:pt x="65531" y="4762"/>
                  </a:lnTo>
                </a:path>
                <a:path w="66040" h="5079">
                  <a:moveTo>
                    <a:pt x="0" y="0"/>
                  </a:moveTo>
                  <a:lnTo>
                    <a:pt x="65531" y="0"/>
                  </a:lnTo>
                </a:path>
              </a:pathLst>
            </a:custGeom>
            <a:ln w="4762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1" name="object 81"/>
            <p:cNvSpPr/>
            <p:nvPr/>
          </p:nvSpPr>
          <p:spPr>
            <a:xfrm>
              <a:off x="8150352" y="4700016"/>
              <a:ext cx="66040" cy="0"/>
            </a:xfrm>
            <a:custGeom>
              <a:avLst/>
              <a:gdLst/>
              <a:ahLst/>
              <a:cxnLst/>
              <a:rect l="l" t="t" r="r" b="b"/>
              <a:pathLst>
                <a:path w="66040">
                  <a:moveTo>
                    <a:pt x="0" y="0"/>
                  </a:moveTo>
                  <a:lnTo>
                    <a:pt x="65531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2" name="object 82"/>
            <p:cNvSpPr/>
            <p:nvPr/>
          </p:nvSpPr>
          <p:spPr>
            <a:xfrm>
              <a:off x="8150352" y="4167282"/>
              <a:ext cx="573405" cy="5080"/>
            </a:xfrm>
            <a:custGeom>
              <a:avLst/>
              <a:gdLst/>
              <a:ahLst/>
              <a:cxnLst/>
              <a:rect l="l" t="t" r="r" b="b"/>
              <a:pathLst>
                <a:path w="573404" h="5079">
                  <a:moveTo>
                    <a:pt x="0" y="4762"/>
                  </a:moveTo>
                  <a:lnTo>
                    <a:pt x="65531" y="4762"/>
                  </a:lnTo>
                </a:path>
                <a:path w="573404" h="5079">
                  <a:moveTo>
                    <a:pt x="307848" y="4762"/>
                  </a:moveTo>
                  <a:lnTo>
                    <a:pt x="573024" y="4762"/>
                  </a:lnTo>
                </a:path>
                <a:path w="573404" h="5079">
                  <a:moveTo>
                    <a:pt x="0" y="0"/>
                  </a:moveTo>
                  <a:lnTo>
                    <a:pt x="573024" y="0"/>
                  </a:lnTo>
                </a:path>
              </a:pathLst>
            </a:custGeom>
            <a:ln w="4762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3" name="object 83"/>
            <p:cNvSpPr/>
            <p:nvPr/>
          </p:nvSpPr>
          <p:spPr>
            <a:xfrm>
              <a:off x="8150352" y="3640836"/>
              <a:ext cx="573405" cy="0"/>
            </a:xfrm>
            <a:custGeom>
              <a:avLst/>
              <a:gdLst/>
              <a:ahLst/>
              <a:cxnLst/>
              <a:rect l="l" t="t" r="r" b="b"/>
              <a:pathLst>
                <a:path w="573404">
                  <a:moveTo>
                    <a:pt x="0" y="0"/>
                  </a:moveTo>
                  <a:lnTo>
                    <a:pt x="573024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4" name="object 84"/>
            <p:cNvSpPr/>
            <p:nvPr/>
          </p:nvSpPr>
          <p:spPr>
            <a:xfrm>
              <a:off x="7909559" y="3112008"/>
              <a:ext cx="241300" cy="3175000"/>
            </a:xfrm>
            <a:custGeom>
              <a:avLst/>
              <a:gdLst/>
              <a:ahLst/>
              <a:cxnLst/>
              <a:rect l="l" t="t" r="r" b="b"/>
              <a:pathLst>
                <a:path w="241300" h="3175000">
                  <a:moveTo>
                    <a:pt x="240792" y="0"/>
                  </a:moveTo>
                  <a:lnTo>
                    <a:pt x="0" y="0"/>
                  </a:lnTo>
                  <a:lnTo>
                    <a:pt x="0" y="3174491"/>
                  </a:lnTo>
                  <a:lnTo>
                    <a:pt x="240792" y="3174491"/>
                  </a:lnTo>
                  <a:lnTo>
                    <a:pt x="240792" y="0"/>
                  </a:lnTo>
                  <a:close/>
                </a:path>
              </a:pathLst>
            </a:custGeom>
            <a:solidFill>
              <a:srgbClr val="8063A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5" name="object 85"/>
            <p:cNvSpPr/>
            <p:nvPr/>
          </p:nvSpPr>
          <p:spPr>
            <a:xfrm>
              <a:off x="2215896" y="4169663"/>
              <a:ext cx="4243070" cy="2117090"/>
            </a:xfrm>
            <a:custGeom>
              <a:avLst/>
              <a:gdLst/>
              <a:ahLst/>
              <a:cxnLst/>
              <a:rect l="l" t="t" r="r" b="b"/>
              <a:pathLst>
                <a:path w="4243070" h="2117090">
                  <a:moveTo>
                    <a:pt x="242316" y="0"/>
                  </a:moveTo>
                  <a:lnTo>
                    <a:pt x="0" y="0"/>
                  </a:lnTo>
                  <a:lnTo>
                    <a:pt x="0" y="2116836"/>
                  </a:lnTo>
                  <a:lnTo>
                    <a:pt x="242316" y="2116836"/>
                  </a:lnTo>
                  <a:lnTo>
                    <a:pt x="242316" y="0"/>
                  </a:lnTo>
                  <a:close/>
                </a:path>
                <a:path w="4243070" h="2117090">
                  <a:moveTo>
                    <a:pt x="2241804" y="0"/>
                  </a:moveTo>
                  <a:lnTo>
                    <a:pt x="1999488" y="0"/>
                  </a:lnTo>
                  <a:lnTo>
                    <a:pt x="1999488" y="2116836"/>
                  </a:lnTo>
                  <a:lnTo>
                    <a:pt x="2241804" y="2116836"/>
                  </a:lnTo>
                  <a:lnTo>
                    <a:pt x="2241804" y="0"/>
                  </a:lnTo>
                  <a:close/>
                </a:path>
                <a:path w="4243070" h="2117090">
                  <a:moveTo>
                    <a:pt x="4242816" y="0"/>
                  </a:moveTo>
                  <a:lnTo>
                    <a:pt x="4000500" y="0"/>
                  </a:lnTo>
                  <a:lnTo>
                    <a:pt x="4000500" y="2116836"/>
                  </a:lnTo>
                  <a:lnTo>
                    <a:pt x="4242816" y="2116836"/>
                  </a:lnTo>
                  <a:lnTo>
                    <a:pt x="4242816" y="0"/>
                  </a:lnTo>
                  <a:close/>
                </a:path>
              </a:pathLst>
            </a:custGeom>
            <a:solidFill>
              <a:srgbClr val="4AACC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6" name="object 86"/>
            <p:cNvSpPr/>
            <p:nvPr/>
          </p:nvSpPr>
          <p:spPr>
            <a:xfrm>
              <a:off x="8458199" y="5757672"/>
              <a:ext cx="265430" cy="0"/>
            </a:xfrm>
            <a:custGeom>
              <a:avLst/>
              <a:gdLst/>
              <a:ahLst/>
              <a:cxnLst/>
              <a:rect l="l" t="t" r="r" b="b"/>
              <a:pathLst>
                <a:path w="265429">
                  <a:moveTo>
                    <a:pt x="0" y="0"/>
                  </a:moveTo>
                  <a:lnTo>
                    <a:pt x="265175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7" name="object 87"/>
            <p:cNvSpPr/>
            <p:nvPr/>
          </p:nvSpPr>
          <p:spPr>
            <a:xfrm>
              <a:off x="8458199" y="5226462"/>
              <a:ext cx="265430" cy="5080"/>
            </a:xfrm>
            <a:custGeom>
              <a:avLst/>
              <a:gdLst/>
              <a:ahLst/>
              <a:cxnLst/>
              <a:rect l="l" t="t" r="r" b="b"/>
              <a:pathLst>
                <a:path w="265429" h="5079">
                  <a:moveTo>
                    <a:pt x="0" y="4762"/>
                  </a:moveTo>
                  <a:lnTo>
                    <a:pt x="265175" y="4762"/>
                  </a:lnTo>
                </a:path>
                <a:path w="265429" h="5079">
                  <a:moveTo>
                    <a:pt x="0" y="0"/>
                  </a:moveTo>
                  <a:lnTo>
                    <a:pt x="265175" y="0"/>
                  </a:lnTo>
                </a:path>
              </a:pathLst>
            </a:custGeom>
            <a:ln w="4762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8" name="object 88"/>
            <p:cNvSpPr/>
            <p:nvPr/>
          </p:nvSpPr>
          <p:spPr>
            <a:xfrm>
              <a:off x="8458199" y="4700016"/>
              <a:ext cx="265430" cy="0"/>
            </a:xfrm>
            <a:custGeom>
              <a:avLst/>
              <a:gdLst/>
              <a:ahLst/>
              <a:cxnLst/>
              <a:rect l="l" t="t" r="r" b="b"/>
              <a:pathLst>
                <a:path w="265429">
                  <a:moveTo>
                    <a:pt x="0" y="0"/>
                  </a:moveTo>
                  <a:lnTo>
                    <a:pt x="265175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9" name="object 89"/>
            <p:cNvSpPr/>
            <p:nvPr/>
          </p:nvSpPr>
          <p:spPr>
            <a:xfrm>
              <a:off x="8215883" y="4169663"/>
              <a:ext cx="242570" cy="2117090"/>
            </a:xfrm>
            <a:custGeom>
              <a:avLst/>
              <a:gdLst/>
              <a:ahLst/>
              <a:cxnLst/>
              <a:rect l="l" t="t" r="r" b="b"/>
              <a:pathLst>
                <a:path w="242570" h="2117090">
                  <a:moveTo>
                    <a:pt x="242316" y="0"/>
                  </a:moveTo>
                  <a:lnTo>
                    <a:pt x="0" y="0"/>
                  </a:lnTo>
                  <a:lnTo>
                    <a:pt x="0" y="2116836"/>
                  </a:lnTo>
                  <a:lnTo>
                    <a:pt x="242316" y="2116836"/>
                  </a:lnTo>
                  <a:lnTo>
                    <a:pt x="242316" y="0"/>
                  </a:lnTo>
                  <a:close/>
                </a:path>
              </a:pathLst>
            </a:custGeom>
            <a:solidFill>
              <a:srgbClr val="4AACC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0" name="object 90"/>
            <p:cNvSpPr/>
            <p:nvPr/>
          </p:nvSpPr>
          <p:spPr>
            <a:xfrm>
              <a:off x="722376" y="6286499"/>
              <a:ext cx="8001000" cy="0"/>
            </a:xfrm>
            <a:custGeom>
              <a:avLst/>
              <a:gdLst/>
              <a:ahLst/>
              <a:cxnLst/>
              <a:rect l="l" t="t" r="r" b="b"/>
              <a:pathLst>
                <a:path w="8001000">
                  <a:moveTo>
                    <a:pt x="0" y="0"/>
                  </a:moveTo>
                  <a:lnTo>
                    <a:pt x="8001000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2" name="object 92"/>
          <p:cNvSpPr txBox="1"/>
          <p:nvPr/>
        </p:nvSpPr>
        <p:spPr>
          <a:xfrm>
            <a:off x="1900529" y="1403097"/>
            <a:ext cx="217804" cy="490647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</a:pPr>
            <a:endParaRPr lang="fr-FR" sz="1200" dirty="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1200" dirty="0">
              <a:latin typeface="Calibri"/>
              <a:cs typeface="Calibri"/>
            </a:endParaRPr>
          </a:p>
          <a:p>
            <a:pPr>
              <a:spcBef>
                <a:spcPts val="40"/>
              </a:spcBef>
            </a:pPr>
            <a:endParaRPr sz="1000" dirty="0">
              <a:latin typeface="Calibri"/>
              <a:cs typeface="Calibri"/>
            </a:endParaRPr>
          </a:p>
          <a:p>
            <a:pPr marR="5080" algn="r"/>
            <a:r>
              <a:rPr sz="1200" dirty="0">
                <a:solidFill>
                  <a:srgbClr val="585858"/>
                </a:solidFill>
                <a:latin typeface="Calibri"/>
                <a:cs typeface="Calibri"/>
              </a:rPr>
              <a:t>4</a:t>
            </a:r>
            <a:endParaRPr sz="1200" dirty="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1200" dirty="0">
              <a:latin typeface="Calibri"/>
              <a:cs typeface="Calibri"/>
            </a:endParaRPr>
          </a:p>
          <a:p>
            <a:pPr>
              <a:spcBef>
                <a:spcPts val="40"/>
              </a:spcBef>
            </a:pPr>
            <a:endParaRPr sz="1000" dirty="0">
              <a:latin typeface="Calibri"/>
              <a:cs typeface="Calibri"/>
            </a:endParaRPr>
          </a:p>
          <a:p>
            <a:pPr marR="5715" algn="r"/>
            <a:r>
              <a:rPr sz="1200" dirty="0">
                <a:solidFill>
                  <a:srgbClr val="585858"/>
                </a:solidFill>
                <a:latin typeface="Calibri"/>
                <a:cs typeface="Calibri"/>
              </a:rPr>
              <a:t>3</a:t>
            </a:r>
            <a:r>
              <a:rPr sz="1200" spc="-10" dirty="0">
                <a:solidFill>
                  <a:srgbClr val="585858"/>
                </a:solidFill>
                <a:latin typeface="Calibri"/>
                <a:cs typeface="Calibri"/>
              </a:rPr>
              <a:t>,</a:t>
            </a:r>
            <a:r>
              <a:rPr sz="1200" dirty="0">
                <a:solidFill>
                  <a:srgbClr val="585858"/>
                </a:solidFill>
                <a:latin typeface="Calibri"/>
                <a:cs typeface="Calibri"/>
              </a:rPr>
              <a:t>5</a:t>
            </a:r>
            <a:endParaRPr sz="1200" dirty="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1200" dirty="0">
              <a:latin typeface="Calibri"/>
              <a:cs typeface="Calibri"/>
            </a:endParaRPr>
          </a:p>
          <a:p>
            <a:pPr>
              <a:spcBef>
                <a:spcPts val="45"/>
              </a:spcBef>
            </a:pPr>
            <a:endParaRPr sz="1000" dirty="0">
              <a:latin typeface="Calibri"/>
              <a:cs typeface="Calibri"/>
            </a:endParaRPr>
          </a:p>
          <a:p>
            <a:pPr marR="5080" algn="r"/>
            <a:r>
              <a:rPr sz="1200" dirty="0">
                <a:solidFill>
                  <a:srgbClr val="585858"/>
                </a:solidFill>
                <a:latin typeface="Calibri"/>
                <a:cs typeface="Calibri"/>
              </a:rPr>
              <a:t>3</a:t>
            </a:r>
            <a:endParaRPr sz="1200" dirty="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1200" dirty="0">
              <a:latin typeface="Calibri"/>
              <a:cs typeface="Calibri"/>
            </a:endParaRPr>
          </a:p>
          <a:p>
            <a:pPr>
              <a:spcBef>
                <a:spcPts val="40"/>
              </a:spcBef>
            </a:pPr>
            <a:endParaRPr sz="1000" dirty="0">
              <a:latin typeface="Calibri"/>
              <a:cs typeface="Calibri"/>
            </a:endParaRPr>
          </a:p>
          <a:p>
            <a:pPr marR="5080" algn="r"/>
            <a:r>
              <a:rPr sz="1200" dirty="0">
                <a:solidFill>
                  <a:srgbClr val="585858"/>
                </a:solidFill>
                <a:latin typeface="Calibri"/>
                <a:cs typeface="Calibri"/>
              </a:rPr>
              <a:t>2</a:t>
            </a:r>
            <a:r>
              <a:rPr sz="1200" spc="-10" dirty="0">
                <a:solidFill>
                  <a:srgbClr val="585858"/>
                </a:solidFill>
                <a:latin typeface="Calibri"/>
                <a:cs typeface="Calibri"/>
              </a:rPr>
              <a:t>,</a:t>
            </a:r>
            <a:r>
              <a:rPr sz="1200" dirty="0">
                <a:solidFill>
                  <a:srgbClr val="585858"/>
                </a:solidFill>
                <a:latin typeface="Calibri"/>
                <a:cs typeface="Calibri"/>
              </a:rPr>
              <a:t>5</a:t>
            </a:r>
            <a:endParaRPr sz="1200" dirty="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1200" dirty="0">
              <a:latin typeface="Calibri"/>
              <a:cs typeface="Calibri"/>
            </a:endParaRPr>
          </a:p>
          <a:p>
            <a:pPr>
              <a:spcBef>
                <a:spcPts val="45"/>
              </a:spcBef>
            </a:pPr>
            <a:endParaRPr sz="1000" dirty="0">
              <a:latin typeface="Calibri"/>
              <a:cs typeface="Calibri"/>
            </a:endParaRPr>
          </a:p>
          <a:p>
            <a:pPr marR="5080" algn="r"/>
            <a:r>
              <a:rPr sz="1200" dirty="0">
                <a:solidFill>
                  <a:srgbClr val="585858"/>
                </a:solidFill>
                <a:latin typeface="Calibri"/>
                <a:cs typeface="Calibri"/>
              </a:rPr>
              <a:t>2</a:t>
            </a:r>
            <a:endParaRPr sz="1200" dirty="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1200" dirty="0">
              <a:latin typeface="Calibri"/>
              <a:cs typeface="Calibri"/>
            </a:endParaRPr>
          </a:p>
          <a:p>
            <a:pPr>
              <a:spcBef>
                <a:spcPts val="40"/>
              </a:spcBef>
            </a:pPr>
            <a:endParaRPr sz="1000" dirty="0">
              <a:latin typeface="Calibri"/>
              <a:cs typeface="Calibri"/>
            </a:endParaRPr>
          </a:p>
          <a:p>
            <a:pPr marR="5715" algn="r">
              <a:spcBef>
                <a:spcPts val="5"/>
              </a:spcBef>
            </a:pPr>
            <a:r>
              <a:rPr sz="1200" dirty="0">
                <a:solidFill>
                  <a:srgbClr val="585858"/>
                </a:solidFill>
                <a:latin typeface="Calibri"/>
                <a:cs typeface="Calibri"/>
              </a:rPr>
              <a:t>1</a:t>
            </a:r>
            <a:r>
              <a:rPr sz="1200" spc="-10" dirty="0">
                <a:solidFill>
                  <a:srgbClr val="585858"/>
                </a:solidFill>
                <a:latin typeface="Calibri"/>
                <a:cs typeface="Calibri"/>
              </a:rPr>
              <a:t>,</a:t>
            </a:r>
            <a:r>
              <a:rPr sz="1200" dirty="0">
                <a:solidFill>
                  <a:srgbClr val="585858"/>
                </a:solidFill>
                <a:latin typeface="Calibri"/>
                <a:cs typeface="Calibri"/>
              </a:rPr>
              <a:t>5</a:t>
            </a:r>
            <a:endParaRPr sz="1200" dirty="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1200" dirty="0">
              <a:latin typeface="Calibri"/>
              <a:cs typeface="Calibri"/>
            </a:endParaRPr>
          </a:p>
          <a:p>
            <a:pPr>
              <a:spcBef>
                <a:spcPts val="40"/>
              </a:spcBef>
            </a:pPr>
            <a:endParaRPr sz="1000" dirty="0">
              <a:latin typeface="Calibri"/>
              <a:cs typeface="Calibri"/>
            </a:endParaRPr>
          </a:p>
          <a:p>
            <a:pPr marR="5080" algn="r"/>
            <a:r>
              <a:rPr sz="1200" dirty="0">
                <a:solidFill>
                  <a:srgbClr val="585858"/>
                </a:solidFill>
                <a:latin typeface="Calibri"/>
                <a:cs typeface="Calibri"/>
              </a:rPr>
              <a:t>1</a:t>
            </a:r>
            <a:endParaRPr sz="1200" dirty="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1200" dirty="0">
              <a:latin typeface="Calibri"/>
              <a:cs typeface="Calibri"/>
            </a:endParaRPr>
          </a:p>
          <a:p>
            <a:pPr>
              <a:spcBef>
                <a:spcPts val="40"/>
              </a:spcBef>
            </a:pPr>
            <a:endParaRPr sz="1000" dirty="0">
              <a:latin typeface="Calibri"/>
              <a:cs typeface="Calibri"/>
            </a:endParaRPr>
          </a:p>
          <a:p>
            <a:pPr marR="5715" algn="r"/>
            <a:r>
              <a:rPr sz="1200" dirty="0">
                <a:solidFill>
                  <a:srgbClr val="585858"/>
                </a:solidFill>
                <a:latin typeface="Calibri"/>
                <a:cs typeface="Calibri"/>
              </a:rPr>
              <a:t>0</a:t>
            </a:r>
            <a:r>
              <a:rPr sz="1200" spc="-10" dirty="0">
                <a:solidFill>
                  <a:srgbClr val="585858"/>
                </a:solidFill>
                <a:latin typeface="Calibri"/>
                <a:cs typeface="Calibri"/>
              </a:rPr>
              <a:t>,</a:t>
            </a:r>
            <a:r>
              <a:rPr sz="1200" dirty="0">
                <a:solidFill>
                  <a:srgbClr val="585858"/>
                </a:solidFill>
                <a:latin typeface="Calibri"/>
                <a:cs typeface="Calibri"/>
              </a:rPr>
              <a:t>5</a:t>
            </a:r>
            <a:endParaRPr sz="1200" dirty="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1200" dirty="0">
              <a:latin typeface="Calibri"/>
              <a:cs typeface="Calibri"/>
            </a:endParaRPr>
          </a:p>
          <a:p>
            <a:pPr>
              <a:spcBef>
                <a:spcPts val="45"/>
              </a:spcBef>
            </a:pPr>
            <a:endParaRPr sz="1000" dirty="0">
              <a:latin typeface="Calibri"/>
              <a:cs typeface="Calibri"/>
            </a:endParaRPr>
          </a:p>
          <a:p>
            <a:pPr marR="5080" algn="r"/>
            <a:r>
              <a:rPr sz="1200" dirty="0">
                <a:solidFill>
                  <a:srgbClr val="585858"/>
                </a:solidFill>
                <a:latin typeface="Calibri"/>
                <a:cs typeface="Calibri"/>
              </a:rPr>
              <a:t>0</a:t>
            </a:r>
            <a:endParaRPr sz="1200" dirty="0">
              <a:latin typeface="Calibri"/>
              <a:cs typeface="Calibri"/>
            </a:endParaRPr>
          </a:p>
        </p:txBody>
      </p:sp>
      <p:sp>
        <p:nvSpPr>
          <p:cNvPr id="93" name="object 93"/>
          <p:cNvSpPr txBox="1"/>
          <p:nvPr/>
        </p:nvSpPr>
        <p:spPr>
          <a:xfrm>
            <a:off x="2809747" y="6364935"/>
            <a:ext cx="873760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z="1200" spc="-5" dirty="0">
                <a:solidFill>
                  <a:srgbClr val="585858"/>
                </a:solidFill>
                <a:latin typeface="Calibri"/>
                <a:cs typeface="Calibri"/>
              </a:rPr>
              <a:t>3-1</a:t>
            </a:r>
            <a:r>
              <a:rPr sz="1200" spc="-35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1200" spc="-10" dirty="0">
                <a:solidFill>
                  <a:srgbClr val="585858"/>
                </a:solidFill>
                <a:latin typeface="Calibri"/>
                <a:cs typeface="Calibri"/>
              </a:rPr>
              <a:t>progressif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94" name="object 94"/>
          <p:cNvSpPr txBox="1"/>
          <p:nvPr/>
        </p:nvSpPr>
        <p:spPr>
          <a:xfrm>
            <a:off x="5001515" y="6364935"/>
            <a:ext cx="490855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z="1200" dirty="0">
                <a:solidFill>
                  <a:srgbClr val="585858"/>
                </a:solidFill>
                <a:latin typeface="Calibri"/>
                <a:cs typeface="Calibri"/>
              </a:rPr>
              <a:t>P</a:t>
            </a:r>
            <a:r>
              <a:rPr sz="1200" spc="-10" dirty="0">
                <a:solidFill>
                  <a:srgbClr val="585858"/>
                </a:solidFill>
                <a:latin typeface="Calibri"/>
                <a:cs typeface="Calibri"/>
              </a:rPr>
              <a:t>l</a:t>
            </a:r>
            <a:r>
              <a:rPr sz="1200" dirty="0">
                <a:solidFill>
                  <a:srgbClr val="585858"/>
                </a:solidFill>
                <a:latin typeface="Calibri"/>
                <a:cs typeface="Calibri"/>
              </a:rPr>
              <a:t>a</a:t>
            </a:r>
            <a:r>
              <a:rPr sz="1200" spc="5" dirty="0">
                <a:solidFill>
                  <a:srgbClr val="585858"/>
                </a:solidFill>
                <a:latin typeface="Calibri"/>
                <a:cs typeface="Calibri"/>
              </a:rPr>
              <a:t>t</a:t>
            </a:r>
            <a:r>
              <a:rPr sz="1200" spc="-10" dirty="0">
                <a:solidFill>
                  <a:srgbClr val="585858"/>
                </a:solidFill>
                <a:latin typeface="Calibri"/>
                <a:cs typeface="Calibri"/>
              </a:rPr>
              <a:t>e</a:t>
            </a:r>
            <a:r>
              <a:rPr sz="1200" dirty="0">
                <a:solidFill>
                  <a:srgbClr val="585858"/>
                </a:solidFill>
                <a:latin typeface="Calibri"/>
                <a:cs typeface="Calibri"/>
              </a:rPr>
              <a:t>au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95" name="object 95"/>
          <p:cNvSpPr txBox="1"/>
          <p:nvPr/>
        </p:nvSpPr>
        <p:spPr>
          <a:xfrm>
            <a:off x="6822186" y="6364935"/>
            <a:ext cx="852169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z="1200" dirty="0">
                <a:solidFill>
                  <a:srgbClr val="585858"/>
                </a:solidFill>
                <a:latin typeface="Calibri"/>
                <a:cs typeface="Calibri"/>
              </a:rPr>
              <a:t>3-</a:t>
            </a:r>
            <a:r>
              <a:rPr sz="1200" spc="-45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585858"/>
                </a:solidFill>
                <a:latin typeface="Calibri"/>
                <a:cs typeface="Calibri"/>
              </a:rPr>
              <a:t>1</a:t>
            </a:r>
            <a:r>
              <a:rPr sz="1200" spc="-40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1200" spc="-5" dirty="0">
                <a:solidFill>
                  <a:srgbClr val="585858"/>
                </a:solidFill>
                <a:latin typeface="Calibri"/>
                <a:cs typeface="Calibri"/>
              </a:rPr>
              <a:t>dégressif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96" name="object 96"/>
          <p:cNvSpPr txBox="1"/>
          <p:nvPr/>
        </p:nvSpPr>
        <p:spPr>
          <a:xfrm>
            <a:off x="8905113" y="6364935"/>
            <a:ext cx="651510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z="1200" spc="-5" dirty="0">
                <a:solidFill>
                  <a:srgbClr val="585858"/>
                </a:solidFill>
                <a:latin typeface="Calibri"/>
                <a:cs typeface="Calibri"/>
              </a:rPr>
              <a:t>Si</a:t>
            </a:r>
            <a:r>
              <a:rPr sz="1200" spc="-10" dirty="0">
                <a:solidFill>
                  <a:srgbClr val="585858"/>
                </a:solidFill>
                <a:latin typeface="Calibri"/>
                <a:cs typeface="Calibri"/>
              </a:rPr>
              <a:t>n</a:t>
            </a:r>
            <a:r>
              <a:rPr sz="1200" dirty="0">
                <a:solidFill>
                  <a:srgbClr val="585858"/>
                </a:solidFill>
                <a:latin typeface="Calibri"/>
                <a:cs typeface="Calibri"/>
              </a:rPr>
              <a:t>u</a:t>
            </a:r>
            <a:r>
              <a:rPr sz="1200" spc="-5" dirty="0">
                <a:solidFill>
                  <a:srgbClr val="585858"/>
                </a:solidFill>
                <a:latin typeface="Calibri"/>
                <a:cs typeface="Calibri"/>
              </a:rPr>
              <a:t>s</a:t>
            </a:r>
            <a:r>
              <a:rPr sz="1200" spc="-10" dirty="0">
                <a:solidFill>
                  <a:srgbClr val="585858"/>
                </a:solidFill>
                <a:latin typeface="Calibri"/>
                <a:cs typeface="Calibri"/>
              </a:rPr>
              <a:t>o</a:t>
            </a:r>
            <a:r>
              <a:rPr sz="1200" dirty="0">
                <a:solidFill>
                  <a:srgbClr val="585858"/>
                </a:solidFill>
                <a:latin typeface="Calibri"/>
                <a:cs typeface="Calibri"/>
              </a:rPr>
              <a:t>i</a:t>
            </a:r>
            <a:r>
              <a:rPr sz="1200" spc="-10" dirty="0">
                <a:solidFill>
                  <a:srgbClr val="585858"/>
                </a:solidFill>
                <a:latin typeface="Calibri"/>
                <a:cs typeface="Calibri"/>
              </a:rPr>
              <a:t>d</a:t>
            </a:r>
            <a:r>
              <a:rPr sz="1200" dirty="0">
                <a:solidFill>
                  <a:srgbClr val="585858"/>
                </a:solidFill>
                <a:latin typeface="Calibri"/>
                <a:cs typeface="Calibri"/>
              </a:rPr>
              <a:t>al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97" name="object 97"/>
          <p:cNvSpPr/>
          <p:nvPr/>
        </p:nvSpPr>
        <p:spPr>
          <a:xfrm>
            <a:off x="3787139" y="6740650"/>
            <a:ext cx="83820" cy="82550"/>
          </a:xfrm>
          <a:custGeom>
            <a:avLst/>
            <a:gdLst/>
            <a:ahLst/>
            <a:cxnLst/>
            <a:rect l="l" t="t" r="r" b="b"/>
            <a:pathLst>
              <a:path w="83819" h="82550">
                <a:moveTo>
                  <a:pt x="83819" y="0"/>
                </a:moveTo>
                <a:lnTo>
                  <a:pt x="0" y="0"/>
                </a:lnTo>
                <a:lnTo>
                  <a:pt x="0" y="82295"/>
                </a:lnTo>
                <a:lnTo>
                  <a:pt x="83819" y="82295"/>
                </a:lnTo>
                <a:lnTo>
                  <a:pt x="83819" y="0"/>
                </a:lnTo>
                <a:close/>
              </a:path>
            </a:pathLst>
          </a:custGeom>
          <a:solidFill>
            <a:srgbClr val="4F81B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8" name="object 98"/>
          <p:cNvSpPr txBox="1"/>
          <p:nvPr/>
        </p:nvSpPr>
        <p:spPr>
          <a:xfrm>
            <a:off x="3895725" y="6661810"/>
            <a:ext cx="666750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z="1200" spc="-5" dirty="0">
                <a:solidFill>
                  <a:srgbClr val="585858"/>
                </a:solidFill>
                <a:latin typeface="Calibri"/>
                <a:cs typeface="Calibri"/>
              </a:rPr>
              <a:t>S</a:t>
            </a:r>
            <a:r>
              <a:rPr sz="1200" spc="-10" dirty="0">
                <a:solidFill>
                  <a:srgbClr val="585858"/>
                </a:solidFill>
                <a:latin typeface="Calibri"/>
                <a:cs typeface="Calibri"/>
              </a:rPr>
              <a:t>e</a:t>
            </a:r>
            <a:r>
              <a:rPr sz="1200" dirty="0">
                <a:solidFill>
                  <a:srgbClr val="585858"/>
                </a:solidFill>
                <a:latin typeface="Calibri"/>
                <a:cs typeface="Calibri"/>
              </a:rPr>
              <a:t>mai</a:t>
            </a:r>
            <a:r>
              <a:rPr sz="1200" spc="-5" dirty="0">
                <a:solidFill>
                  <a:srgbClr val="585858"/>
                </a:solidFill>
                <a:latin typeface="Calibri"/>
                <a:cs typeface="Calibri"/>
              </a:rPr>
              <a:t>n</a:t>
            </a:r>
            <a:r>
              <a:rPr sz="1200" dirty="0">
                <a:solidFill>
                  <a:srgbClr val="585858"/>
                </a:solidFill>
                <a:latin typeface="Calibri"/>
                <a:cs typeface="Calibri"/>
              </a:rPr>
              <a:t>e</a:t>
            </a:r>
            <a:r>
              <a:rPr sz="1200" spc="-5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585858"/>
                </a:solidFill>
                <a:latin typeface="Calibri"/>
                <a:cs typeface="Calibri"/>
              </a:rPr>
              <a:t>1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99" name="object 99"/>
          <p:cNvSpPr/>
          <p:nvPr/>
        </p:nvSpPr>
        <p:spPr>
          <a:xfrm>
            <a:off x="4735067" y="6740650"/>
            <a:ext cx="83820" cy="82550"/>
          </a:xfrm>
          <a:custGeom>
            <a:avLst/>
            <a:gdLst/>
            <a:ahLst/>
            <a:cxnLst/>
            <a:rect l="l" t="t" r="r" b="b"/>
            <a:pathLst>
              <a:path w="83820" h="82550">
                <a:moveTo>
                  <a:pt x="83819" y="0"/>
                </a:moveTo>
                <a:lnTo>
                  <a:pt x="0" y="0"/>
                </a:lnTo>
                <a:lnTo>
                  <a:pt x="0" y="82295"/>
                </a:lnTo>
                <a:lnTo>
                  <a:pt x="83819" y="82295"/>
                </a:lnTo>
                <a:lnTo>
                  <a:pt x="83819" y="0"/>
                </a:lnTo>
                <a:close/>
              </a:path>
            </a:pathLst>
          </a:custGeom>
          <a:solidFill>
            <a:srgbClr val="C0504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0" name="object 100"/>
          <p:cNvSpPr txBox="1"/>
          <p:nvPr/>
        </p:nvSpPr>
        <p:spPr>
          <a:xfrm>
            <a:off x="4843018" y="6661810"/>
            <a:ext cx="668655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z="1200" spc="-5" dirty="0">
                <a:solidFill>
                  <a:srgbClr val="585858"/>
                </a:solidFill>
                <a:latin typeface="Calibri"/>
                <a:cs typeface="Calibri"/>
              </a:rPr>
              <a:t>Semaine</a:t>
            </a:r>
            <a:r>
              <a:rPr sz="1200" spc="-55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585858"/>
                </a:solidFill>
                <a:latin typeface="Calibri"/>
                <a:cs typeface="Calibri"/>
              </a:rPr>
              <a:t>2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101" name="object 101"/>
          <p:cNvSpPr/>
          <p:nvPr/>
        </p:nvSpPr>
        <p:spPr>
          <a:xfrm>
            <a:off x="5681471" y="6740650"/>
            <a:ext cx="83820" cy="82550"/>
          </a:xfrm>
          <a:custGeom>
            <a:avLst/>
            <a:gdLst/>
            <a:ahLst/>
            <a:cxnLst/>
            <a:rect l="l" t="t" r="r" b="b"/>
            <a:pathLst>
              <a:path w="83820" h="82550">
                <a:moveTo>
                  <a:pt x="83820" y="0"/>
                </a:moveTo>
                <a:lnTo>
                  <a:pt x="0" y="0"/>
                </a:lnTo>
                <a:lnTo>
                  <a:pt x="0" y="82295"/>
                </a:lnTo>
                <a:lnTo>
                  <a:pt x="83820" y="82295"/>
                </a:lnTo>
                <a:lnTo>
                  <a:pt x="83820" y="0"/>
                </a:lnTo>
                <a:close/>
              </a:path>
            </a:pathLst>
          </a:custGeom>
          <a:solidFill>
            <a:srgbClr val="9BBA5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2" name="object 102"/>
          <p:cNvSpPr txBox="1"/>
          <p:nvPr/>
        </p:nvSpPr>
        <p:spPr>
          <a:xfrm>
            <a:off x="5790691" y="6661810"/>
            <a:ext cx="666750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z="1200" spc="-5" dirty="0">
                <a:solidFill>
                  <a:srgbClr val="585858"/>
                </a:solidFill>
                <a:latin typeface="Calibri"/>
                <a:cs typeface="Calibri"/>
              </a:rPr>
              <a:t>S</a:t>
            </a:r>
            <a:r>
              <a:rPr sz="1200" spc="-10" dirty="0">
                <a:solidFill>
                  <a:srgbClr val="585858"/>
                </a:solidFill>
                <a:latin typeface="Calibri"/>
                <a:cs typeface="Calibri"/>
              </a:rPr>
              <a:t>e</a:t>
            </a:r>
            <a:r>
              <a:rPr sz="1200" dirty="0">
                <a:solidFill>
                  <a:srgbClr val="585858"/>
                </a:solidFill>
                <a:latin typeface="Calibri"/>
                <a:cs typeface="Calibri"/>
              </a:rPr>
              <a:t>mai</a:t>
            </a:r>
            <a:r>
              <a:rPr sz="1200" spc="-5" dirty="0">
                <a:solidFill>
                  <a:srgbClr val="585858"/>
                </a:solidFill>
                <a:latin typeface="Calibri"/>
                <a:cs typeface="Calibri"/>
              </a:rPr>
              <a:t>n</a:t>
            </a:r>
            <a:r>
              <a:rPr sz="1200" dirty="0">
                <a:solidFill>
                  <a:srgbClr val="585858"/>
                </a:solidFill>
                <a:latin typeface="Calibri"/>
                <a:cs typeface="Calibri"/>
              </a:rPr>
              <a:t>e</a:t>
            </a:r>
            <a:r>
              <a:rPr sz="1200" spc="-5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585858"/>
                </a:solidFill>
                <a:latin typeface="Calibri"/>
                <a:cs typeface="Calibri"/>
              </a:rPr>
              <a:t>3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103" name="object 103"/>
          <p:cNvSpPr/>
          <p:nvPr/>
        </p:nvSpPr>
        <p:spPr>
          <a:xfrm>
            <a:off x="6629400" y="6740650"/>
            <a:ext cx="83820" cy="82550"/>
          </a:xfrm>
          <a:custGeom>
            <a:avLst/>
            <a:gdLst/>
            <a:ahLst/>
            <a:cxnLst/>
            <a:rect l="l" t="t" r="r" b="b"/>
            <a:pathLst>
              <a:path w="83820" h="82550">
                <a:moveTo>
                  <a:pt x="83820" y="0"/>
                </a:moveTo>
                <a:lnTo>
                  <a:pt x="0" y="0"/>
                </a:lnTo>
                <a:lnTo>
                  <a:pt x="0" y="82295"/>
                </a:lnTo>
                <a:lnTo>
                  <a:pt x="83820" y="82295"/>
                </a:lnTo>
                <a:lnTo>
                  <a:pt x="83820" y="0"/>
                </a:lnTo>
                <a:close/>
              </a:path>
            </a:pathLst>
          </a:custGeom>
          <a:solidFill>
            <a:srgbClr val="8063A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4" name="object 104"/>
          <p:cNvSpPr txBox="1"/>
          <p:nvPr/>
        </p:nvSpPr>
        <p:spPr>
          <a:xfrm>
            <a:off x="6737985" y="6661810"/>
            <a:ext cx="701675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z="1200" spc="-5" dirty="0">
                <a:solidFill>
                  <a:srgbClr val="585858"/>
                </a:solidFill>
                <a:latin typeface="Calibri"/>
                <a:cs typeface="Calibri"/>
              </a:rPr>
              <a:t>Semaine</a:t>
            </a:r>
            <a:r>
              <a:rPr sz="1200" spc="195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585858"/>
                </a:solidFill>
                <a:latin typeface="Calibri"/>
                <a:cs typeface="Calibri"/>
              </a:rPr>
              <a:t>4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105" name="object 105"/>
          <p:cNvSpPr/>
          <p:nvPr/>
        </p:nvSpPr>
        <p:spPr>
          <a:xfrm>
            <a:off x="7610855" y="6740650"/>
            <a:ext cx="83820" cy="82550"/>
          </a:xfrm>
          <a:custGeom>
            <a:avLst/>
            <a:gdLst/>
            <a:ahLst/>
            <a:cxnLst/>
            <a:rect l="l" t="t" r="r" b="b"/>
            <a:pathLst>
              <a:path w="83820" h="82550">
                <a:moveTo>
                  <a:pt x="83820" y="0"/>
                </a:moveTo>
                <a:lnTo>
                  <a:pt x="0" y="0"/>
                </a:lnTo>
                <a:lnTo>
                  <a:pt x="0" y="82295"/>
                </a:lnTo>
                <a:lnTo>
                  <a:pt x="83820" y="82295"/>
                </a:lnTo>
                <a:lnTo>
                  <a:pt x="83820" y="0"/>
                </a:lnTo>
                <a:close/>
              </a:path>
            </a:pathLst>
          </a:custGeom>
          <a:solidFill>
            <a:srgbClr val="4AACC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6" name="object 106"/>
          <p:cNvSpPr txBox="1"/>
          <p:nvPr/>
        </p:nvSpPr>
        <p:spPr>
          <a:xfrm>
            <a:off x="7719822" y="6661810"/>
            <a:ext cx="755015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z="1200" spc="-5" dirty="0">
                <a:solidFill>
                  <a:srgbClr val="585858"/>
                </a:solidFill>
                <a:latin typeface="Calibri"/>
                <a:cs typeface="Calibri"/>
              </a:rPr>
              <a:t>Semainre</a:t>
            </a:r>
            <a:r>
              <a:rPr sz="1200" spc="200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585858"/>
                </a:solidFill>
                <a:latin typeface="Calibri"/>
                <a:cs typeface="Calibri"/>
              </a:rPr>
              <a:t>5</a:t>
            </a:r>
            <a:endParaRPr sz="1200">
              <a:latin typeface="Calibri"/>
              <a:cs typeface="Calibri"/>
            </a:endParaRPr>
          </a:p>
        </p:txBody>
      </p:sp>
      <p:pic>
        <p:nvPicPr>
          <p:cNvPr id="107" name="Espace réservé du contenu 7">
            <a:extLst>
              <a:ext uri="{FF2B5EF4-FFF2-40B4-BE49-F238E27FC236}">
                <a16:creationId xmlns:a16="http://schemas.microsoft.com/office/drawing/2014/main" id="{01A906AC-DE53-9602-A705-8549D6CEDD2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310" y="93310"/>
            <a:ext cx="1468710" cy="510718"/>
          </a:xfrm>
          <a:prstGeom prst="rect">
            <a:avLst/>
          </a:prstGeom>
        </p:spPr>
      </p:pic>
      <p:sp>
        <p:nvSpPr>
          <p:cNvPr id="109" name="ZoneTexte 108">
            <a:extLst>
              <a:ext uri="{FF2B5EF4-FFF2-40B4-BE49-F238E27FC236}">
                <a16:creationId xmlns:a16="http://schemas.microsoft.com/office/drawing/2014/main" id="{F09678C0-25AF-85F6-C94D-0E86872ADCD0}"/>
              </a:ext>
            </a:extLst>
          </p:cNvPr>
          <p:cNvSpPr txBox="1"/>
          <p:nvPr/>
        </p:nvSpPr>
        <p:spPr>
          <a:xfrm>
            <a:off x="9414044" y="179392"/>
            <a:ext cx="268464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600" b="1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Formation Entraîneur Fédéral</a:t>
            </a:r>
          </a:p>
        </p:txBody>
      </p:sp>
      <p:sp>
        <p:nvSpPr>
          <p:cNvPr id="112" name="Titre 1">
            <a:extLst>
              <a:ext uri="{FF2B5EF4-FFF2-40B4-BE49-F238E27FC236}">
                <a16:creationId xmlns:a16="http://schemas.microsoft.com/office/drawing/2014/main" id="{47406DEC-7409-BE78-070D-4A26CF7CDBDC}"/>
              </a:ext>
            </a:extLst>
          </p:cNvPr>
          <p:cNvSpPr txBox="1">
            <a:spLocks/>
          </p:cNvSpPr>
          <p:nvPr/>
        </p:nvSpPr>
        <p:spPr>
          <a:xfrm>
            <a:off x="838200" y="818340"/>
            <a:ext cx="10515600" cy="10866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2700">
              <a:spcBef>
                <a:spcPts val="95"/>
              </a:spcBef>
            </a:pPr>
            <a:r>
              <a:rPr lang="fr-FR" b="1" spc="-5" dirty="0">
                <a:solidFill>
                  <a:srgbClr val="FF0000"/>
                </a:solidFill>
                <a:latin typeface="Calibri"/>
                <a:cs typeface="Calibri"/>
              </a:rPr>
              <a:t>4</a:t>
            </a:r>
            <a:r>
              <a:rPr lang="fr-FR" sz="4400" b="1" spc="-5" dirty="0">
                <a:solidFill>
                  <a:srgbClr val="FF0000"/>
                </a:solidFill>
                <a:latin typeface="Calibri"/>
                <a:cs typeface="Calibri"/>
              </a:rPr>
              <a:t>.</a:t>
            </a:r>
            <a:r>
              <a:rPr lang="fr-FR" sz="4400" b="1" spc="-5" dirty="0">
                <a:solidFill>
                  <a:srgbClr val="001F5F"/>
                </a:solidFill>
                <a:latin typeface="Calibri"/>
                <a:cs typeface="Calibri"/>
              </a:rPr>
              <a:t> METHODOLOGIE DE L’ENTRAÎNEMENT ET APPLICATION</a:t>
            </a:r>
            <a:endParaRPr lang="fr-FR" sz="4400" dirty="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Espace réservé du contenu 7">
            <a:extLst>
              <a:ext uri="{FF2B5EF4-FFF2-40B4-BE49-F238E27FC236}">
                <a16:creationId xmlns:a16="http://schemas.microsoft.com/office/drawing/2014/main" id="{8B72B620-3473-88E0-29F5-2D0235FE29A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310" y="93310"/>
            <a:ext cx="1468710" cy="510718"/>
          </a:xfrm>
          <a:prstGeom prst="rect">
            <a:avLst/>
          </a:prstGeom>
        </p:spPr>
      </p:pic>
      <p:sp>
        <p:nvSpPr>
          <p:cNvPr id="14" name="ZoneTexte 13">
            <a:extLst>
              <a:ext uri="{FF2B5EF4-FFF2-40B4-BE49-F238E27FC236}">
                <a16:creationId xmlns:a16="http://schemas.microsoft.com/office/drawing/2014/main" id="{EF6796BD-C043-143B-F24C-E9AFE3E3C76A}"/>
              </a:ext>
            </a:extLst>
          </p:cNvPr>
          <p:cNvSpPr txBox="1"/>
          <p:nvPr/>
        </p:nvSpPr>
        <p:spPr>
          <a:xfrm>
            <a:off x="9414044" y="179392"/>
            <a:ext cx="268464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600" b="1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Formation Entraîneur Fédéral</a:t>
            </a:r>
          </a:p>
        </p:txBody>
      </p:sp>
      <p:sp>
        <p:nvSpPr>
          <p:cNvPr id="18" name="Titre 1">
            <a:extLst>
              <a:ext uri="{FF2B5EF4-FFF2-40B4-BE49-F238E27FC236}">
                <a16:creationId xmlns:a16="http://schemas.microsoft.com/office/drawing/2014/main" id="{D18C946F-0CAB-3E7C-045D-9063336242C7}"/>
              </a:ext>
            </a:extLst>
          </p:cNvPr>
          <p:cNvSpPr txBox="1">
            <a:spLocks/>
          </p:cNvSpPr>
          <p:nvPr/>
        </p:nvSpPr>
        <p:spPr>
          <a:xfrm>
            <a:off x="838200" y="818340"/>
            <a:ext cx="10515600" cy="10866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2700">
              <a:spcBef>
                <a:spcPts val="95"/>
              </a:spcBef>
            </a:pPr>
            <a:r>
              <a:rPr lang="fr-FR" b="1" spc="-5" dirty="0">
                <a:solidFill>
                  <a:srgbClr val="FF0000"/>
                </a:solidFill>
                <a:latin typeface="Calibri"/>
                <a:cs typeface="Calibri"/>
              </a:rPr>
              <a:t>4</a:t>
            </a:r>
            <a:r>
              <a:rPr lang="fr-FR" sz="4400" b="1" spc="-5" dirty="0">
                <a:solidFill>
                  <a:srgbClr val="FF0000"/>
                </a:solidFill>
                <a:latin typeface="Calibri"/>
                <a:cs typeface="Calibri"/>
              </a:rPr>
              <a:t>.</a:t>
            </a:r>
            <a:r>
              <a:rPr lang="fr-FR" sz="4400" b="1" spc="-5" dirty="0">
                <a:solidFill>
                  <a:srgbClr val="001F5F"/>
                </a:solidFill>
                <a:latin typeface="Calibri"/>
                <a:cs typeface="Calibri"/>
              </a:rPr>
              <a:t> METHODOLOGIE DE L’ENTRAÎNEMENT ET APPLICATION</a:t>
            </a:r>
            <a:endParaRPr lang="fr-FR" sz="4400" dirty="0">
              <a:latin typeface="Calibri"/>
              <a:cs typeface="Calibri"/>
            </a:endParaRPr>
          </a:p>
        </p:txBody>
      </p:sp>
      <p:sp>
        <p:nvSpPr>
          <p:cNvPr id="19" name="ZoneTexte 18">
            <a:extLst>
              <a:ext uri="{FF2B5EF4-FFF2-40B4-BE49-F238E27FC236}">
                <a16:creationId xmlns:a16="http://schemas.microsoft.com/office/drawing/2014/main" id="{BD0FB5C2-5801-56D8-44F1-AC3FC6494C1A}"/>
              </a:ext>
            </a:extLst>
          </p:cNvPr>
          <p:cNvSpPr txBox="1"/>
          <p:nvPr/>
        </p:nvSpPr>
        <p:spPr>
          <a:xfrm>
            <a:off x="701715" y="2097866"/>
            <a:ext cx="10788570" cy="20826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785" algn="just">
              <a:spcBef>
                <a:spcPts val="100"/>
              </a:spcBef>
            </a:pPr>
            <a:r>
              <a:rPr lang="fr-FR" b="1" u="sng" spc="-5" dirty="0">
                <a:solidFill>
                  <a:srgbClr val="002060"/>
                </a:solidFill>
                <a:latin typeface="Calibri"/>
                <a:cs typeface="Calibri"/>
              </a:rPr>
              <a:t>Planifier et programmer sa saison</a:t>
            </a:r>
          </a:p>
          <a:p>
            <a:pPr marL="57785" algn="just">
              <a:spcBef>
                <a:spcPts val="100"/>
              </a:spcBef>
            </a:pPr>
            <a:endParaRPr lang="fr-FR" b="1" u="sng" spc="-5" dirty="0">
              <a:solidFill>
                <a:srgbClr val="002060"/>
              </a:solidFill>
              <a:latin typeface="Calibri"/>
              <a:cs typeface="Calibri"/>
            </a:endParaRPr>
          </a:p>
          <a:p>
            <a:pPr marL="57785" algn="just">
              <a:spcBef>
                <a:spcPts val="100"/>
              </a:spcBef>
            </a:pPr>
            <a:r>
              <a:rPr lang="fr-FR" b="1" i="0" dirty="0">
                <a:solidFill>
                  <a:srgbClr val="002060"/>
                </a:solidFill>
                <a:effectLst/>
                <a:latin typeface="Google Sans"/>
              </a:rPr>
              <a:t>Définition de la planification:</a:t>
            </a:r>
            <a:r>
              <a:rPr lang="fr-FR" b="0" i="0" dirty="0">
                <a:solidFill>
                  <a:srgbClr val="040C28"/>
                </a:solidFill>
                <a:effectLst/>
                <a:latin typeface="Google Sans"/>
              </a:rPr>
              <a:t> c’est la préparation sportive à partir de la reprise de l'entraînement jusqu'à l'objectif de la compétition, c’est le découpage de la saison dans le temps. </a:t>
            </a:r>
          </a:p>
          <a:p>
            <a:pPr marL="57785" algn="just">
              <a:spcBef>
                <a:spcPts val="100"/>
              </a:spcBef>
            </a:pPr>
            <a:endParaRPr lang="fr-FR" dirty="0">
              <a:solidFill>
                <a:srgbClr val="040C28"/>
              </a:solidFill>
              <a:latin typeface="Google Sans"/>
            </a:endParaRPr>
          </a:p>
          <a:p>
            <a:pPr marL="57785" algn="just">
              <a:spcBef>
                <a:spcPts val="100"/>
              </a:spcBef>
            </a:pPr>
            <a:r>
              <a:rPr lang="fr-FR" b="1" i="0" dirty="0">
                <a:solidFill>
                  <a:srgbClr val="002060"/>
                </a:solidFill>
                <a:effectLst/>
                <a:latin typeface="Google Sans"/>
              </a:rPr>
              <a:t>Définition de la programmation:</a:t>
            </a:r>
            <a:r>
              <a:rPr lang="fr-FR" b="1" i="0" dirty="0">
                <a:solidFill>
                  <a:srgbClr val="202124"/>
                </a:solidFill>
                <a:effectLst/>
                <a:latin typeface="Google Sans"/>
              </a:rPr>
              <a:t> </a:t>
            </a:r>
            <a:r>
              <a:rPr lang="fr-FR" b="0" i="0" dirty="0">
                <a:solidFill>
                  <a:srgbClr val="202124"/>
                </a:solidFill>
                <a:effectLst/>
                <a:latin typeface="Google Sans"/>
              </a:rPr>
              <a:t>c’est l’organisation détaillé de contenus d'entraînements en fonction de la planification</a:t>
            </a:r>
          </a:p>
        </p:txBody>
      </p:sp>
    </p:spTree>
    <p:extLst>
      <p:ext uri="{BB962C8B-B14F-4D97-AF65-F5344CB8AC3E}">
        <p14:creationId xmlns:p14="http://schemas.microsoft.com/office/powerpoint/2010/main" val="193338879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Espace réservé du contenu 7">
            <a:extLst>
              <a:ext uri="{FF2B5EF4-FFF2-40B4-BE49-F238E27FC236}">
                <a16:creationId xmlns:a16="http://schemas.microsoft.com/office/drawing/2014/main" id="{8B72B620-3473-88E0-29F5-2D0235FE29A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310" y="93310"/>
            <a:ext cx="1468710" cy="510718"/>
          </a:xfrm>
          <a:prstGeom prst="rect">
            <a:avLst/>
          </a:prstGeom>
        </p:spPr>
      </p:pic>
      <p:sp>
        <p:nvSpPr>
          <p:cNvPr id="14" name="ZoneTexte 13">
            <a:extLst>
              <a:ext uri="{FF2B5EF4-FFF2-40B4-BE49-F238E27FC236}">
                <a16:creationId xmlns:a16="http://schemas.microsoft.com/office/drawing/2014/main" id="{EF6796BD-C043-143B-F24C-E9AFE3E3C76A}"/>
              </a:ext>
            </a:extLst>
          </p:cNvPr>
          <p:cNvSpPr txBox="1"/>
          <p:nvPr/>
        </p:nvSpPr>
        <p:spPr>
          <a:xfrm>
            <a:off x="9414044" y="179392"/>
            <a:ext cx="268464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600" b="1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Formation Entraîneur Fédéral</a:t>
            </a:r>
          </a:p>
        </p:txBody>
      </p:sp>
      <p:sp>
        <p:nvSpPr>
          <p:cNvPr id="18" name="Titre 1">
            <a:extLst>
              <a:ext uri="{FF2B5EF4-FFF2-40B4-BE49-F238E27FC236}">
                <a16:creationId xmlns:a16="http://schemas.microsoft.com/office/drawing/2014/main" id="{D18C946F-0CAB-3E7C-045D-9063336242C7}"/>
              </a:ext>
            </a:extLst>
          </p:cNvPr>
          <p:cNvSpPr txBox="1">
            <a:spLocks/>
          </p:cNvSpPr>
          <p:nvPr/>
        </p:nvSpPr>
        <p:spPr>
          <a:xfrm>
            <a:off x="838200" y="818340"/>
            <a:ext cx="10515600" cy="10866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2700">
              <a:spcBef>
                <a:spcPts val="95"/>
              </a:spcBef>
            </a:pPr>
            <a:r>
              <a:rPr lang="fr-FR" b="1" spc="-5" dirty="0">
                <a:solidFill>
                  <a:srgbClr val="FF0000"/>
                </a:solidFill>
                <a:latin typeface="Calibri"/>
                <a:cs typeface="Calibri"/>
              </a:rPr>
              <a:t>4</a:t>
            </a:r>
            <a:r>
              <a:rPr lang="fr-FR" sz="4400" b="1" spc="-5" dirty="0">
                <a:solidFill>
                  <a:srgbClr val="FF0000"/>
                </a:solidFill>
                <a:latin typeface="Calibri"/>
                <a:cs typeface="Calibri"/>
              </a:rPr>
              <a:t>.</a:t>
            </a:r>
            <a:r>
              <a:rPr lang="fr-FR" sz="4400" b="1" spc="-5" dirty="0">
                <a:solidFill>
                  <a:srgbClr val="001F5F"/>
                </a:solidFill>
                <a:latin typeface="Calibri"/>
                <a:cs typeface="Calibri"/>
              </a:rPr>
              <a:t> METHODOLOGIE DE L’ENTRAÎNEMENT ET APPLICATION</a:t>
            </a:r>
            <a:endParaRPr lang="fr-FR" sz="4400" dirty="0">
              <a:latin typeface="Calibri"/>
              <a:cs typeface="Calibri"/>
            </a:endParaRPr>
          </a:p>
        </p:txBody>
      </p:sp>
      <p:sp>
        <p:nvSpPr>
          <p:cNvPr id="19" name="ZoneTexte 18">
            <a:extLst>
              <a:ext uri="{FF2B5EF4-FFF2-40B4-BE49-F238E27FC236}">
                <a16:creationId xmlns:a16="http://schemas.microsoft.com/office/drawing/2014/main" id="{BD0FB5C2-5801-56D8-44F1-AC3FC6494C1A}"/>
              </a:ext>
            </a:extLst>
          </p:cNvPr>
          <p:cNvSpPr txBox="1"/>
          <p:nvPr/>
        </p:nvSpPr>
        <p:spPr>
          <a:xfrm>
            <a:off x="701715" y="2110879"/>
            <a:ext cx="10788570" cy="37959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785" algn="just">
              <a:spcBef>
                <a:spcPts val="100"/>
              </a:spcBef>
            </a:pPr>
            <a:r>
              <a:rPr lang="fr-FR" b="1" u="sng" spc="-5" dirty="0">
                <a:solidFill>
                  <a:srgbClr val="002060"/>
                </a:solidFill>
                <a:latin typeface="Calibri"/>
                <a:cs typeface="Calibri"/>
              </a:rPr>
              <a:t>Méthode</a:t>
            </a:r>
            <a:endParaRPr lang="fr-FR" b="0" i="0" dirty="0">
              <a:solidFill>
                <a:srgbClr val="202124"/>
              </a:solidFill>
              <a:effectLst/>
              <a:latin typeface="Google Sans"/>
            </a:endParaRPr>
          </a:p>
          <a:p>
            <a:pPr marL="57785" algn="just">
              <a:spcBef>
                <a:spcPts val="100"/>
              </a:spcBef>
            </a:pPr>
            <a:endParaRPr lang="fr-FR" dirty="0">
              <a:solidFill>
                <a:srgbClr val="202124"/>
              </a:solidFill>
              <a:latin typeface="Google Sans"/>
            </a:endParaRPr>
          </a:p>
          <a:p>
            <a:pPr marL="343535" indent="-285750" algn="just">
              <a:spcBef>
                <a:spcPts val="100"/>
              </a:spcBef>
              <a:buFont typeface="Arial" panose="020B0604020202020204" pitchFamily="34" charset="0"/>
              <a:buChar char="•"/>
            </a:pPr>
            <a:r>
              <a:rPr lang="fr-FR" dirty="0">
                <a:latin typeface="Calibri"/>
                <a:cs typeface="Calibri"/>
              </a:rPr>
              <a:t>Définir les facteurs de la performance (au regard de sa philosophie de jeu et de l’analyse de ses joueurs et de son équipe)</a:t>
            </a:r>
          </a:p>
          <a:p>
            <a:pPr marL="343535" indent="-285750" algn="just">
              <a:spcBef>
                <a:spcPts val="100"/>
              </a:spcBef>
              <a:buFont typeface="Arial" panose="020B0604020202020204" pitchFamily="34" charset="0"/>
              <a:buChar char="•"/>
            </a:pPr>
            <a:r>
              <a:rPr lang="fr-FR" dirty="0">
                <a:latin typeface="Calibri"/>
                <a:cs typeface="Calibri"/>
              </a:rPr>
              <a:t>Fixer des objectifs précis (et les modalités d’évaluation)</a:t>
            </a:r>
          </a:p>
          <a:p>
            <a:pPr marL="343535" indent="-285750" algn="just">
              <a:spcBef>
                <a:spcPts val="100"/>
              </a:spcBef>
              <a:buFont typeface="Arial" panose="020B0604020202020204" pitchFamily="34" charset="0"/>
              <a:buChar char="•"/>
            </a:pPr>
            <a:r>
              <a:rPr lang="fr-FR" dirty="0">
                <a:latin typeface="Calibri"/>
                <a:cs typeface="Calibri"/>
              </a:rPr>
              <a:t>Hiérarchiser les objectifs</a:t>
            </a:r>
          </a:p>
          <a:p>
            <a:pPr marL="343535" indent="-285750" algn="just">
              <a:spcBef>
                <a:spcPts val="100"/>
              </a:spcBef>
              <a:buFont typeface="Arial" panose="020B0604020202020204" pitchFamily="34" charset="0"/>
              <a:buChar char="•"/>
            </a:pPr>
            <a:r>
              <a:rPr lang="fr-FR" dirty="0">
                <a:latin typeface="Calibri"/>
                <a:cs typeface="Calibri"/>
              </a:rPr>
              <a:t>Décliner les objectifs en contenus d’entraînement</a:t>
            </a:r>
          </a:p>
          <a:p>
            <a:pPr marL="343535" indent="-285750" algn="just">
              <a:spcBef>
                <a:spcPts val="100"/>
              </a:spcBef>
              <a:buFont typeface="Arial" panose="020B0604020202020204" pitchFamily="34" charset="0"/>
              <a:buChar char="•"/>
            </a:pPr>
            <a:r>
              <a:rPr lang="fr-FR" dirty="0">
                <a:latin typeface="Calibri"/>
                <a:cs typeface="Calibri"/>
              </a:rPr>
              <a:t>Positionner les contenus d’entraînement dans la saison (quand et à quelle fréquence) </a:t>
            </a:r>
            <a:r>
              <a:rPr lang="fr-FR" b="1" i="1" dirty="0">
                <a:latin typeface="Calibri"/>
                <a:cs typeface="Calibri"/>
              </a:rPr>
              <a:t>= Planification et programmation</a:t>
            </a:r>
          </a:p>
          <a:p>
            <a:pPr marL="343535" indent="-285750" algn="just">
              <a:spcBef>
                <a:spcPts val="100"/>
              </a:spcBef>
              <a:buFont typeface="Arial" panose="020B0604020202020204" pitchFamily="34" charset="0"/>
              <a:buChar char="•"/>
            </a:pPr>
            <a:endParaRPr lang="fr-FR" b="1" i="1" spc="-5" dirty="0">
              <a:latin typeface="Calibri"/>
              <a:cs typeface="Calibri"/>
            </a:endParaRPr>
          </a:p>
          <a:p>
            <a:pPr marL="57785" algn="just">
              <a:spcBef>
                <a:spcPts val="100"/>
              </a:spcBef>
            </a:pPr>
            <a:r>
              <a:rPr lang="fr-FR" b="1" i="0" dirty="0">
                <a:effectLst/>
                <a:latin typeface="Google Sans"/>
              </a:rPr>
              <a:t>La planification et la programmation permettent d’organiser la saison pour atteindre des objectifs, c’est le </a:t>
            </a:r>
            <a:r>
              <a:rPr lang="fr-FR" b="1" i="0" dirty="0">
                <a:solidFill>
                  <a:srgbClr val="FF0000"/>
                </a:solidFill>
                <a:effectLst/>
                <a:latin typeface="Google Sans"/>
              </a:rPr>
              <a:t>fil rouge </a:t>
            </a:r>
            <a:r>
              <a:rPr lang="fr-FR" b="1" i="0" dirty="0">
                <a:effectLst/>
                <a:latin typeface="Google Sans"/>
              </a:rPr>
              <a:t>de l’entraîneur. Les observations faites lors des matchs doivent être analysées au regard des objectifs de la période. Elles peuvent permettre à l’entraîneur de réajuster la programmation, en cas de besoin.</a:t>
            </a:r>
            <a:endParaRPr lang="fr-FR" b="1" i="1" spc="-5" dirty="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5804393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Espace réservé du contenu 7">
            <a:extLst>
              <a:ext uri="{FF2B5EF4-FFF2-40B4-BE49-F238E27FC236}">
                <a16:creationId xmlns:a16="http://schemas.microsoft.com/office/drawing/2014/main" id="{8B72B620-3473-88E0-29F5-2D0235FE29A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310" y="93310"/>
            <a:ext cx="1468710" cy="510718"/>
          </a:xfrm>
          <a:prstGeom prst="rect">
            <a:avLst/>
          </a:prstGeom>
        </p:spPr>
      </p:pic>
      <p:sp>
        <p:nvSpPr>
          <p:cNvPr id="14" name="ZoneTexte 13">
            <a:extLst>
              <a:ext uri="{FF2B5EF4-FFF2-40B4-BE49-F238E27FC236}">
                <a16:creationId xmlns:a16="http://schemas.microsoft.com/office/drawing/2014/main" id="{EF6796BD-C043-143B-F24C-E9AFE3E3C76A}"/>
              </a:ext>
            </a:extLst>
          </p:cNvPr>
          <p:cNvSpPr txBox="1"/>
          <p:nvPr/>
        </p:nvSpPr>
        <p:spPr>
          <a:xfrm>
            <a:off x="9414044" y="179392"/>
            <a:ext cx="268464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600" b="1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Formation Entraîneur Fédéral</a:t>
            </a:r>
          </a:p>
        </p:txBody>
      </p:sp>
      <p:sp>
        <p:nvSpPr>
          <p:cNvPr id="18" name="Titre 1">
            <a:extLst>
              <a:ext uri="{FF2B5EF4-FFF2-40B4-BE49-F238E27FC236}">
                <a16:creationId xmlns:a16="http://schemas.microsoft.com/office/drawing/2014/main" id="{D18C946F-0CAB-3E7C-045D-9063336242C7}"/>
              </a:ext>
            </a:extLst>
          </p:cNvPr>
          <p:cNvSpPr txBox="1">
            <a:spLocks/>
          </p:cNvSpPr>
          <p:nvPr/>
        </p:nvSpPr>
        <p:spPr>
          <a:xfrm>
            <a:off x="838200" y="818340"/>
            <a:ext cx="10515600" cy="10866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2700">
              <a:spcBef>
                <a:spcPts val="95"/>
              </a:spcBef>
            </a:pPr>
            <a:r>
              <a:rPr lang="fr-FR" b="1" spc="-5" dirty="0">
                <a:solidFill>
                  <a:srgbClr val="FF0000"/>
                </a:solidFill>
                <a:latin typeface="Calibri"/>
                <a:cs typeface="Calibri"/>
              </a:rPr>
              <a:t>4</a:t>
            </a:r>
            <a:r>
              <a:rPr lang="fr-FR" sz="4400" b="1" spc="-5" dirty="0">
                <a:solidFill>
                  <a:srgbClr val="FF0000"/>
                </a:solidFill>
                <a:latin typeface="Calibri"/>
                <a:cs typeface="Calibri"/>
              </a:rPr>
              <a:t>.</a:t>
            </a:r>
            <a:r>
              <a:rPr lang="fr-FR" sz="4400" b="1" spc="-5" dirty="0">
                <a:solidFill>
                  <a:srgbClr val="001F5F"/>
                </a:solidFill>
                <a:latin typeface="Calibri"/>
                <a:cs typeface="Calibri"/>
              </a:rPr>
              <a:t> METHODOLOGIE DE L’ENTRAÎNEMENT ET APPLICATION</a:t>
            </a:r>
            <a:endParaRPr lang="fr-FR" sz="4400" dirty="0">
              <a:latin typeface="Calibri"/>
              <a:cs typeface="Calibri"/>
            </a:endParaRPr>
          </a:p>
        </p:txBody>
      </p:sp>
      <p:sp>
        <p:nvSpPr>
          <p:cNvPr id="19" name="ZoneTexte 18">
            <a:extLst>
              <a:ext uri="{FF2B5EF4-FFF2-40B4-BE49-F238E27FC236}">
                <a16:creationId xmlns:a16="http://schemas.microsoft.com/office/drawing/2014/main" id="{BD0FB5C2-5801-56D8-44F1-AC3FC6494C1A}"/>
              </a:ext>
            </a:extLst>
          </p:cNvPr>
          <p:cNvSpPr txBox="1"/>
          <p:nvPr/>
        </p:nvSpPr>
        <p:spPr>
          <a:xfrm>
            <a:off x="701715" y="2119312"/>
            <a:ext cx="10788570" cy="44268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785" algn="just">
              <a:spcBef>
                <a:spcPts val="100"/>
              </a:spcBef>
            </a:pPr>
            <a:r>
              <a:rPr lang="fr-FR" b="1" u="sng" spc="-5" dirty="0">
                <a:solidFill>
                  <a:srgbClr val="002060"/>
                </a:solidFill>
                <a:latin typeface="Calibri"/>
                <a:cs typeface="Calibri"/>
              </a:rPr>
              <a:t>Exemple de planification</a:t>
            </a:r>
          </a:p>
          <a:p>
            <a:pPr marL="57785" algn="just">
              <a:spcBef>
                <a:spcPts val="100"/>
              </a:spcBef>
            </a:pPr>
            <a:endParaRPr lang="fr-FR" b="0" i="0" dirty="0">
              <a:solidFill>
                <a:srgbClr val="202124"/>
              </a:solidFill>
              <a:effectLst/>
              <a:latin typeface="Google Sans"/>
            </a:endParaRPr>
          </a:p>
          <a:p>
            <a:pPr marL="57785" algn="just">
              <a:spcBef>
                <a:spcPts val="100"/>
              </a:spcBef>
            </a:pPr>
            <a:r>
              <a:rPr lang="fr-FR" b="0" i="0" dirty="0">
                <a:solidFill>
                  <a:srgbClr val="040C28"/>
                </a:solidFill>
                <a:effectLst/>
                <a:latin typeface="Google Sans"/>
              </a:rPr>
              <a:t>Découper la saison en 6 grandes étapes:</a:t>
            </a:r>
          </a:p>
          <a:p>
            <a:pPr marL="57785" algn="just">
              <a:spcBef>
                <a:spcPts val="100"/>
              </a:spcBef>
            </a:pPr>
            <a:endParaRPr lang="fr-FR" dirty="0">
              <a:solidFill>
                <a:srgbClr val="040C28"/>
              </a:solidFill>
              <a:latin typeface="Google Sans"/>
            </a:endParaRPr>
          </a:p>
          <a:p>
            <a:pPr marL="343535" indent="-285750" algn="just">
              <a:spcBef>
                <a:spcPts val="100"/>
              </a:spcBef>
              <a:buFont typeface="Wingdings" panose="05000000000000000000" pitchFamily="2" charset="2"/>
              <a:buChar char="ü"/>
            </a:pPr>
            <a:r>
              <a:rPr lang="fr-FR" b="0" i="0" dirty="0">
                <a:solidFill>
                  <a:srgbClr val="040C28"/>
                </a:solidFill>
                <a:effectLst/>
                <a:latin typeface="Google Sans"/>
              </a:rPr>
              <a:t>L’intersaison</a:t>
            </a:r>
          </a:p>
          <a:p>
            <a:pPr marL="343535" indent="-285750" algn="just">
              <a:spcBef>
                <a:spcPts val="100"/>
              </a:spcBef>
              <a:buFont typeface="Wingdings" panose="05000000000000000000" pitchFamily="2" charset="2"/>
              <a:buChar char="ü"/>
            </a:pPr>
            <a:endParaRPr lang="fr-FR" dirty="0">
              <a:solidFill>
                <a:srgbClr val="040C28"/>
              </a:solidFill>
              <a:latin typeface="Google Sans"/>
            </a:endParaRPr>
          </a:p>
          <a:p>
            <a:pPr marL="343535" indent="-285750" algn="just">
              <a:spcBef>
                <a:spcPts val="100"/>
              </a:spcBef>
              <a:buFont typeface="Wingdings" panose="05000000000000000000" pitchFamily="2" charset="2"/>
              <a:buChar char="ü"/>
            </a:pPr>
            <a:r>
              <a:rPr lang="fr-FR" b="0" i="0" dirty="0">
                <a:solidFill>
                  <a:srgbClr val="040C28"/>
                </a:solidFill>
                <a:effectLst/>
                <a:latin typeface="Google Sans"/>
              </a:rPr>
              <a:t>La présaison</a:t>
            </a:r>
          </a:p>
          <a:p>
            <a:pPr marL="343535" indent="-285750" algn="just">
              <a:spcBef>
                <a:spcPts val="100"/>
              </a:spcBef>
              <a:buFont typeface="Wingdings" panose="05000000000000000000" pitchFamily="2" charset="2"/>
              <a:buChar char="ü"/>
            </a:pPr>
            <a:endParaRPr lang="fr-FR" dirty="0">
              <a:solidFill>
                <a:srgbClr val="040C28"/>
              </a:solidFill>
              <a:latin typeface="Google Sans"/>
            </a:endParaRPr>
          </a:p>
          <a:p>
            <a:pPr marL="343535" indent="-285750" algn="just">
              <a:spcBef>
                <a:spcPts val="100"/>
              </a:spcBef>
              <a:buFont typeface="Wingdings" panose="05000000000000000000" pitchFamily="2" charset="2"/>
              <a:buChar char="ü"/>
            </a:pPr>
            <a:r>
              <a:rPr lang="fr-FR" b="0" i="0" dirty="0">
                <a:solidFill>
                  <a:srgbClr val="040C28"/>
                </a:solidFill>
                <a:effectLst/>
                <a:latin typeface="Google Sans"/>
              </a:rPr>
              <a:t>La phase aller</a:t>
            </a:r>
          </a:p>
          <a:p>
            <a:pPr marL="343535" indent="-285750" algn="just">
              <a:spcBef>
                <a:spcPts val="100"/>
              </a:spcBef>
              <a:buFont typeface="Wingdings" panose="05000000000000000000" pitchFamily="2" charset="2"/>
              <a:buChar char="ü"/>
            </a:pPr>
            <a:endParaRPr lang="fr-FR" dirty="0">
              <a:solidFill>
                <a:srgbClr val="040C28"/>
              </a:solidFill>
              <a:latin typeface="Google Sans"/>
            </a:endParaRPr>
          </a:p>
          <a:p>
            <a:pPr marL="343535" indent="-285750" algn="just">
              <a:spcBef>
                <a:spcPts val="100"/>
              </a:spcBef>
              <a:buFont typeface="Wingdings" panose="05000000000000000000" pitchFamily="2" charset="2"/>
              <a:buChar char="ü"/>
            </a:pPr>
            <a:r>
              <a:rPr lang="fr-FR" dirty="0">
                <a:solidFill>
                  <a:srgbClr val="040C28"/>
                </a:solidFill>
                <a:latin typeface="Google Sans"/>
              </a:rPr>
              <a:t>La phase retour</a:t>
            </a:r>
          </a:p>
          <a:p>
            <a:pPr marL="343535" indent="-285750" algn="just">
              <a:spcBef>
                <a:spcPts val="100"/>
              </a:spcBef>
              <a:buFont typeface="Wingdings" panose="05000000000000000000" pitchFamily="2" charset="2"/>
              <a:buChar char="ü"/>
            </a:pPr>
            <a:endParaRPr lang="fr-FR" dirty="0">
              <a:solidFill>
                <a:srgbClr val="040C28"/>
              </a:solidFill>
              <a:latin typeface="Google Sans"/>
            </a:endParaRPr>
          </a:p>
          <a:p>
            <a:pPr marL="343535" indent="-285750" algn="just">
              <a:spcBef>
                <a:spcPts val="100"/>
              </a:spcBef>
              <a:buFont typeface="Wingdings" panose="05000000000000000000" pitchFamily="2" charset="2"/>
              <a:buChar char="ü"/>
            </a:pPr>
            <a:r>
              <a:rPr lang="fr-FR" dirty="0">
                <a:solidFill>
                  <a:srgbClr val="040C28"/>
                </a:solidFill>
                <a:latin typeface="Google Sans"/>
              </a:rPr>
              <a:t>Les phases finales</a:t>
            </a:r>
          </a:p>
          <a:p>
            <a:pPr marL="343535" indent="-285750" algn="just">
              <a:spcBef>
                <a:spcPts val="100"/>
              </a:spcBef>
              <a:buFont typeface="Wingdings" panose="05000000000000000000" pitchFamily="2" charset="2"/>
              <a:buChar char="ü"/>
            </a:pPr>
            <a:endParaRPr lang="fr-FR" b="1" i="1" spc="-5" dirty="0">
              <a:solidFill>
                <a:srgbClr val="040C28"/>
              </a:solidFill>
              <a:latin typeface="Google Sans"/>
              <a:cs typeface="Calibri"/>
            </a:endParaRPr>
          </a:p>
          <a:p>
            <a:pPr marL="343535" indent="-285750" algn="just">
              <a:spcBef>
                <a:spcPts val="100"/>
              </a:spcBef>
              <a:buFont typeface="Wingdings" panose="05000000000000000000" pitchFamily="2" charset="2"/>
              <a:buChar char="ü"/>
            </a:pPr>
            <a:r>
              <a:rPr lang="fr-FR" dirty="0">
                <a:solidFill>
                  <a:srgbClr val="040C28"/>
                </a:solidFill>
                <a:latin typeface="Google Sans"/>
              </a:rPr>
              <a:t> Off (coupure)</a:t>
            </a:r>
            <a:endParaRPr lang="fr-FR" b="1" i="1" spc="-5" dirty="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619001568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Espace réservé du contenu 7">
            <a:extLst>
              <a:ext uri="{FF2B5EF4-FFF2-40B4-BE49-F238E27FC236}">
                <a16:creationId xmlns:a16="http://schemas.microsoft.com/office/drawing/2014/main" id="{8B72B620-3473-88E0-29F5-2D0235FE29A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310" y="93310"/>
            <a:ext cx="1468710" cy="510718"/>
          </a:xfrm>
          <a:prstGeom prst="rect">
            <a:avLst/>
          </a:prstGeom>
        </p:spPr>
      </p:pic>
      <p:sp>
        <p:nvSpPr>
          <p:cNvPr id="14" name="ZoneTexte 13">
            <a:extLst>
              <a:ext uri="{FF2B5EF4-FFF2-40B4-BE49-F238E27FC236}">
                <a16:creationId xmlns:a16="http://schemas.microsoft.com/office/drawing/2014/main" id="{EF6796BD-C043-143B-F24C-E9AFE3E3C76A}"/>
              </a:ext>
            </a:extLst>
          </p:cNvPr>
          <p:cNvSpPr txBox="1"/>
          <p:nvPr/>
        </p:nvSpPr>
        <p:spPr>
          <a:xfrm>
            <a:off x="9414044" y="179392"/>
            <a:ext cx="268464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600" b="1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Formation Entraîneur Fédéral</a:t>
            </a:r>
          </a:p>
        </p:txBody>
      </p:sp>
      <p:sp>
        <p:nvSpPr>
          <p:cNvPr id="18" name="Titre 1">
            <a:extLst>
              <a:ext uri="{FF2B5EF4-FFF2-40B4-BE49-F238E27FC236}">
                <a16:creationId xmlns:a16="http://schemas.microsoft.com/office/drawing/2014/main" id="{D18C946F-0CAB-3E7C-045D-9063336242C7}"/>
              </a:ext>
            </a:extLst>
          </p:cNvPr>
          <p:cNvSpPr txBox="1">
            <a:spLocks/>
          </p:cNvSpPr>
          <p:nvPr/>
        </p:nvSpPr>
        <p:spPr>
          <a:xfrm>
            <a:off x="838200" y="818340"/>
            <a:ext cx="10515600" cy="10866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2700">
              <a:spcBef>
                <a:spcPts val="95"/>
              </a:spcBef>
            </a:pPr>
            <a:r>
              <a:rPr lang="fr-FR" b="1" spc="-5" dirty="0">
                <a:solidFill>
                  <a:srgbClr val="FF0000"/>
                </a:solidFill>
                <a:latin typeface="Calibri"/>
                <a:cs typeface="Calibri"/>
              </a:rPr>
              <a:t>4</a:t>
            </a:r>
            <a:r>
              <a:rPr lang="fr-FR" sz="4400" b="1" spc="-5" dirty="0">
                <a:solidFill>
                  <a:srgbClr val="FF0000"/>
                </a:solidFill>
                <a:latin typeface="Calibri"/>
                <a:cs typeface="Calibri"/>
              </a:rPr>
              <a:t>.</a:t>
            </a:r>
            <a:r>
              <a:rPr lang="fr-FR" sz="4400" b="1" spc="-5" dirty="0">
                <a:solidFill>
                  <a:srgbClr val="001F5F"/>
                </a:solidFill>
                <a:latin typeface="Calibri"/>
                <a:cs typeface="Calibri"/>
              </a:rPr>
              <a:t> METHODOLOGIE DE L’ENTRAÎNEMENT ET APPLICATION</a:t>
            </a:r>
            <a:endParaRPr lang="fr-FR" sz="4400" dirty="0">
              <a:latin typeface="Calibri"/>
              <a:cs typeface="Calibri"/>
            </a:endParaRPr>
          </a:p>
        </p:txBody>
      </p:sp>
      <p:sp>
        <p:nvSpPr>
          <p:cNvPr id="19" name="ZoneTexte 18">
            <a:extLst>
              <a:ext uri="{FF2B5EF4-FFF2-40B4-BE49-F238E27FC236}">
                <a16:creationId xmlns:a16="http://schemas.microsoft.com/office/drawing/2014/main" id="{BD0FB5C2-5801-56D8-44F1-AC3FC6494C1A}"/>
              </a:ext>
            </a:extLst>
          </p:cNvPr>
          <p:cNvSpPr txBox="1"/>
          <p:nvPr/>
        </p:nvSpPr>
        <p:spPr>
          <a:xfrm>
            <a:off x="701715" y="2110879"/>
            <a:ext cx="10788570" cy="32547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785" algn="just">
              <a:spcBef>
                <a:spcPts val="100"/>
              </a:spcBef>
            </a:pPr>
            <a:r>
              <a:rPr lang="fr-FR" b="1" u="sng" spc="-5" dirty="0">
                <a:solidFill>
                  <a:srgbClr val="002060"/>
                </a:solidFill>
                <a:latin typeface="Calibri"/>
                <a:cs typeface="Calibri"/>
              </a:rPr>
              <a:t>Exemple d’outil de planification</a:t>
            </a:r>
          </a:p>
          <a:p>
            <a:pPr marL="57785" algn="just">
              <a:spcBef>
                <a:spcPts val="100"/>
              </a:spcBef>
            </a:pPr>
            <a:endParaRPr lang="fr-FR" b="0" i="0" dirty="0">
              <a:solidFill>
                <a:srgbClr val="202124"/>
              </a:solidFill>
              <a:effectLst/>
              <a:latin typeface="Google Sans"/>
            </a:endParaRPr>
          </a:p>
          <a:p>
            <a:pPr marL="57785" algn="just">
              <a:spcBef>
                <a:spcPts val="100"/>
              </a:spcBef>
            </a:pPr>
            <a:r>
              <a:rPr lang="fr-FR" b="0" i="0" dirty="0">
                <a:effectLst/>
                <a:latin typeface="Google Sans"/>
              </a:rPr>
              <a:t>Utiliser un tableau permettant de programmer l’ensemble de la saison en terme d’objectifs et de contenus d’entraînement</a:t>
            </a:r>
            <a:endParaRPr lang="fr-FR" b="1" i="1" spc="-5" dirty="0">
              <a:effectLst/>
              <a:latin typeface="Calibri"/>
              <a:cs typeface="Calibri"/>
            </a:endParaRPr>
          </a:p>
          <a:p>
            <a:pPr marL="57785" algn="just">
              <a:spcBef>
                <a:spcPts val="100"/>
              </a:spcBef>
            </a:pPr>
            <a:endParaRPr lang="fr-FR" b="1" i="1" spc="-5" dirty="0">
              <a:latin typeface="Calibri"/>
              <a:cs typeface="Calibri"/>
            </a:endParaRPr>
          </a:p>
          <a:p>
            <a:pPr marL="57785" algn="just">
              <a:spcBef>
                <a:spcPts val="100"/>
              </a:spcBef>
            </a:pPr>
            <a:r>
              <a:rPr lang="fr-FR" spc="-5" dirty="0">
                <a:effectLst/>
                <a:latin typeface="Calibri"/>
                <a:cs typeface="Calibri"/>
              </a:rPr>
              <a:t>Items:</a:t>
            </a:r>
          </a:p>
          <a:p>
            <a:pPr marL="343535" indent="-285750" algn="just">
              <a:spcBef>
                <a:spcPts val="100"/>
              </a:spcBef>
              <a:buFontTx/>
              <a:buChar char="-"/>
            </a:pPr>
            <a:r>
              <a:rPr lang="fr-FR" spc="-5" dirty="0">
                <a:latin typeface="Calibri"/>
                <a:cs typeface="Calibri"/>
              </a:rPr>
              <a:t>Période (</a:t>
            </a:r>
            <a:r>
              <a:rPr lang="fr-FR" b="0" i="0" dirty="0">
                <a:solidFill>
                  <a:srgbClr val="040C28"/>
                </a:solidFill>
                <a:effectLst/>
                <a:latin typeface="Google Sans"/>
              </a:rPr>
              <a:t>intersaison, présaison, phase aller, </a:t>
            </a:r>
            <a:r>
              <a:rPr lang="fr-FR" dirty="0">
                <a:solidFill>
                  <a:srgbClr val="040C28"/>
                </a:solidFill>
                <a:latin typeface="Google Sans"/>
              </a:rPr>
              <a:t>phase retour, phases finales</a:t>
            </a:r>
            <a:r>
              <a:rPr lang="fr-FR">
                <a:solidFill>
                  <a:srgbClr val="040C28"/>
                </a:solidFill>
                <a:latin typeface="Google Sans"/>
              </a:rPr>
              <a:t>, off)</a:t>
            </a:r>
            <a:endParaRPr lang="fr-FR" dirty="0">
              <a:solidFill>
                <a:srgbClr val="040C28"/>
              </a:solidFill>
              <a:latin typeface="Google Sans"/>
            </a:endParaRPr>
          </a:p>
          <a:p>
            <a:pPr marL="343535" indent="-285750" algn="just">
              <a:spcBef>
                <a:spcPts val="100"/>
              </a:spcBef>
              <a:buFontTx/>
              <a:buChar char="-"/>
            </a:pPr>
            <a:r>
              <a:rPr lang="fr-FR" spc="-5" dirty="0">
                <a:solidFill>
                  <a:srgbClr val="040C28"/>
                </a:solidFill>
                <a:latin typeface="Google Sans"/>
                <a:cs typeface="Calibri"/>
              </a:rPr>
              <a:t>Semaine et jours d’entraînement</a:t>
            </a:r>
          </a:p>
          <a:p>
            <a:pPr marL="343535" indent="-285750" algn="just">
              <a:spcBef>
                <a:spcPts val="100"/>
              </a:spcBef>
              <a:buFontTx/>
              <a:buChar char="-"/>
            </a:pPr>
            <a:r>
              <a:rPr lang="fr-FR" spc="-5" dirty="0">
                <a:solidFill>
                  <a:srgbClr val="040C28"/>
                </a:solidFill>
                <a:latin typeface="Google Sans"/>
                <a:cs typeface="Calibri"/>
              </a:rPr>
              <a:t>Match préparé</a:t>
            </a:r>
          </a:p>
          <a:p>
            <a:pPr marL="343535" indent="-285750" algn="just">
              <a:spcBef>
                <a:spcPts val="100"/>
              </a:spcBef>
              <a:buFontTx/>
              <a:buChar char="-"/>
            </a:pPr>
            <a:r>
              <a:rPr lang="fr-FR" spc="-5" dirty="0">
                <a:solidFill>
                  <a:srgbClr val="040C28"/>
                </a:solidFill>
                <a:latin typeface="Google Sans"/>
                <a:cs typeface="Calibri"/>
              </a:rPr>
              <a:t>Objectifs dans chaque facteur de la performance</a:t>
            </a:r>
          </a:p>
          <a:p>
            <a:pPr marL="343535" indent="-285750" algn="just">
              <a:spcBef>
                <a:spcPts val="100"/>
              </a:spcBef>
              <a:buFontTx/>
              <a:buChar char="-"/>
            </a:pPr>
            <a:r>
              <a:rPr lang="fr-FR" spc="-5" dirty="0">
                <a:solidFill>
                  <a:srgbClr val="040C28"/>
                </a:solidFill>
                <a:latin typeface="Google Sans"/>
                <a:cs typeface="Calibri"/>
              </a:rPr>
              <a:t>Contenus d’entraînement</a:t>
            </a:r>
            <a:endParaRPr lang="fr-FR" spc="-5" dirty="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88504441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>
            <a:extLst>
              <a:ext uri="{FF2B5EF4-FFF2-40B4-BE49-F238E27FC236}">
                <a16:creationId xmlns:a16="http://schemas.microsoft.com/office/drawing/2014/main" id="{AF7039AD-B84E-69D1-C673-B2BA16DA2FAB}"/>
              </a:ext>
            </a:extLst>
          </p:cNvPr>
          <p:cNvSpPr txBox="1"/>
          <p:nvPr/>
        </p:nvSpPr>
        <p:spPr>
          <a:xfrm>
            <a:off x="9414044" y="179392"/>
            <a:ext cx="268464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600" b="1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Formation Entraîneur Fédéral</a:t>
            </a:r>
          </a:p>
        </p:txBody>
      </p:sp>
      <p:pic>
        <p:nvPicPr>
          <p:cNvPr id="5" name="Espace réservé du contenu 7">
            <a:extLst>
              <a:ext uri="{FF2B5EF4-FFF2-40B4-BE49-F238E27FC236}">
                <a16:creationId xmlns:a16="http://schemas.microsoft.com/office/drawing/2014/main" id="{C2283E8A-127F-51DC-3744-54EC46C1DE6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310" y="93310"/>
            <a:ext cx="1468710" cy="510718"/>
          </a:xfrm>
          <a:prstGeom prst="rect">
            <a:avLst/>
          </a:prstGeom>
        </p:spPr>
      </p:pic>
      <p:sp>
        <p:nvSpPr>
          <p:cNvPr id="6" name="ZoneTexte 5">
            <a:extLst>
              <a:ext uri="{FF2B5EF4-FFF2-40B4-BE49-F238E27FC236}">
                <a16:creationId xmlns:a16="http://schemas.microsoft.com/office/drawing/2014/main" id="{1D07C4B5-2A8C-527B-9BBF-3673C959F082}"/>
              </a:ext>
            </a:extLst>
          </p:cNvPr>
          <p:cNvSpPr txBox="1"/>
          <p:nvPr/>
        </p:nvSpPr>
        <p:spPr>
          <a:xfrm>
            <a:off x="717630" y="2057400"/>
            <a:ext cx="1078857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225" marR="5080">
              <a:spcBef>
                <a:spcPts val="100"/>
              </a:spcBef>
              <a:tabLst>
                <a:tab pos="309245" algn="l"/>
                <a:tab pos="309880" algn="l"/>
              </a:tabLst>
            </a:pPr>
            <a:r>
              <a:rPr lang="fr-FR" spc="-5" dirty="0"/>
              <a:t>Pour tenter</a:t>
            </a:r>
            <a:r>
              <a:rPr lang="fr-FR" spc="5" dirty="0"/>
              <a:t> </a:t>
            </a:r>
            <a:r>
              <a:rPr lang="fr-FR" spc="-10" dirty="0"/>
              <a:t>d’appréhender</a:t>
            </a:r>
            <a:r>
              <a:rPr lang="fr-FR" spc="45" dirty="0"/>
              <a:t> </a:t>
            </a:r>
            <a:r>
              <a:rPr lang="fr-FR" spc="-5" dirty="0"/>
              <a:t>l’ensemble</a:t>
            </a:r>
            <a:r>
              <a:rPr lang="fr-FR" spc="15" dirty="0"/>
              <a:t> </a:t>
            </a:r>
            <a:r>
              <a:rPr lang="fr-FR" spc="-5" dirty="0"/>
              <a:t>des</a:t>
            </a:r>
            <a:r>
              <a:rPr lang="fr-FR" spc="5" dirty="0"/>
              <a:t> </a:t>
            </a:r>
            <a:r>
              <a:rPr lang="fr-FR" spc="-10" dirty="0"/>
              <a:t>problèmes</a:t>
            </a:r>
            <a:r>
              <a:rPr lang="fr-FR" spc="30" dirty="0"/>
              <a:t> </a:t>
            </a:r>
            <a:r>
              <a:rPr lang="fr-FR" spc="-5" dirty="0"/>
              <a:t>posés,</a:t>
            </a:r>
            <a:r>
              <a:rPr lang="fr-FR" spc="5" dirty="0"/>
              <a:t> </a:t>
            </a:r>
            <a:r>
              <a:rPr lang="fr-FR" spc="-5" dirty="0"/>
              <a:t>de</a:t>
            </a:r>
            <a:r>
              <a:rPr lang="fr-FR" spc="5" dirty="0"/>
              <a:t> </a:t>
            </a:r>
            <a:r>
              <a:rPr lang="fr-FR" dirty="0"/>
              <a:t>très</a:t>
            </a:r>
            <a:r>
              <a:rPr lang="fr-FR" spc="-5" dirty="0"/>
              <a:t> nombreux </a:t>
            </a:r>
            <a:r>
              <a:rPr lang="fr-FR" spc="-484" dirty="0"/>
              <a:t> </a:t>
            </a:r>
            <a:r>
              <a:rPr lang="fr-FR" spc="-5" dirty="0"/>
              <a:t>auteurs</a:t>
            </a:r>
            <a:r>
              <a:rPr lang="fr-FR" spc="10" dirty="0"/>
              <a:t> </a:t>
            </a:r>
            <a:r>
              <a:rPr lang="fr-FR" spc="-5" dirty="0"/>
              <a:t>proposent</a:t>
            </a:r>
            <a:r>
              <a:rPr lang="fr-FR" spc="20" dirty="0"/>
              <a:t> </a:t>
            </a:r>
            <a:r>
              <a:rPr lang="fr-FR" spc="-5" dirty="0"/>
              <a:t>des</a:t>
            </a:r>
            <a:r>
              <a:rPr lang="fr-FR" spc="5" dirty="0"/>
              <a:t> </a:t>
            </a:r>
            <a:r>
              <a:rPr lang="fr-FR" spc="-5" dirty="0"/>
              <a:t>schémas,</a:t>
            </a:r>
            <a:r>
              <a:rPr lang="fr-FR" spc="15" dirty="0"/>
              <a:t> </a:t>
            </a:r>
            <a:r>
              <a:rPr lang="fr-FR" spc="-5" dirty="0"/>
              <a:t>des</a:t>
            </a:r>
            <a:r>
              <a:rPr lang="fr-FR" spc="10" dirty="0"/>
              <a:t> </a:t>
            </a:r>
            <a:r>
              <a:rPr lang="fr-FR" b="1" spc="-10" dirty="0">
                <a:uFill>
                  <a:solidFill>
                    <a:srgbClr val="000000"/>
                  </a:solidFill>
                </a:uFill>
                <a:cs typeface="Arial"/>
              </a:rPr>
              <a:t>modèles</a:t>
            </a:r>
            <a:r>
              <a:rPr lang="fr-FR" spc="25" dirty="0">
                <a:cs typeface="Arial"/>
              </a:rPr>
              <a:t> </a:t>
            </a:r>
            <a:r>
              <a:rPr lang="fr-FR" spc="-5" dirty="0"/>
              <a:t>qui</a:t>
            </a:r>
            <a:r>
              <a:rPr lang="fr-FR" spc="15" dirty="0"/>
              <a:t> </a:t>
            </a:r>
            <a:r>
              <a:rPr lang="fr-FR" spc="-5" dirty="0"/>
              <a:t>se</a:t>
            </a:r>
            <a:r>
              <a:rPr lang="fr-FR" spc="5" dirty="0"/>
              <a:t> </a:t>
            </a:r>
            <a:r>
              <a:rPr lang="fr-FR" spc="-5" dirty="0"/>
              <a:t>présentent</a:t>
            </a:r>
            <a:r>
              <a:rPr lang="fr-FR" spc="15" dirty="0"/>
              <a:t> </a:t>
            </a:r>
            <a:r>
              <a:rPr lang="fr-FR" spc="-5" dirty="0"/>
              <a:t>comme</a:t>
            </a:r>
            <a:r>
              <a:rPr lang="fr-FR" spc="-10" dirty="0"/>
              <a:t> </a:t>
            </a:r>
            <a:r>
              <a:rPr lang="fr-FR" spc="-5" dirty="0"/>
              <a:t>des </a:t>
            </a:r>
            <a:r>
              <a:rPr lang="fr-FR" b="1" spc="-5" dirty="0">
                <a:uFill>
                  <a:solidFill>
                    <a:srgbClr val="000000"/>
                  </a:solidFill>
                </a:uFill>
                <a:cs typeface="Arial"/>
              </a:rPr>
              <a:t>systèmes</a:t>
            </a:r>
            <a:r>
              <a:rPr lang="fr-FR" b="1" spc="5" dirty="0">
                <a:uFill>
                  <a:solidFill>
                    <a:srgbClr val="000000"/>
                  </a:solidFill>
                </a:uFill>
                <a:cs typeface="Arial"/>
              </a:rPr>
              <a:t> </a:t>
            </a:r>
            <a:r>
              <a:rPr lang="fr-FR" b="1" spc="-5" dirty="0">
                <a:uFill>
                  <a:solidFill>
                    <a:srgbClr val="000000"/>
                  </a:solidFill>
                </a:uFill>
                <a:cs typeface="Arial"/>
              </a:rPr>
              <a:t>explicatifs</a:t>
            </a:r>
            <a:r>
              <a:rPr lang="fr-FR" b="1" spc="10" dirty="0">
                <a:uFill>
                  <a:solidFill>
                    <a:srgbClr val="000000"/>
                  </a:solidFill>
                </a:uFill>
                <a:cs typeface="Arial"/>
              </a:rPr>
              <a:t> </a:t>
            </a:r>
            <a:r>
              <a:rPr lang="fr-FR" b="1" spc="-5" dirty="0">
                <a:uFill>
                  <a:solidFill>
                    <a:srgbClr val="000000"/>
                  </a:solidFill>
                </a:uFill>
                <a:cs typeface="Arial"/>
              </a:rPr>
              <a:t>de</a:t>
            </a:r>
            <a:r>
              <a:rPr lang="fr-FR" b="1" spc="-10" dirty="0">
                <a:uFill>
                  <a:solidFill>
                    <a:srgbClr val="000000"/>
                  </a:solidFill>
                </a:uFill>
                <a:cs typeface="Arial"/>
              </a:rPr>
              <a:t> </a:t>
            </a:r>
            <a:r>
              <a:rPr lang="fr-FR" b="1" spc="-5" dirty="0">
                <a:uFill>
                  <a:solidFill>
                    <a:srgbClr val="000000"/>
                  </a:solidFill>
                </a:uFill>
                <a:cs typeface="Arial"/>
              </a:rPr>
              <a:t>la</a:t>
            </a:r>
            <a:r>
              <a:rPr lang="fr-FR" b="1" spc="5" dirty="0">
                <a:uFill>
                  <a:solidFill>
                    <a:srgbClr val="000000"/>
                  </a:solidFill>
                </a:uFill>
                <a:cs typeface="Arial"/>
              </a:rPr>
              <a:t> </a:t>
            </a:r>
            <a:r>
              <a:rPr lang="fr-FR" b="1" spc="-5" dirty="0">
                <a:uFill>
                  <a:solidFill>
                    <a:srgbClr val="000000"/>
                  </a:solidFill>
                </a:uFill>
                <a:cs typeface="Arial"/>
              </a:rPr>
              <a:t>performance</a:t>
            </a:r>
            <a:r>
              <a:rPr lang="fr-FR" spc="-5" dirty="0"/>
              <a:t>.</a:t>
            </a:r>
          </a:p>
          <a:p>
            <a:pPr marL="10160">
              <a:spcBef>
                <a:spcPts val="35"/>
              </a:spcBef>
              <a:buFont typeface="Arial MT"/>
              <a:buChar char="-"/>
            </a:pPr>
            <a:endParaRPr lang="fr-FR" dirty="0"/>
          </a:p>
          <a:p>
            <a:pPr marL="22225" marR="53340">
              <a:tabLst>
                <a:tab pos="309245" algn="l"/>
                <a:tab pos="309880" algn="l"/>
              </a:tabLst>
            </a:pPr>
            <a:r>
              <a:rPr lang="fr-FR" spc="-5" dirty="0"/>
              <a:t>Chaque</a:t>
            </a:r>
            <a:r>
              <a:rPr lang="fr-FR" spc="20" dirty="0"/>
              <a:t> </a:t>
            </a:r>
            <a:r>
              <a:rPr lang="fr-FR" spc="-5" dirty="0"/>
              <a:t>auteur</a:t>
            </a:r>
            <a:r>
              <a:rPr lang="fr-FR" spc="10" dirty="0"/>
              <a:t> </a:t>
            </a:r>
            <a:r>
              <a:rPr lang="fr-FR" spc="-5" dirty="0"/>
              <a:t>a</a:t>
            </a:r>
            <a:r>
              <a:rPr lang="fr-FR" spc="5" dirty="0"/>
              <a:t> </a:t>
            </a:r>
            <a:r>
              <a:rPr lang="fr-FR" spc="-5" dirty="0"/>
              <a:t>sa</a:t>
            </a:r>
            <a:r>
              <a:rPr lang="fr-FR" spc="10" dirty="0"/>
              <a:t> </a:t>
            </a:r>
            <a:r>
              <a:rPr lang="fr-FR" spc="-5" dirty="0"/>
              <a:t>propre</a:t>
            </a:r>
            <a:r>
              <a:rPr lang="fr-FR" spc="10" dirty="0"/>
              <a:t> </a:t>
            </a:r>
            <a:r>
              <a:rPr lang="fr-FR" spc="-5" dirty="0"/>
              <a:t>perception</a:t>
            </a:r>
            <a:r>
              <a:rPr lang="fr-FR" spc="25" dirty="0"/>
              <a:t> </a:t>
            </a:r>
            <a:r>
              <a:rPr lang="fr-FR" spc="-5" dirty="0"/>
              <a:t>du sujet</a:t>
            </a:r>
            <a:r>
              <a:rPr lang="fr-FR" spc="25" dirty="0"/>
              <a:t> </a:t>
            </a:r>
            <a:r>
              <a:rPr lang="fr-FR" spc="-5" dirty="0"/>
              <a:t>en fonction</a:t>
            </a:r>
            <a:r>
              <a:rPr lang="fr-FR" spc="15" dirty="0"/>
              <a:t> </a:t>
            </a:r>
            <a:r>
              <a:rPr lang="fr-FR" spc="-5" dirty="0"/>
              <a:t>de sa</a:t>
            </a:r>
            <a:r>
              <a:rPr lang="fr-FR" spc="10" dirty="0"/>
              <a:t> </a:t>
            </a:r>
            <a:r>
              <a:rPr lang="fr-FR" spc="-5" dirty="0"/>
              <a:t>sensibilité</a:t>
            </a:r>
            <a:r>
              <a:rPr lang="fr-FR" spc="25" dirty="0"/>
              <a:t> </a:t>
            </a:r>
            <a:r>
              <a:rPr lang="fr-FR" spc="-5" dirty="0"/>
              <a:t>ou </a:t>
            </a:r>
            <a:r>
              <a:rPr lang="fr-FR" spc="-484" dirty="0"/>
              <a:t> </a:t>
            </a:r>
            <a:r>
              <a:rPr lang="fr-FR" spc="-5" dirty="0"/>
              <a:t>de</a:t>
            </a:r>
            <a:r>
              <a:rPr lang="fr-FR" spc="-10" dirty="0"/>
              <a:t> </a:t>
            </a:r>
            <a:r>
              <a:rPr lang="fr-FR" dirty="0"/>
              <a:t>ses</a:t>
            </a:r>
            <a:r>
              <a:rPr lang="fr-FR" spc="5" dirty="0"/>
              <a:t> </a:t>
            </a:r>
            <a:r>
              <a:rPr lang="fr-FR" spc="-5" dirty="0"/>
              <a:t>préoccupations.</a:t>
            </a:r>
            <a:r>
              <a:rPr lang="fr-FR" spc="30" dirty="0"/>
              <a:t> </a:t>
            </a:r>
            <a:r>
              <a:rPr lang="fr-FR" spc="-5" dirty="0"/>
              <a:t>Par</a:t>
            </a:r>
            <a:r>
              <a:rPr lang="fr-FR" dirty="0"/>
              <a:t> </a:t>
            </a:r>
            <a:r>
              <a:rPr lang="fr-FR" spc="-5" dirty="0"/>
              <a:t>ailleurs,</a:t>
            </a:r>
            <a:r>
              <a:rPr lang="fr-FR" spc="30" dirty="0"/>
              <a:t> </a:t>
            </a:r>
            <a:r>
              <a:rPr lang="fr-FR" spc="-5" dirty="0"/>
              <a:t>on peut</a:t>
            </a:r>
            <a:r>
              <a:rPr lang="fr-FR" spc="5" dirty="0"/>
              <a:t> </a:t>
            </a:r>
            <a:r>
              <a:rPr lang="fr-FR" spc="-5" dirty="0"/>
              <a:t>constater</a:t>
            </a:r>
            <a:r>
              <a:rPr lang="fr-FR" spc="20" dirty="0"/>
              <a:t> </a:t>
            </a:r>
            <a:r>
              <a:rPr lang="fr-FR" spc="-5" dirty="0">
                <a:cs typeface="Arial"/>
              </a:rPr>
              <a:t>que</a:t>
            </a:r>
            <a:r>
              <a:rPr lang="fr-FR" dirty="0">
                <a:cs typeface="Arial"/>
              </a:rPr>
              <a:t> </a:t>
            </a:r>
            <a:r>
              <a:rPr lang="fr-FR" b="1" spc="-5" dirty="0">
                <a:uFill>
                  <a:solidFill>
                    <a:srgbClr val="000000"/>
                  </a:solidFill>
                </a:uFill>
                <a:cs typeface="Arial"/>
              </a:rPr>
              <a:t>ces</a:t>
            </a:r>
            <a:r>
              <a:rPr lang="fr-FR" b="1" spc="5" dirty="0">
                <a:uFill>
                  <a:solidFill>
                    <a:srgbClr val="000000"/>
                  </a:solidFill>
                </a:uFill>
                <a:cs typeface="Arial"/>
              </a:rPr>
              <a:t> </a:t>
            </a:r>
            <a:r>
              <a:rPr lang="fr-FR" b="1" spc="-10" dirty="0">
                <a:uFill>
                  <a:solidFill>
                    <a:srgbClr val="000000"/>
                  </a:solidFill>
                </a:uFill>
                <a:cs typeface="Arial"/>
              </a:rPr>
              <a:t>modèles </a:t>
            </a:r>
            <a:r>
              <a:rPr lang="fr-FR" b="1" spc="-5" dirty="0">
                <a:cs typeface="Arial"/>
              </a:rPr>
              <a:t> </a:t>
            </a:r>
            <a:r>
              <a:rPr lang="fr-FR" b="1" spc="-5" dirty="0">
                <a:uFill>
                  <a:solidFill>
                    <a:srgbClr val="000000"/>
                  </a:solidFill>
                </a:uFill>
                <a:cs typeface="Arial"/>
              </a:rPr>
              <a:t>évoluent</a:t>
            </a:r>
            <a:r>
              <a:rPr lang="fr-FR" b="1" spc="15" dirty="0">
                <a:uFill>
                  <a:solidFill>
                    <a:srgbClr val="000000"/>
                  </a:solidFill>
                </a:uFill>
                <a:cs typeface="Arial"/>
              </a:rPr>
              <a:t> </a:t>
            </a:r>
            <a:r>
              <a:rPr lang="fr-FR" b="1" spc="-5" dirty="0">
                <a:uFill>
                  <a:solidFill>
                    <a:srgbClr val="000000"/>
                  </a:solidFill>
                </a:uFill>
                <a:cs typeface="Arial"/>
              </a:rPr>
              <a:t>dans</a:t>
            </a:r>
            <a:r>
              <a:rPr lang="fr-FR" b="1" spc="5" dirty="0">
                <a:uFill>
                  <a:solidFill>
                    <a:srgbClr val="000000"/>
                  </a:solidFill>
                </a:uFill>
                <a:cs typeface="Arial"/>
              </a:rPr>
              <a:t> </a:t>
            </a:r>
            <a:r>
              <a:rPr lang="fr-FR" b="1" spc="-5" dirty="0">
                <a:uFill>
                  <a:solidFill>
                    <a:srgbClr val="000000"/>
                  </a:solidFill>
                </a:uFill>
                <a:cs typeface="Arial"/>
              </a:rPr>
              <a:t>le</a:t>
            </a:r>
            <a:r>
              <a:rPr lang="fr-FR" b="1" spc="-10" dirty="0">
                <a:uFill>
                  <a:solidFill>
                    <a:srgbClr val="000000"/>
                  </a:solidFill>
                </a:uFill>
                <a:cs typeface="Arial"/>
              </a:rPr>
              <a:t> </a:t>
            </a:r>
            <a:r>
              <a:rPr lang="fr-FR" b="1" spc="-5" dirty="0">
                <a:uFill>
                  <a:solidFill>
                    <a:srgbClr val="000000"/>
                  </a:solidFill>
                </a:uFill>
                <a:cs typeface="Arial"/>
              </a:rPr>
              <a:t>temps</a:t>
            </a:r>
            <a:r>
              <a:rPr lang="fr-FR" b="1" spc="10" dirty="0">
                <a:uFill>
                  <a:solidFill>
                    <a:srgbClr val="000000"/>
                  </a:solidFill>
                </a:uFill>
                <a:cs typeface="Arial"/>
              </a:rPr>
              <a:t> </a:t>
            </a:r>
            <a:r>
              <a:rPr lang="fr-FR" b="1" spc="-5" dirty="0">
                <a:uFill>
                  <a:solidFill>
                    <a:srgbClr val="000000"/>
                  </a:solidFill>
                </a:uFill>
                <a:cs typeface="Arial"/>
              </a:rPr>
              <a:t>en</a:t>
            </a:r>
            <a:r>
              <a:rPr lang="fr-FR" b="1" spc="5" dirty="0">
                <a:uFill>
                  <a:solidFill>
                    <a:srgbClr val="000000"/>
                  </a:solidFill>
                </a:uFill>
                <a:cs typeface="Arial"/>
              </a:rPr>
              <a:t> </a:t>
            </a:r>
            <a:r>
              <a:rPr lang="fr-FR" b="1" spc="-5" dirty="0">
                <a:uFill>
                  <a:solidFill>
                    <a:srgbClr val="000000"/>
                  </a:solidFill>
                </a:uFill>
                <a:cs typeface="Arial"/>
              </a:rPr>
              <a:t>fonction</a:t>
            </a:r>
            <a:r>
              <a:rPr lang="fr-FR" b="1" spc="-10" dirty="0">
                <a:uFill>
                  <a:solidFill>
                    <a:srgbClr val="000000"/>
                  </a:solidFill>
                </a:uFill>
                <a:cs typeface="Arial"/>
              </a:rPr>
              <a:t> </a:t>
            </a:r>
            <a:r>
              <a:rPr lang="fr-FR" b="1" spc="-5" dirty="0">
                <a:uFill>
                  <a:solidFill>
                    <a:srgbClr val="000000"/>
                  </a:solidFill>
                </a:uFill>
                <a:cs typeface="Arial"/>
              </a:rPr>
              <a:t>des</a:t>
            </a:r>
            <a:r>
              <a:rPr lang="fr-FR" b="1" spc="15" dirty="0">
                <a:uFill>
                  <a:solidFill>
                    <a:srgbClr val="000000"/>
                  </a:solidFill>
                </a:uFill>
                <a:cs typeface="Arial"/>
              </a:rPr>
              <a:t> </a:t>
            </a:r>
            <a:r>
              <a:rPr lang="fr-FR" b="1" spc="-5" dirty="0">
                <a:uFill>
                  <a:solidFill>
                    <a:srgbClr val="000000"/>
                  </a:solidFill>
                </a:uFill>
                <a:cs typeface="Arial"/>
              </a:rPr>
              <a:t>connaissances</a:t>
            </a:r>
            <a:r>
              <a:rPr lang="fr-FR" b="1" spc="25" dirty="0">
                <a:uFill>
                  <a:solidFill>
                    <a:srgbClr val="000000"/>
                  </a:solidFill>
                </a:uFill>
                <a:cs typeface="Arial"/>
              </a:rPr>
              <a:t> </a:t>
            </a:r>
            <a:r>
              <a:rPr lang="fr-FR" b="1" spc="-5" dirty="0">
                <a:uFill>
                  <a:solidFill>
                    <a:srgbClr val="000000"/>
                  </a:solidFill>
                </a:uFill>
                <a:cs typeface="Arial"/>
              </a:rPr>
              <a:t>scientifiques </a:t>
            </a:r>
            <a:r>
              <a:rPr lang="fr-FR" b="1" dirty="0">
                <a:cs typeface="Arial"/>
              </a:rPr>
              <a:t> </a:t>
            </a:r>
            <a:r>
              <a:rPr lang="fr-FR" b="1" spc="-5" dirty="0">
                <a:uFill>
                  <a:solidFill>
                    <a:srgbClr val="000000"/>
                  </a:solidFill>
                </a:uFill>
                <a:cs typeface="Arial"/>
              </a:rPr>
              <a:t>disponibles</a:t>
            </a:r>
            <a:r>
              <a:rPr lang="fr-FR" spc="-5" dirty="0">
                <a:uFill>
                  <a:solidFill>
                    <a:srgbClr val="000000"/>
                  </a:solidFill>
                </a:uFill>
              </a:rPr>
              <a:t>.</a:t>
            </a:r>
          </a:p>
          <a:p>
            <a:pPr marL="10160">
              <a:spcBef>
                <a:spcPts val="35"/>
              </a:spcBef>
              <a:buFont typeface="Arial MT"/>
              <a:buChar char="-"/>
            </a:pPr>
            <a:endParaRPr lang="fr-FR" dirty="0"/>
          </a:p>
          <a:p>
            <a:pPr marL="22225">
              <a:tabLst>
                <a:tab pos="163195" algn="l"/>
              </a:tabLst>
            </a:pPr>
            <a:r>
              <a:rPr lang="fr-FR" spc="-5" dirty="0"/>
              <a:t>Une</a:t>
            </a:r>
            <a:r>
              <a:rPr lang="fr-FR" spc="-10" dirty="0"/>
              <a:t> </a:t>
            </a:r>
            <a:r>
              <a:rPr lang="fr-FR" spc="-5" dirty="0"/>
              <a:t>évolution</a:t>
            </a:r>
            <a:r>
              <a:rPr lang="fr-FR" spc="20" dirty="0"/>
              <a:t> </a:t>
            </a:r>
            <a:r>
              <a:rPr lang="fr-FR" spc="-5" dirty="0"/>
              <a:t>qui</a:t>
            </a:r>
            <a:r>
              <a:rPr lang="fr-FR" spc="10" dirty="0"/>
              <a:t> </a:t>
            </a:r>
            <a:r>
              <a:rPr lang="fr-FR" dirty="0"/>
              <a:t>va </a:t>
            </a:r>
            <a:r>
              <a:rPr lang="fr-FR" spc="-10" dirty="0"/>
              <a:t>dans</a:t>
            </a:r>
            <a:r>
              <a:rPr lang="fr-FR" spc="-5" dirty="0"/>
              <a:t> le</a:t>
            </a:r>
            <a:r>
              <a:rPr lang="fr-FR" spc="5" dirty="0"/>
              <a:t> </a:t>
            </a:r>
            <a:r>
              <a:rPr lang="fr-FR" spc="-5" dirty="0"/>
              <a:t>sens</a:t>
            </a:r>
            <a:r>
              <a:rPr lang="fr-FR" dirty="0"/>
              <a:t> </a:t>
            </a:r>
            <a:r>
              <a:rPr lang="fr-FR" spc="-5" dirty="0"/>
              <a:t>d’une</a:t>
            </a:r>
            <a:r>
              <a:rPr lang="fr-FR" spc="10" dirty="0"/>
              <a:t> </a:t>
            </a:r>
            <a:r>
              <a:rPr lang="fr-FR" b="1" spc="-5" dirty="0">
                <a:uFill>
                  <a:solidFill>
                    <a:srgbClr val="000000"/>
                  </a:solidFill>
                </a:uFill>
                <a:cs typeface="Arial"/>
              </a:rPr>
              <a:t>complexification</a:t>
            </a:r>
            <a:r>
              <a:rPr lang="fr-FR" b="1" spc="40" dirty="0">
                <a:uFill>
                  <a:solidFill>
                    <a:srgbClr val="000000"/>
                  </a:solidFill>
                </a:uFill>
                <a:cs typeface="Arial"/>
              </a:rPr>
              <a:t> </a:t>
            </a:r>
            <a:r>
              <a:rPr lang="fr-FR" b="1" spc="-5" dirty="0">
                <a:uFill>
                  <a:solidFill>
                    <a:srgbClr val="000000"/>
                  </a:solidFill>
                </a:uFill>
                <a:cs typeface="Arial"/>
              </a:rPr>
              <a:t>croissante </a:t>
            </a:r>
            <a:r>
              <a:rPr lang="fr-FR" dirty="0"/>
              <a:t>:</a:t>
            </a:r>
          </a:p>
          <a:p>
            <a:pPr marL="22225">
              <a:tabLst>
                <a:tab pos="163195" algn="l"/>
              </a:tabLst>
            </a:pPr>
            <a:r>
              <a:rPr lang="fr-FR" spc="-5" dirty="0">
                <a:cs typeface="Arial MT"/>
              </a:rPr>
              <a:t>	- un nombre</a:t>
            </a:r>
            <a:r>
              <a:rPr lang="fr-FR" spc="10" dirty="0">
                <a:cs typeface="Arial MT"/>
              </a:rPr>
              <a:t> </a:t>
            </a:r>
            <a:r>
              <a:rPr lang="fr-FR" spc="-5" dirty="0">
                <a:cs typeface="Arial MT"/>
              </a:rPr>
              <a:t>croissant</a:t>
            </a:r>
            <a:r>
              <a:rPr lang="fr-FR" spc="20" dirty="0">
                <a:cs typeface="Arial MT"/>
              </a:rPr>
              <a:t> </a:t>
            </a:r>
            <a:r>
              <a:rPr lang="fr-FR" spc="-5" dirty="0">
                <a:cs typeface="Arial MT"/>
              </a:rPr>
              <a:t>de facteurs</a:t>
            </a:r>
            <a:r>
              <a:rPr lang="fr-FR" spc="5" dirty="0">
                <a:cs typeface="Arial MT"/>
              </a:rPr>
              <a:t> </a:t>
            </a:r>
            <a:r>
              <a:rPr lang="fr-FR" spc="-5" dirty="0">
                <a:cs typeface="Arial MT"/>
              </a:rPr>
              <a:t>sont</a:t>
            </a:r>
            <a:r>
              <a:rPr lang="fr-FR" spc="5" dirty="0">
                <a:cs typeface="Arial MT"/>
              </a:rPr>
              <a:t> </a:t>
            </a:r>
            <a:r>
              <a:rPr lang="fr-FR" spc="-5" dirty="0">
                <a:cs typeface="Arial MT"/>
              </a:rPr>
              <a:t>pris</a:t>
            </a:r>
            <a:r>
              <a:rPr lang="fr-FR" spc="5" dirty="0">
                <a:cs typeface="Arial MT"/>
              </a:rPr>
              <a:t> </a:t>
            </a:r>
            <a:r>
              <a:rPr lang="fr-FR" spc="-5" dirty="0">
                <a:cs typeface="Arial MT"/>
              </a:rPr>
              <a:t>en</a:t>
            </a:r>
            <a:r>
              <a:rPr lang="fr-FR" spc="10" dirty="0">
                <a:cs typeface="Arial MT"/>
              </a:rPr>
              <a:t> </a:t>
            </a:r>
            <a:r>
              <a:rPr lang="fr-FR" spc="-5" dirty="0">
                <a:cs typeface="Arial MT"/>
              </a:rPr>
              <a:t>compte</a:t>
            </a:r>
          </a:p>
          <a:p>
            <a:pPr marL="22225">
              <a:tabLst>
                <a:tab pos="163195" algn="l"/>
              </a:tabLst>
            </a:pPr>
            <a:r>
              <a:rPr lang="fr-FR" spc="-5" dirty="0">
                <a:cs typeface="Arial MT"/>
              </a:rPr>
              <a:t>	- chaque</a:t>
            </a:r>
            <a:r>
              <a:rPr lang="fr-FR" dirty="0">
                <a:cs typeface="Arial MT"/>
              </a:rPr>
              <a:t> </a:t>
            </a:r>
            <a:r>
              <a:rPr lang="fr-FR" spc="-5" dirty="0">
                <a:cs typeface="Arial MT"/>
              </a:rPr>
              <a:t>facteur n’est</a:t>
            </a:r>
            <a:r>
              <a:rPr lang="fr-FR" dirty="0">
                <a:cs typeface="Arial MT"/>
              </a:rPr>
              <a:t> </a:t>
            </a:r>
            <a:r>
              <a:rPr lang="fr-FR" spc="-5" dirty="0">
                <a:cs typeface="Arial MT"/>
              </a:rPr>
              <a:t>plus</a:t>
            </a:r>
            <a:r>
              <a:rPr lang="fr-FR" dirty="0">
                <a:cs typeface="Arial MT"/>
              </a:rPr>
              <a:t> </a:t>
            </a:r>
            <a:r>
              <a:rPr lang="fr-FR" spc="-5" dirty="0">
                <a:cs typeface="Arial MT"/>
              </a:rPr>
              <a:t>envisagé</a:t>
            </a:r>
            <a:r>
              <a:rPr lang="fr-FR" spc="15" dirty="0">
                <a:cs typeface="Arial MT"/>
              </a:rPr>
              <a:t> </a:t>
            </a:r>
            <a:r>
              <a:rPr lang="fr-FR" spc="-5" dirty="0">
                <a:cs typeface="Arial MT"/>
              </a:rPr>
              <a:t>isolément</a:t>
            </a:r>
            <a:r>
              <a:rPr lang="fr-FR" spc="10" dirty="0">
                <a:cs typeface="Arial MT"/>
              </a:rPr>
              <a:t> </a:t>
            </a:r>
            <a:r>
              <a:rPr lang="fr-FR" spc="-5" dirty="0">
                <a:cs typeface="Arial MT"/>
              </a:rPr>
              <a:t>mais dans</a:t>
            </a:r>
            <a:r>
              <a:rPr lang="fr-FR" dirty="0">
                <a:cs typeface="Arial MT"/>
              </a:rPr>
              <a:t> ses</a:t>
            </a:r>
            <a:r>
              <a:rPr lang="fr-FR" spc="-5" dirty="0">
                <a:cs typeface="Arial MT"/>
              </a:rPr>
              <a:t> relations </a:t>
            </a:r>
            <a:r>
              <a:rPr lang="fr-FR" spc="-484" dirty="0">
                <a:cs typeface="Arial MT"/>
              </a:rPr>
              <a:t> </a:t>
            </a:r>
            <a:r>
              <a:rPr lang="fr-FR" spc="-5" dirty="0">
                <a:cs typeface="Arial MT"/>
              </a:rPr>
              <a:t>avec les</a:t>
            </a:r>
            <a:r>
              <a:rPr lang="fr-FR" spc="5" dirty="0">
                <a:cs typeface="Arial MT"/>
              </a:rPr>
              <a:t> </a:t>
            </a:r>
            <a:r>
              <a:rPr lang="fr-FR" spc="-5" dirty="0">
                <a:cs typeface="Arial MT"/>
              </a:rPr>
              <a:t>autres</a:t>
            </a:r>
            <a:r>
              <a:rPr lang="fr-FR" dirty="0">
                <a:cs typeface="Arial MT"/>
              </a:rPr>
              <a:t> </a:t>
            </a:r>
            <a:r>
              <a:rPr lang="fr-FR" spc="-5" dirty="0">
                <a:cs typeface="Arial MT"/>
              </a:rPr>
              <a:t>facteurs.</a:t>
            </a:r>
            <a:endParaRPr lang="fr-FR" dirty="0">
              <a:cs typeface="Arial MT"/>
            </a:endParaRPr>
          </a:p>
        </p:txBody>
      </p:sp>
      <p:sp>
        <p:nvSpPr>
          <p:cNvPr id="8" name="Titre 1">
            <a:extLst>
              <a:ext uri="{FF2B5EF4-FFF2-40B4-BE49-F238E27FC236}">
                <a16:creationId xmlns:a16="http://schemas.microsoft.com/office/drawing/2014/main" id="{468177B0-73FC-E4F5-658B-A71C827C985C}"/>
              </a:ext>
            </a:extLst>
          </p:cNvPr>
          <p:cNvSpPr txBox="1">
            <a:spLocks/>
          </p:cNvSpPr>
          <p:nvPr/>
        </p:nvSpPr>
        <p:spPr>
          <a:xfrm>
            <a:off x="838200" y="838200"/>
            <a:ext cx="10515600" cy="10866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2700">
              <a:spcBef>
                <a:spcPts val="95"/>
              </a:spcBef>
            </a:pPr>
            <a:r>
              <a:rPr lang="fr-FR" sz="4400" b="1" spc="-5" dirty="0">
                <a:solidFill>
                  <a:srgbClr val="FF0000"/>
                </a:solidFill>
                <a:latin typeface="Calibri"/>
                <a:cs typeface="Calibri"/>
              </a:rPr>
              <a:t>1.</a:t>
            </a:r>
            <a:r>
              <a:rPr lang="fr-FR" sz="4400" b="1" spc="-5" dirty="0">
                <a:solidFill>
                  <a:srgbClr val="001F5F"/>
                </a:solidFill>
                <a:latin typeface="Calibri"/>
                <a:cs typeface="Calibri"/>
              </a:rPr>
              <a:t> LA</a:t>
            </a:r>
            <a:r>
              <a:rPr lang="fr-FR" sz="4400" b="1" spc="-5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lang="fr-FR" sz="4400" b="1" spc="-10" dirty="0">
                <a:solidFill>
                  <a:srgbClr val="001F5F"/>
                </a:solidFill>
                <a:latin typeface="Calibri"/>
                <a:cs typeface="Calibri"/>
              </a:rPr>
              <a:t>PERFORMANCE</a:t>
            </a:r>
            <a:endParaRPr lang="fr-FR" sz="4400" dirty="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84925818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>
            <a:extLst>
              <a:ext uri="{FF2B5EF4-FFF2-40B4-BE49-F238E27FC236}">
                <a16:creationId xmlns:a16="http://schemas.microsoft.com/office/drawing/2014/main" id="{AF7039AD-B84E-69D1-C673-B2BA16DA2FAB}"/>
              </a:ext>
            </a:extLst>
          </p:cNvPr>
          <p:cNvSpPr txBox="1"/>
          <p:nvPr/>
        </p:nvSpPr>
        <p:spPr>
          <a:xfrm>
            <a:off x="9414044" y="179392"/>
            <a:ext cx="268464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600" b="1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Formation Entraîneur Fédéral</a:t>
            </a:r>
          </a:p>
        </p:txBody>
      </p:sp>
      <p:pic>
        <p:nvPicPr>
          <p:cNvPr id="5" name="Espace réservé du contenu 7">
            <a:extLst>
              <a:ext uri="{FF2B5EF4-FFF2-40B4-BE49-F238E27FC236}">
                <a16:creationId xmlns:a16="http://schemas.microsoft.com/office/drawing/2014/main" id="{C2283E8A-127F-51DC-3744-54EC46C1DE6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310" y="93310"/>
            <a:ext cx="1468710" cy="510718"/>
          </a:xfrm>
          <a:prstGeom prst="rect">
            <a:avLst/>
          </a:prstGeom>
        </p:spPr>
      </p:pic>
      <p:sp>
        <p:nvSpPr>
          <p:cNvPr id="6" name="ZoneTexte 5">
            <a:extLst>
              <a:ext uri="{FF2B5EF4-FFF2-40B4-BE49-F238E27FC236}">
                <a16:creationId xmlns:a16="http://schemas.microsoft.com/office/drawing/2014/main" id="{1D07C4B5-2A8C-527B-9BBF-3673C959F082}"/>
              </a:ext>
            </a:extLst>
          </p:cNvPr>
          <p:cNvSpPr txBox="1"/>
          <p:nvPr/>
        </p:nvSpPr>
        <p:spPr>
          <a:xfrm>
            <a:off x="791222" y="2038446"/>
            <a:ext cx="107885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lang="fr-FR" b="1" i="1" u="heavy" spc="-5" dirty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Calibri"/>
                <a:cs typeface="Calibri"/>
              </a:rPr>
              <a:t>Le</a:t>
            </a:r>
            <a:r>
              <a:rPr lang="fr-FR" b="1" i="1" u="heavy" spc="5" dirty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Calibri"/>
                <a:cs typeface="Calibri"/>
              </a:rPr>
              <a:t> </a:t>
            </a:r>
            <a:r>
              <a:rPr lang="fr-FR" b="1" i="1" u="heavy" dirty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Calibri"/>
                <a:cs typeface="Calibri"/>
              </a:rPr>
              <a:t>modèle</a:t>
            </a:r>
            <a:r>
              <a:rPr lang="fr-FR" b="1" i="1" u="heavy" spc="-5" dirty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Calibri"/>
                <a:cs typeface="Calibri"/>
              </a:rPr>
              <a:t> </a:t>
            </a:r>
            <a:r>
              <a:rPr lang="fr-FR" b="1" i="1" u="heavy" dirty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Calibri"/>
                <a:cs typeface="Calibri"/>
              </a:rPr>
              <a:t>de </a:t>
            </a:r>
            <a:r>
              <a:rPr lang="fr-FR" b="1" i="1" u="heavy" spc="-5" dirty="0" err="1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Calibri"/>
                <a:cs typeface="Calibri"/>
              </a:rPr>
              <a:t>Cratty</a:t>
            </a:r>
            <a:r>
              <a:rPr lang="fr-FR" b="1" i="1" u="heavy" spc="5" dirty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Calibri"/>
                <a:cs typeface="Calibri"/>
              </a:rPr>
              <a:t> </a:t>
            </a:r>
            <a:r>
              <a:rPr lang="fr-FR" b="1" i="1" u="heavy" dirty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Calibri"/>
                <a:cs typeface="Calibri"/>
              </a:rPr>
              <a:t>(1967),</a:t>
            </a:r>
            <a:r>
              <a:rPr lang="fr-FR" b="1" i="1" u="heavy" spc="-5" dirty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Calibri"/>
                <a:cs typeface="Calibri"/>
              </a:rPr>
              <a:t> repris</a:t>
            </a:r>
            <a:r>
              <a:rPr lang="fr-FR" b="1" i="1" u="heavy" spc="10" dirty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Calibri"/>
                <a:cs typeface="Calibri"/>
              </a:rPr>
              <a:t> </a:t>
            </a:r>
            <a:r>
              <a:rPr lang="fr-FR" b="1" i="1" u="heavy" spc="-5" dirty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Calibri"/>
                <a:cs typeface="Calibri"/>
              </a:rPr>
              <a:t>par</a:t>
            </a:r>
            <a:r>
              <a:rPr lang="fr-FR" b="1" i="1" u="heavy" spc="5" dirty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Calibri"/>
                <a:cs typeface="Calibri"/>
              </a:rPr>
              <a:t> </a:t>
            </a:r>
            <a:r>
              <a:rPr lang="fr-FR" b="1" i="1" u="heavy" dirty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Calibri"/>
                <a:cs typeface="Calibri"/>
              </a:rPr>
              <a:t>Carron (1980)</a:t>
            </a:r>
          </a:p>
        </p:txBody>
      </p:sp>
      <p:sp>
        <p:nvSpPr>
          <p:cNvPr id="8" name="Titre 1">
            <a:extLst>
              <a:ext uri="{FF2B5EF4-FFF2-40B4-BE49-F238E27FC236}">
                <a16:creationId xmlns:a16="http://schemas.microsoft.com/office/drawing/2014/main" id="{468177B0-73FC-E4F5-658B-A71C827C985C}"/>
              </a:ext>
            </a:extLst>
          </p:cNvPr>
          <p:cNvSpPr txBox="1">
            <a:spLocks/>
          </p:cNvSpPr>
          <p:nvPr/>
        </p:nvSpPr>
        <p:spPr>
          <a:xfrm>
            <a:off x="838200" y="838200"/>
            <a:ext cx="10515600" cy="10866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2700">
              <a:spcBef>
                <a:spcPts val="95"/>
              </a:spcBef>
            </a:pPr>
            <a:r>
              <a:rPr lang="fr-FR" sz="4400" b="1" spc="-5" dirty="0">
                <a:solidFill>
                  <a:srgbClr val="FF0000"/>
                </a:solidFill>
                <a:latin typeface="Calibri"/>
                <a:cs typeface="Calibri"/>
              </a:rPr>
              <a:t>2.</a:t>
            </a:r>
            <a:r>
              <a:rPr lang="fr-FR" sz="4400" b="1" spc="-5" dirty="0">
                <a:solidFill>
                  <a:srgbClr val="001F5F"/>
                </a:solidFill>
                <a:latin typeface="Calibri"/>
                <a:cs typeface="Calibri"/>
              </a:rPr>
              <a:t> LES MODELES DE PERFORMANCE EXISTANTS</a:t>
            </a:r>
            <a:endParaRPr lang="fr-FR" sz="4400" dirty="0">
              <a:latin typeface="Calibri"/>
              <a:cs typeface="Calibri"/>
            </a:endParaRPr>
          </a:p>
        </p:txBody>
      </p:sp>
      <p:pic>
        <p:nvPicPr>
          <p:cNvPr id="2" name="object 5">
            <a:extLst>
              <a:ext uri="{FF2B5EF4-FFF2-40B4-BE49-F238E27FC236}">
                <a16:creationId xmlns:a16="http://schemas.microsoft.com/office/drawing/2014/main" id="{E5A7A2A3-EF20-56DC-FD4A-1F6C2B90E10D}"/>
              </a:ext>
            </a:extLst>
          </p:cNvPr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894093" y="2714166"/>
            <a:ext cx="8582828" cy="35725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456396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>
            <a:extLst>
              <a:ext uri="{FF2B5EF4-FFF2-40B4-BE49-F238E27FC236}">
                <a16:creationId xmlns:a16="http://schemas.microsoft.com/office/drawing/2014/main" id="{AF7039AD-B84E-69D1-C673-B2BA16DA2FAB}"/>
              </a:ext>
            </a:extLst>
          </p:cNvPr>
          <p:cNvSpPr txBox="1"/>
          <p:nvPr/>
        </p:nvSpPr>
        <p:spPr>
          <a:xfrm>
            <a:off x="9414044" y="179392"/>
            <a:ext cx="268464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600" b="1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Formation Entraîneur Fédéral</a:t>
            </a:r>
          </a:p>
        </p:txBody>
      </p:sp>
      <p:pic>
        <p:nvPicPr>
          <p:cNvPr id="5" name="Espace réservé du contenu 7">
            <a:extLst>
              <a:ext uri="{FF2B5EF4-FFF2-40B4-BE49-F238E27FC236}">
                <a16:creationId xmlns:a16="http://schemas.microsoft.com/office/drawing/2014/main" id="{C2283E8A-127F-51DC-3744-54EC46C1DE6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310" y="93310"/>
            <a:ext cx="1468710" cy="510718"/>
          </a:xfrm>
          <a:prstGeom prst="rect">
            <a:avLst/>
          </a:prstGeom>
        </p:spPr>
      </p:pic>
      <p:sp>
        <p:nvSpPr>
          <p:cNvPr id="6" name="ZoneTexte 5">
            <a:extLst>
              <a:ext uri="{FF2B5EF4-FFF2-40B4-BE49-F238E27FC236}">
                <a16:creationId xmlns:a16="http://schemas.microsoft.com/office/drawing/2014/main" id="{1D07C4B5-2A8C-527B-9BBF-3673C959F082}"/>
              </a:ext>
            </a:extLst>
          </p:cNvPr>
          <p:cNvSpPr txBox="1"/>
          <p:nvPr/>
        </p:nvSpPr>
        <p:spPr>
          <a:xfrm>
            <a:off x="791222" y="2038446"/>
            <a:ext cx="107885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lang="fr-FR" b="1" i="1" u="heavy" spc="-5" dirty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Calibri"/>
                <a:cs typeface="Calibri"/>
              </a:rPr>
              <a:t>Le</a:t>
            </a:r>
            <a:r>
              <a:rPr lang="fr-FR" b="1" i="1" u="heavy" spc="5" dirty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Calibri"/>
                <a:cs typeface="Calibri"/>
              </a:rPr>
              <a:t> </a:t>
            </a:r>
            <a:r>
              <a:rPr lang="fr-FR" b="1" i="1" u="heavy" spc="-5" dirty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Calibri"/>
                <a:cs typeface="Calibri"/>
              </a:rPr>
              <a:t>cadre</a:t>
            </a:r>
            <a:r>
              <a:rPr lang="fr-FR" b="1" i="1" u="heavy" dirty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Calibri"/>
                <a:cs typeface="Calibri"/>
              </a:rPr>
              <a:t> de </a:t>
            </a:r>
            <a:r>
              <a:rPr lang="fr-FR" b="1" i="1" u="heavy" spc="-10" dirty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Calibri"/>
                <a:cs typeface="Calibri"/>
              </a:rPr>
              <a:t>référence</a:t>
            </a:r>
            <a:r>
              <a:rPr lang="fr-FR" b="1" i="1" u="heavy" spc="10" dirty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Calibri"/>
                <a:cs typeface="Calibri"/>
              </a:rPr>
              <a:t> </a:t>
            </a:r>
            <a:r>
              <a:rPr lang="fr-FR" b="1" i="1" u="heavy" spc="-25" dirty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Calibri"/>
                <a:cs typeface="Calibri"/>
              </a:rPr>
              <a:t>d’</a:t>
            </a:r>
            <a:r>
              <a:rPr lang="fr-FR" b="1" i="1" u="heavy" spc="-25" dirty="0" err="1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Calibri"/>
                <a:cs typeface="Calibri"/>
              </a:rPr>
              <a:t>Astrand</a:t>
            </a:r>
            <a:r>
              <a:rPr lang="fr-FR" b="1" i="1" u="heavy" spc="5" dirty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Calibri"/>
                <a:cs typeface="Calibri"/>
              </a:rPr>
              <a:t> </a:t>
            </a:r>
            <a:r>
              <a:rPr lang="fr-FR" b="1" i="1" u="heavy" dirty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Calibri"/>
                <a:cs typeface="Calibri"/>
              </a:rPr>
              <a:t>(1970)</a:t>
            </a:r>
            <a:endParaRPr lang="fr-FR" dirty="0">
              <a:latin typeface="Calibri"/>
              <a:cs typeface="Calibri"/>
            </a:endParaRPr>
          </a:p>
        </p:txBody>
      </p:sp>
      <p:sp>
        <p:nvSpPr>
          <p:cNvPr id="8" name="Titre 1">
            <a:extLst>
              <a:ext uri="{FF2B5EF4-FFF2-40B4-BE49-F238E27FC236}">
                <a16:creationId xmlns:a16="http://schemas.microsoft.com/office/drawing/2014/main" id="{468177B0-73FC-E4F5-658B-A71C827C985C}"/>
              </a:ext>
            </a:extLst>
          </p:cNvPr>
          <p:cNvSpPr txBox="1">
            <a:spLocks/>
          </p:cNvSpPr>
          <p:nvPr/>
        </p:nvSpPr>
        <p:spPr>
          <a:xfrm>
            <a:off x="838200" y="838200"/>
            <a:ext cx="10515600" cy="10866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2700">
              <a:spcBef>
                <a:spcPts val="95"/>
              </a:spcBef>
            </a:pPr>
            <a:r>
              <a:rPr lang="fr-FR" sz="4400" b="1" spc="-5" dirty="0">
                <a:solidFill>
                  <a:srgbClr val="FF0000"/>
                </a:solidFill>
                <a:latin typeface="Calibri"/>
                <a:cs typeface="Calibri"/>
              </a:rPr>
              <a:t>2.</a:t>
            </a:r>
            <a:r>
              <a:rPr lang="fr-FR" sz="4400" b="1" spc="-5" dirty="0">
                <a:solidFill>
                  <a:srgbClr val="001F5F"/>
                </a:solidFill>
                <a:latin typeface="Calibri"/>
                <a:cs typeface="Calibri"/>
              </a:rPr>
              <a:t> LES MODELES DE PERFORMANCE EXISTANTS</a:t>
            </a:r>
            <a:endParaRPr lang="fr-FR" sz="4400" dirty="0">
              <a:latin typeface="Calibri"/>
              <a:cs typeface="Calibri"/>
            </a:endParaRPr>
          </a:p>
        </p:txBody>
      </p:sp>
      <p:pic>
        <p:nvPicPr>
          <p:cNvPr id="3" name="object 5">
            <a:extLst>
              <a:ext uri="{FF2B5EF4-FFF2-40B4-BE49-F238E27FC236}">
                <a16:creationId xmlns:a16="http://schemas.microsoft.com/office/drawing/2014/main" id="{531CEDDD-974D-6BB8-2EE0-81F5848B2463}"/>
              </a:ext>
            </a:extLst>
          </p:cNvPr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852343" y="2521364"/>
            <a:ext cx="8666328" cy="36942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419751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>
            <a:extLst>
              <a:ext uri="{FF2B5EF4-FFF2-40B4-BE49-F238E27FC236}">
                <a16:creationId xmlns:a16="http://schemas.microsoft.com/office/drawing/2014/main" id="{AF7039AD-B84E-69D1-C673-B2BA16DA2FAB}"/>
              </a:ext>
            </a:extLst>
          </p:cNvPr>
          <p:cNvSpPr txBox="1"/>
          <p:nvPr/>
        </p:nvSpPr>
        <p:spPr>
          <a:xfrm>
            <a:off x="9414044" y="179392"/>
            <a:ext cx="268464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600" b="1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Formation Entraîneur Fédéral</a:t>
            </a:r>
          </a:p>
        </p:txBody>
      </p:sp>
      <p:pic>
        <p:nvPicPr>
          <p:cNvPr id="5" name="Espace réservé du contenu 7">
            <a:extLst>
              <a:ext uri="{FF2B5EF4-FFF2-40B4-BE49-F238E27FC236}">
                <a16:creationId xmlns:a16="http://schemas.microsoft.com/office/drawing/2014/main" id="{C2283E8A-127F-51DC-3744-54EC46C1DE6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310" y="93310"/>
            <a:ext cx="1468710" cy="510718"/>
          </a:xfrm>
          <a:prstGeom prst="rect">
            <a:avLst/>
          </a:prstGeom>
        </p:spPr>
      </p:pic>
      <p:sp>
        <p:nvSpPr>
          <p:cNvPr id="6" name="ZoneTexte 5">
            <a:extLst>
              <a:ext uri="{FF2B5EF4-FFF2-40B4-BE49-F238E27FC236}">
                <a16:creationId xmlns:a16="http://schemas.microsoft.com/office/drawing/2014/main" id="{1D07C4B5-2A8C-527B-9BBF-3673C959F082}"/>
              </a:ext>
            </a:extLst>
          </p:cNvPr>
          <p:cNvSpPr txBox="1"/>
          <p:nvPr/>
        </p:nvSpPr>
        <p:spPr>
          <a:xfrm>
            <a:off x="791222" y="2038446"/>
            <a:ext cx="107885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lang="fr-FR" b="1" i="1" u="heavy" dirty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Calibri"/>
                <a:cs typeface="Calibri"/>
              </a:rPr>
              <a:t> </a:t>
            </a:r>
            <a:r>
              <a:rPr lang="fr-FR" b="1" i="1" u="heavy" spc="-5" dirty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Calibri"/>
                <a:cs typeface="Calibri"/>
              </a:rPr>
              <a:t>Le</a:t>
            </a:r>
            <a:r>
              <a:rPr lang="fr-FR" b="1" i="1" u="heavy" spc="5" dirty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Calibri"/>
                <a:cs typeface="Calibri"/>
              </a:rPr>
              <a:t> </a:t>
            </a:r>
            <a:r>
              <a:rPr lang="fr-FR" b="1" i="1" u="heavy" dirty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Calibri"/>
                <a:cs typeface="Calibri"/>
              </a:rPr>
              <a:t>modèle</a:t>
            </a:r>
            <a:r>
              <a:rPr lang="fr-FR" b="1" i="1" u="heavy" spc="-5" dirty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Calibri"/>
                <a:cs typeface="Calibri"/>
              </a:rPr>
              <a:t> </a:t>
            </a:r>
            <a:r>
              <a:rPr lang="fr-FR" b="1" i="1" u="heavy" dirty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Calibri"/>
                <a:cs typeface="Calibri"/>
              </a:rPr>
              <a:t>des </a:t>
            </a:r>
            <a:r>
              <a:rPr lang="fr-FR" b="1" i="1" u="heavy" spc="-5" dirty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Calibri"/>
                <a:cs typeface="Calibri"/>
              </a:rPr>
              <a:t>déterminants </a:t>
            </a:r>
            <a:r>
              <a:rPr lang="fr-FR" b="1" i="1" u="heavy" dirty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Calibri"/>
                <a:cs typeface="Calibri"/>
              </a:rPr>
              <a:t>de la</a:t>
            </a:r>
            <a:r>
              <a:rPr lang="fr-FR" b="1" i="1" u="heavy" spc="-5" dirty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Calibri"/>
                <a:cs typeface="Calibri"/>
              </a:rPr>
              <a:t> performance</a:t>
            </a:r>
            <a:r>
              <a:rPr lang="fr-FR" b="1" i="1" u="heavy" spc="5" dirty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Calibri"/>
                <a:cs typeface="Calibri"/>
              </a:rPr>
              <a:t> </a:t>
            </a:r>
            <a:r>
              <a:rPr lang="fr-FR" b="1" i="1" u="heavy" spc="-5" dirty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Calibri"/>
                <a:cs typeface="Calibri"/>
              </a:rPr>
              <a:t>sportive</a:t>
            </a:r>
            <a:r>
              <a:rPr lang="fr-FR" b="1" i="1" u="heavy" spc="20" dirty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Calibri"/>
                <a:cs typeface="Calibri"/>
              </a:rPr>
              <a:t> </a:t>
            </a:r>
            <a:r>
              <a:rPr lang="fr-FR" b="1" i="1" u="heavy" dirty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Calibri"/>
                <a:cs typeface="Calibri"/>
              </a:rPr>
              <a:t>de</a:t>
            </a:r>
            <a:r>
              <a:rPr lang="fr-FR" b="1" i="1" u="heavy" spc="-10" dirty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Calibri"/>
                <a:cs typeface="Calibri"/>
              </a:rPr>
              <a:t> </a:t>
            </a:r>
            <a:r>
              <a:rPr lang="fr-FR" b="1" i="1" u="heavy" dirty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Calibri"/>
                <a:cs typeface="Calibri"/>
              </a:rPr>
              <a:t>Bouchard</a:t>
            </a:r>
            <a:r>
              <a:rPr lang="fr-FR" b="1" i="1" u="heavy" spc="5" dirty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Calibri"/>
                <a:cs typeface="Calibri"/>
              </a:rPr>
              <a:t> </a:t>
            </a:r>
            <a:r>
              <a:rPr lang="fr-FR" b="1" i="1" u="heavy" dirty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Calibri"/>
                <a:cs typeface="Calibri"/>
              </a:rPr>
              <a:t>(1971)</a:t>
            </a:r>
            <a:endParaRPr lang="fr-FR" dirty="0">
              <a:latin typeface="Calibri"/>
              <a:cs typeface="Calibri"/>
            </a:endParaRPr>
          </a:p>
        </p:txBody>
      </p:sp>
      <p:sp>
        <p:nvSpPr>
          <p:cNvPr id="8" name="Titre 1">
            <a:extLst>
              <a:ext uri="{FF2B5EF4-FFF2-40B4-BE49-F238E27FC236}">
                <a16:creationId xmlns:a16="http://schemas.microsoft.com/office/drawing/2014/main" id="{468177B0-73FC-E4F5-658B-A71C827C985C}"/>
              </a:ext>
            </a:extLst>
          </p:cNvPr>
          <p:cNvSpPr txBox="1">
            <a:spLocks/>
          </p:cNvSpPr>
          <p:nvPr/>
        </p:nvSpPr>
        <p:spPr>
          <a:xfrm>
            <a:off x="838200" y="838200"/>
            <a:ext cx="10515600" cy="10866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2700">
              <a:spcBef>
                <a:spcPts val="95"/>
              </a:spcBef>
            </a:pPr>
            <a:r>
              <a:rPr lang="fr-FR" sz="4400" b="1" spc="-5" dirty="0">
                <a:solidFill>
                  <a:srgbClr val="FF0000"/>
                </a:solidFill>
                <a:latin typeface="Calibri"/>
                <a:cs typeface="Calibri"/>
              </a:rPr>
              <a:t>2.</a:t>
            </a:r>
            <a:r>
              <a:rPr lang="fr-FR" sz="4400" b="1" spc="-5" dirty="0">
                <a:solidFill>
                  <a:srgbClr val="001F5F"/>
                </a:solidFill>
                <a:latin typeface="Calibri"/>
                <a:cs typeface="Calibri"/>
              </a:rPr>
              <a:t> LES MODELES DE PERFORMANCE EXISTANTS</a:t>
            </a:r>
            <a:endParaRPr lang="fr-FR" sz="4400" dirty="0">
              <a:latin typeface="Calibri"/>
              <a:cs typeface="Calibri"/>
            </a:endParaRPr>
          </a:p>
        </p:txBody>
      </p:sp>
      <p:pic>
        <p:nvPicPr>
          <p:cNvPr id="2" name="object 6">
            <a:extLst>
              <a:ext uri="{FF2B5EF4-FFF2-40B4-BE49-F238E27FC236}">
                <a16:creationId xmlns:a16="http://schemas.microsoft.com/office/drawing/2014/main" id="{0DC6197B-5CD1-F32B-8FA1-5536D02A52A5}"/>
              </a:ext>
            </a:extLst>
          </p:cNvPr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830323" y="4854004"/>
            <a:ext cx="8531352" cy="1952244"/>
          </a:xfrm>
          <a:prstGeom prst="rect">
            <a:avLst/>
          </a:prstGeom>
        </p:spPr>
      </p:pic>
      <p:pic>
        <p:nvPicPr>
          <p:cNvPr id="7" name="object 5">
            <a:extLst>
              <a:ext uri="{FF2B5EF4-FFF2-40B4-BE49-F238E27FC236}">
                <a16:creationId xmlns:a16="http://schemas.microsoft.com/office/drawing/2014/main" id="{58A52B98-DF9E-BAA4-C21F-0FB51B569441}"/>
              </a:ext>
            </a:extLst>
          </p:cNvPr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2733721" y="2521364"/>
            <a:ext cx="6724557" cy="2332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251600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>
            <a:extLst>
              <a:ext uri="{FF2B5EF4-FFF2-40B4-BE49-F238E27FC236}">
                <a16:creationId xmlns:a16="http://schemas.microsoft.com/office/drawing/2014/main" id="{AF7039AD-B84E-69D1-C673-B2BA16DA2FAB}"/>
              </a:ext>
            </a:extLst>
          </p:cNvPr>
          <p:cNvSpPr txBox="1"/>
          <p:nvPr/>
        </p:nvSpPr>
        <p:spPr>
          <a:xfrm>
            <a:off x="9414044" y="179392"/>
            <a:ext cx="268464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600" b="1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Formation Entraîneur Fédéral</a:t>
            </a:r>
          </a:p>
        </p:txBody>
      </p:sp>
      <p:pic>
        <p:nvPicPr>
          <p:cNvPr id="5" name="Espace réservé du contenu 7">
            <a:extLst>
              <a:ext uri="{FF2B5EF4-FFF2-40B4-BE49-F238E27FC236}">
                <a16:creationId xmlns:a16="http://schemas.microsoft.com/office/drawing/2014/main" id="{C2283E8A-127F-51DC-3744-54EC46C1DE6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310" y="93310"/>
            <a:ext cx="1468710" cy="510718"/>
          </a:xfrm>
          <a:prstGeom prst="rect">
            <a:avLst/>
          </a:prstGeom>
        </p:spPr>
      </p:pic>
      <p:sp>
        <p:nvSpPr>
          <p:cNvPr id="6" name="ZoneTexte 5">
            <a:extLst>
              <a:ext uri="{FF2B5EF4-FFF2-40B4-BE49-F238E27FC236}">
                <a16:creationId xmlns:a16="http://schemas.microsoft.com/office/drawing/2014/main" id="{1D07C4B5-2A8C-527B-9BBF-3673C959F082}"/>
              </a:ext>
            </a:extLst>
          </p:cNvPr>
          <p:cNvSpPr txBox="1"/>
          <p:nvPr/>
        </p:nvSpPr>
        <p:spPr>
          <a:xfrm>
            <a:off x="791222" y="2038446"/>
            <a:ext cx="107885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lang="fr-FR" u="heavy" spc="-45" dirty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Times New Roman"/>
                <a:cs typeface="Times New Roman"/>
              </a:rPr>
              <a:t> </a:t>
            </a:r>
            <a:r>
              <a:rPr lang="fr-FR" b="1" i="1" u="heavy" spc="-5" dirty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Calibri"/>
                <a:cs typeface="Calibri"/>
              </a:rPr>
              <a:t>Le </a:t>
            </a:r>
            <a:r>
              <a:rPr lang="fr-FR" b="1" i="1" u="heavy" dirty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Calibri"/>
                <a:cs typeface="Calibri"/>
              </a:rPr>
              <a:t>modèle</a:t>
            </a:r>
            <a:r>
              <a:rPr lang="fr-FR" b="1" i="1" u="heavy" spc="-20" dirty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Calibri"/>
                <a:cs typeface="Calibri"/>
              </a:rPr>
              <a:t> d’Alderman </a:t>
            </a:r>
            <a:r>
              <a:rPr lang="fr-FR" b="1" i="1" u="heavy" dirty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Calibri"/>
                <a:cs typeface="Calibri"/>
              </a:rPr>
              <a:t>(1974)</a:t>
            </a:r>
            <a:endParaRPr lang="fr-FR" dirty="0">
              <a:latin typeface="Calibri"/>
              <a:cs typeface="Calibri"/>
            </a:endParaRPr>
          </a:p>
        </p:txBody>
      </p:sp>
      <p:sp>
        <p:nvSpPr>
          <p:cNvPr id="8" name="Titre 1">
            <a:extLst>
              <a:ext uri="{FF2B5EF4-FFF2-40B4-BE49-F238E27FC236}">
                <a16:creationId xmlns:a16="http://schemas.microsoft.com/office/drawing/2014/main" id="{468177B0-73FC-E4F5-658B-A71C827C985C}"/>
              </a:ext>
            </a:extLst>
          </p:cNvPr>
          <p:cNvSpPr txBox="1">
            <a:spLocks/>
          </p:cNvSpPr>
          <p:nvPr/>
        </p:nvSpPr>
        <p:spPr>
          <a:xfrm>
            <a:off x="838200" y="838200"/>
            <a:ext cx="10515600" cy="10866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2700">
              <a:spcBef>
                <a:spcPts val="95"/>
              </a:spcBef>
            </a:pPr>
            <a:r>
              <a:rPr lang="fr-FR" sz="4400" b="1" spc="-5" dirty="0">
                <a:solidFill>
                  <a:srgbClr val="FF0000"/>
                </a:solidFill>
                <a:latin typeface="Calibri"/>
                <a:cs typeface="Calibri"/>
              </a:rPr>
              <a:t>2.</a:t>
            </a:r>
            <a:r>
              <a:rPr lang="fr-FR" sz="4400" b="1" spc="-5" dirty="0">
                <a:solidFill>
                  <a:srgbClr val="001F5F"/>
                </a:solidFill>
                <a:latin typeface="Calibri"/>
                <a:cs typeface="Calibri"/>
              </a:rPr>
              <a:t> LES MODELES DE PERFORMANCE EXISTANTS</a:t>
            </a:r>
            <a:endParaRPr lang="fr-FR" sz="4400" dirty="0">
              <a:latin typeface="Calibri"/>
              <a:cs typeface="Calibri"/>
            </a:endParaRPr>
          </a:p>
        </p:txBody>
      </p:sp>
      <p:pic>
        <p:nvPicPr>
          <p:cNvPr id="3" name="object 3">
            <a:extLst>
              <a:ext uri="{FF2B5EF4-FFF2-40B4-BE49-F238E27FC236}">
                <a16:creationId xmlns:a16="http://schemas.microsoft.com/office/drawing/2014/main" id="{48E935CB-0B29-273F-7DB2-C40DE4DB9B49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582808" y="2402081"/>
            <a:ext cx="5205398" cy="3434066"/>
          </a:xfrm>
          <a:prstGeom prst="rect">
            <a:avLst/>
          </a:prstGeom>
        </p:spPr>
      </p:pic>
      <p:pic>
        <p:nvPicPr>
          <p:cNvPr id="9" name="object 4">
            <a:extLst>
              <a:ext uri="{FF2B5EF4-FFF2-40B4-BE49-F238E27FC236}">
                <a16:creationId xmlns:a16="http://schemas.microsoft.com/office/drawing/2014/main" id="{0D2AB136-38CB-B33B-0C31-81BFABF2DAED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841277" y="5830449"/>
            <a:ext cx="8915090" cy="984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683189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>
            <a:extLst>
              <a:ext uri="{FF2B5EF4-FFF2-40B4-BE49-F238E27FC236}">
                <a16:creationId xmlns:a16="http://schemas.microsoft.com/office/drawing/2014/main" id="{AF7039AD-B84E-69D1-C673-B2BA16DA2FAB}"/>
              </a:ext>
            </a:extLst>
          </p:cNvPr>
          <p:cNvSpPr txBox="1"/>
          <p:nvPr/>
        </p:nvSpPr>
        <p:spPr>
          <a:xfrm>
            <a:off x="9414044" y="179392"/>
            <a:ext cx="268464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600" b="1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Formation Entraîneur Fédéral</a:t>
            </a:r>
          </a:p>
        </p:txBody>
      </p:sp>
      <p:pic>
        <p:nvPicPr>
          <p:cNvPr id="5" name="Espace réservé du contenu 7">
            <a:extLst>
              <a:ext uri="{FF2B5EF4-FFF2-40B4-BE49-F238E27FC236}">
                <a16:creationId xmlns:a16="http://schemas.microsoft.com/office/drawing/2014/main" id="{C2283E8A-127F-51DC-3744-54EC46C1DE6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310" y="93310"/>
            <a:ext cx="1468710" cy="510718"/>
          </a:xfrm>
          <a:prstGeom prst="rect">
            <a:avLst/>
          </a:prstGeom>
        </p:spPr>
      </p:pic>
      <p:sp>
        <p:nvSpPr>
          <p:cNvPr id="6" name="ZoneTexte 5">
            <a:extLst>
              <a:ext uri="{FF2B5EF4-FFF2-40B4-BE49-F238E27FC236}">
                <a16:creationId xmlns:a16="http://schemas.microsoft.com/office/drawing/2014/main" id="{1D07C4B5-2A8C-527B-9BBF-3673C959F082}"/>
              </a:ext>
            </a:extLst>
          </p:cNvPr>
          <p:cNvSpPr txBox="1"/>
          <p:nvPr/>
        </p:nvSpPr>
        <p:spPr>
          <a:xfrm>
            <a:off x="791222" y="2038446"/>
            <a:ext cx="107885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lang="fr-FR" b="1" i="1" u="heavy" spc="-5" dirty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Calibri"/>
                <a:cs typeface="Calibri"/>
              </a:rPr>
              <a:t>Le</a:t>
            </a:r>
            <a:r>
              <a:rPr lang="fr-FR" b="1" i="1" u="heavy" spc="-10" dirty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Calibri"/>
                <a:cs typeface="Calibri"/>
              </a:rPr>
              <a:t> </a:t>
            </a:r>
            <a:r>
              <a:rPr lang="fr-FR" b="1" i="1" u="heavy" dirty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Calibri"/>
                <a:cs typeface="Calibri"/>
              </a:rPr>
              <a:t>modèle</a:t>
            </a:r>
            <a:r>
              <a:rPr lang="fr-FR" b="1" i="1" u="heavy" spc="-20" dirty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Calibri"/>
                <a:cs typeface="Calibri"/>
              </a:rPr>
              <a:t> </a:t>
            </a:r>
            <a:r>
              <a:rPr lang="fr-FR" b="1" i="1" u="heavy" dirty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Calibri"/>
                <a:cs typeface="Calibri"/>
              </a:rPr>
              <a:t>de</a:t>
            </a:r>
            <a:r>
              <a:rPr lang="fr-FR" b="1" i="1" u="heavy" spc="-25" dirty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Calibri"/>
                <a:cs typeface="Calibri"/>
              </a:rPr>
              <a:t> </a:t>
            </a:r>
            <a:r>
              <a:rPr lang="fr-FR" b="1" i="1" u="heavy" spc="-10" dirty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Calibri"/>
                <a:cs typeface="Calibri"/>
              </a:rPr>
              <a:t>Burke</a:t>
            </a:r>
            <a:r>
              <a:rPr lang="fr-FR" b="1" i="1" u="heavy" spc="-5" dirty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Calibri"/>
                <a:cs typeface="Calibri"/>
              </a:rPr>
              <a:t> </a:t>
            </a:r>
            <a:r>
              <a:rPr lang="fr-FR" b="1" i="1" u="heavy" dirty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Calibri"/>
                <a:cs typeface="Calibri"/>
              </a:rPr>
              <a:t>(1977)</a:t>
            </a:r>
            <a:endParaRPr lang="fr-FR" dirty="0">
              <a:latin typeface="Calibri"/>
              <a:cs typeface="Calibri"/>
            </a:endParaRPr>
          </a:p>
        </p:txBody>
      </p:sp>
      <p:sp>
        <p:nvSpPr>
          <p:cNvPr id="8" name="Titre 1">
            <a:extLst>
              <a:ext uri="{FF2B5EF4-FFF2-40B4-BE49-F238E27FC236}">
                <a16:creationId xmlns:a16="http://schemas.microsoft.com/office/drawing/2014/main" id="{468177B0-73FC-E4F5-658B-A71C827C985C}"/>
              </a:ext>
            </a:extLst>
          </p:cNvPr>
          <p:cNvSpPr txBox="1">
            <a:spLocks/>
          </p:cNvSpPr>
          <p:nvPr/>
        </p:nvSpPr>
        <p:spPr>
          <a:xfrm>
            <a:off x="838200" y="838200"/>
            <a:ext cx="10515600" cy="10866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2700">
              <a:spcBef>
                <a:spcPts val="95"/>
              </a:spcBef>
            </a:pPr>
            <a:r>
              <a:rPr lang="fr-FR" sz="4400" b="1" spc="-5" dirty="0">
                <a:solidFill>
                  <a:srgbClr val="FF0000"/>
                </a:solidFill>
                <a:latin typeface="Calibri"/>
                <a:cs typeface="Calibri"/>
              </a:rPr>
              <a:t>2.</a:t>
            </a:r>
            <a:r>
              <a:rPr lang="fr-FR" sz="4400" b="1" spc="-5" dirty="0">
                <a:solidFill>
                  <a:srgbClr val="001F5F"/>
                </a:solidFill>
                <a:latin typeface="Calibri"/>
                <a:cs typeface="Calibri"/>
              </a:rPr>
              <a:t> LES MODELES DE PERFORMANCE EXISTANTS</a:t>
            </a:r>
            <a:endParaRPr lang="fr-FR" sz="4400" dirty="0">
              <a:latin typeface="Calibri"/>
              <a:cs typeface="Calibri"/>
            </a:endParaRPr>
          </a:p>
        </p:txBody>
      </p:sp>
      <p:pic>
        <p:nvPicPr>
          <p:cNvPr id="2" name="object 5">
            <a:extLst>
              <a:ext uri="{FF2B5EF4-FFF2-40B4-BE49-F238E27FC236}">
                <a16:creationId xmlns:a16="http://schemas.microsoft.com/office/drawing/2014/main" id="{5972FFC0-6716-D56A-81B9-6CB74C7ED98B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820017" y="2397839"/>
            <a:ext cx="6730979" cy="3144840"/>
          </a:xfrm>
          <a:prstGeom prst="rect">
            <a:avLst/>
          </a:prstGeom>
        </p:spPr>
      </p:pic>
      <p:pic>
        <p:nvPicPr>
          <p:cNvPr id="7" name="object 6">
            <a:extLst>
              <a:ext uri="{FF2B5EF4-FFF2-40B4-BE49-F238E27FC236}">
                <a16:creationId xmlns:a16="http://schemas.microsoft.com/office/drawing/2014/main" id="{43F991E5-321C-1507-7319-22A8CFD4CA60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209800" y="5572496"/>
            <a:ext cx="7772400" cy="12555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998628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271</TotalTime>
  <Words>1905</Words>
  <Application>Microsoft Office PowerPoint</Application>
  <PresentationFormat>Grand écran</PresentationFormat>
  <Paragraphs>364</Paragraphs>
  <Slides>36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7</vt:i4>
      </vt:variant>
      <vt:variant>
        <vt:lpstr>Thème</vt:lpstr>
      </vt:variant>
      <vt:variant>
        <vt:i4>2</vt:i4>
      </vt:variant>
      <vt:variant>
        <vt:lpstr>Titres des diapositives</vt:lpstr>
      </vt:variant>
      <vt:variant>
        <vt:i4>36</vt:i4>
      </vt:variant>
    </vt:vector>
  </HeadingPairs>
  <TitlesOfParts>
    <vt:vector size="45" baseType="lpstr">
      <vt:lpstr>Arial</vt:lpstr>
      <vt:lpstr>Arial MT</vt:lpstr>
      <vt:lpstr>Calibri</vt:lpstr>
      <vt:lpstr>Calibri Light</vt:lpstr>
      <vt:lpstr>Google Sans</vt:lpstr>
      <vt:lpstr>Times New Roman</vt:lpstr>
      <vt:lpstr>Wingdings</vt:lpstr>
      <vt:lpstr>Office Theme</vt:lpstr>
      <vt:lpstr>Thème Office</vt:lpstr>
      <vt:lpstr>Les modèles de performance et la méthodologie d’entraînement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Diapositive 1</dc:title>
  <dc:creator>SEOD</dc:creator>
  <cp:lastModifiedBy>Audrey ZITTER</cp:lastModifiedBy>
  <cp:revision>31</cp:revision>
  <dcterms:created xsi:type="dcterms:W3CDTF">2023-07-26T07:51:02Z</dcterms:created>
  <dcterms:modified xsi:type="dcterms:W3CDTF">2023-09-05T14:11:49Z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2021-01-08T00:00:00Z</vt:filetime>
  </property>
  <property fmtid="{D5CDD505-2E9C-101B-9397-08002B2CF9AE}" pid="3" name="Creator">
    <vt:lpwstr>Microsoft® PowerPoint® 2019</vt:lpwstr>
  </property>
  <property fmtid="{D5CDD505-2E9C-101B-9397-08002B2CF9AE}" pid="4" name="LastSaved">
    <vt:filetime>2023-07-26T00:00:00Z</vt:filetime>
  </property>
</Properties>
</file>