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76" r:id="rId10"/>
    <p:sldId id="277" r:id="rId11"/>
    <p:sldId id="278" r:id="rId12"/>
    <p:sldId id="263" r:id="rId13"/>
    <p:sldId id="298" r:id="rId14"/>
    <p:sldId id="286" r:id="rId15"/>
    <p:sldId id="290" r:id="rId16"/>
    <p:sldId id="291" r:id="rId17"/>
    <p:sldId id="292" r:id="rId18"/>
    <p:sldId id="293" r:id="rId19"/>
    <p:sldId id="294" r:id="rId20"/>
    <p:sldId id="295" r:id="rId21"/>
    <p:sldId id="299" r:id="rId22"/>
    <p:sldId id="265" r:id="rId23"/>
    <p:sldId id="266" r:id="rId24"/>
    <p:sldId id="300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BADFE-7895-A64A-1FBC-52263025B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42AB86-5D64-C037-729A-5C225DCD6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3B5A25-56A3-D389-E001-AF48006A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8B49A7-EC8D-C334-CC2F-7934B44E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B18807-D607-5C71-C52E-C954E8C68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347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3EF602-EB52-C1F9-0DAF-22072CFDE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216F7E-A388-968A-C1FE-923E28635D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33DED2F-6AC2-C83C-D78F-C5398189F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35E85-8F78-E1F7-97EC-D943BF690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98624-F819-9341-DABD-BD5AA6DE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0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F11CA02-8B25-DD91-0089-F1365C55C3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B834C7-E1DF-3F62-A430-8C30BD014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2B8A0-42A3-79B4-D9DB-9863BC992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51D232-7C98-3C82-1643-C599AEC4D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52F15C-C158-C7D2-D85B-6489BE51C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3212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FB81D-298C-63EB-3A4E-41AAB2897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087BB-A8D2-ADE5-668C-838ED1C14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E080C7-F7FF-A533-0B3D-C3EC6059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A59E9BB-4535-B6A8-BD48-52731420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FAD82A-3F89-D34C-5C11-350071582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68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88CF6C-6124-D721-D553-5E3BEB1DD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261898-8218-ED7F-AFFA-3D4321D70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16DA5E-6A96-5CE3-6C96-5C8459A9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886DD8-C910-F656-7DA2-E93515EE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7C6ECF-76D4-38EB-0D49-397A1B7B8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11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38E948-8547-BEBE-D188-9656219F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543F0-61B0-D242-E81D-EE04368A1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AC81DA-E6F7-CBD2-D55D-9EA1BA369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8F059BF-97A8-F13F-5EA6-52F59388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71EA064-1108-2A49-8467-7BA90BBA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744969-A27B-C0B1-3B2B-85750984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77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ACED4D-3215-CBBA-4066-D27452ED7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9D67B1-5C99-6CF8-EB33-A34D5437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0CA4446-986A-5259-B409-A2F64FEA6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48DC076-62A2-2B6B-8A78-FF30F5E749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22EA81-E3E8-B8D1-234A-A84CF082B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50ED667-D010-EDFA-55C7-AAF9713EE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0D4C58B-B94E-2BC7-A8DF-17CA79CC0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EF81A00-E8A8-82E1-F6D2-4C42C11A3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3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96601-58CA-C7CA-F25D-D1E48181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E6EC628-560F-CBF5-53A6-24B9B769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DAE5ABF-10E6-B24C-332C-CF09BFFAA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5269C4-4DC6-3A39-9B65-57DC4152C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197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BC09C94-B672-F0AD-55E6-09EF5145D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0D1BC0-94BB-0EF3-A193-848C55D3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D3E32C-2ADD-2954-5707-9BDE9F832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873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B772A-024C-89FE-FEA5-FD201F5F5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1C1518-2374-F3DC-D4F2-956E55E6AA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96446B-2E1A-C33C-2C0F-1DE270E954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F9482A-BC28-2C65-7851-772D9EB01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40CB51-F65F-F30A-8402-7E4CD26EA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6AB6D0-1189-DCE3-2038-2D1BC70A3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1518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3503C6-B571-3D98-9968-EF2281BF8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9E8ED95-AF72-4C07-4D7B-E984008B2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5E9060-B0F0-52A6-1CFF-731F8FDC0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22DEDB-1BD5-5EA3-2BA5-17378EBE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6459B0-2F1B-581C-8BD9-594F9F440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091C11-C5CD-2823-18F9-98A05644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261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4BFCDA-0836-128A-CA1C-963F943A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850396-DCDB-2513-9134-F765397E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DF1AC9-E646-8D0D-C924-02839834F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EE662-4866-4AEE-8866-2A8D1C7A3B72}" type="datetimeFigureOut">
              <a:rPr lang="fr-FR" smtClean="0"/>
              <a:t>30/07/2023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5539A8-887A-4572-189F-C309954E8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D0DFBA-4C72-A131-9B9C-FE116C635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6D525-46AC-44FC-9759-87F676C521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327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s://www.lairdubois.fr/creations/8153-ballon-de-rugby-2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Titre 7">
            <a:extLst>
              <a:ext uri="{FF2B5EF4-FFF2-40B4-BE49-F238E27FC236}">
                <a16:creationId xmlns:a16="http://schemas.microsoft.com/office/drawing/2014/main" id="{7B5CEB88-5698-C255-AD84-C962A160A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798" y="2693987"/>
            <a:ext cx="7772400" cy="1470025"/>
          </a:xfrm>
        </p:spPr>
        <p:txBody>
          <a:bodyPr>
            <a:noAutofit/>
          </a:bodyPr>
          <a:lstStyle/>
          <a:p>
            <a:r>
              <a:rPr lang="fr-FR" sz="12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 3</a:t>
            </a:r>
          </a:p>
        </p:txBody>
      </p:sp>
    </p:spTree>
    <p:extLst>
      <p:ext uri="{BB962C8B-B14F-4D97-AF65-F5344CB8AC3E}">
        <p14:creationId xmlns:p14="http://schemas.microsoft.com/office/powerpoint/2010/main" val="333664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3CC37F9-3984-36C0-E263-D7074EFF1AC9}"/>
              </a:ext>
            </a:extLst>
          </p:cNvPr>
          <p:cNvSpPr txBox="1"/>
          <p:nvPr/>
        </p:nvSpPr>
        <p:spPr>
          <a:xfrm>
            <a:off x="3301259" y="191407"/>
            <a:ext cx="476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Description tactique du rôle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3FEC7F4-87A1-18C9-DEDD-4234A92436FF}"/>
              </a:ext>
            </a:extLst>
          </p:cNvPr>
          <p:cNvSpPr txBox="1"/>
          <p:nvPr/>
        </p:nvSpPr>
        <p:spPr>
          <a:xfrm>
            <a:off x="1938807" y="1153098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formalités tactiques peut-on définir 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B796AEB-2275-B5F1-23A3-2EB685F268DB}"/>
              </a:ext>
            </a:extLst>
          </p:cNvPr>
          <p:cNvSpPr txBox="1"/>
          <p:nvPr/>
        </p:nvSpPr>
        <p:spPr>
          <a:xfrm>
            <a:off x="1831210" y="2322777"/>
            <a:ext cx="88831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Partons du principe, que tous les joueurs sur le terrain possèdent une zone territoriale d’action.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241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8A6D592-1894-D593-B4E7-8BA68E21DA2B}"/>
              </a:ext>
            </a:extLst>
          </p:cNvPr>
          <p:cNvSpPr/>
          <p:nvPr/>
        </p:nvSpPr>
        <p:spPr>
          <a:xfrm>
            <a:off x="1991543" y="461934"/>
            <a:ext cx="8192817" cy="10997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2B3F7891-62B8-8197-1C26-94FCA95923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7193" y="-1124881"/>
            <a:ext cx="6839689" cy="9126073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12ADB49-5F76-9D93-C6D3-CBDC20AF419D}"/>
              </a:ext>
            </a:extLst>
          </p:cNvPr>
          <p:cNvSpPr txBox="1"/>
          <p:nvPr/>
        </p:nvSpPr>
        <p:spPr>
          <a:xfrm>
            <a:off x="6830413" y="4607227"/>
            <a:ext cx="3579666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88B339C-13F1-4D64-81AB-0E7637623F5F}"/>
              </a:ext>
            </a:extLst>
          </p:cNvPr>
          <p:cNvSpPr txBox="1"/>
          <p:nvPr/>
        </p:nvSpPr>
        <p:spPr>
          <a:xfrm>
            <a:off x="3404725" y="4580314"/>
            <a:ext cx="41250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F1589A6-F01B-B6C8-B2C9-4CF76AFF4AB6}"/>
              </a:ext>
            </a:extLst>
          </p:cNvPr>
          <p:cNvSpPr txBox="1"/>
          <p:nvPr/>
        </p:nvSpPr>
        <p:spPr>
          <a:xfrm>
            <a:off x="4709769" y="4605944"/>
            <a:ext cx="628562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69D974DD-7A4D-5A09-98D6-A821A712C47C}"/>
              </a:ext>
            </a:extLst>
          </p:cNvPr>
          <p:cNvSpPr txBox="1"/>
          <p:nvPr/>
        </p:nvSpPr>
        <p:spPr>
          <a:xfrm>
            <a:off x="5235971" y="4597061"/>
            <a:ext cx="89570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EE5A4A5-40B1-30FB-86B4-66F87F102928}"/>
              </a:ext>
            </a:extLst>
          </p:cNvPr>
          <p:cNvSpPr txBox="1"/>
          <p:nvPr/>
        </p:nvSpPr>
        <p:spPr>
          <a:xfrm>
            <a:off x="6031550" y="4607225"/>
            <a:ext cx="89570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474151A6-D579-86BC-3248-A63045DBE356}"/>
              </a:ext>
            </a:extLst>
          </p:cNvPr>
          <p:cNvSpPr txBox="1"/>
          <p:nvPr/>
        </p:nvSpPr>
        <p:spPr>
          <a:xfrm>
            <a:off x="2653620" y="4597062"/>
            <a:ext cx="41250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3D4D89A-1037-C9E9-4B60-EDAD526E3647}"/>
              </a:ext>
            </a:extLst>
          </p:cNvPr>
          <p:cNvSpPr txBox="1"/>
          <p:nvPr/>
        </p:nvSpPr>
        <p:spPr>
          <a:xfrm>
            <a:off x="4127143" y="4626912"/>
            <a:ext cx="41250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475280-DCA6-B10F-7670-08105492A904}"/>
              </a:ext>
            </a:extLst>
          </p:cNvPr>
          <p:cNvSpPr/>
          <p:nvPr/>
        </p:nvSpPr>
        <p:spPr>
          <a:xfrm>
            <a:off x="2536724" y="1693060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99EB9C-C1AF-D657-47CD-1CF7D8F38757}"/>
              </a:ext>
            </a:extLst>
          </p:cNvPr>
          <p:cNvSpPr/>
          <p:nvPr/>
        </p:nvSpPr>
        <p:spPr>
          <a:xfrm>
            <a:off x="3262354" y="1693060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02826E4-FB74-349E-926E-655DD06E51B6}"/>
              </a:ext>
            </a:extLst>
          </p:cNvPr>
          <p:cNvSpPr/>
          <p:nvPr/>
        </p:nvSpPr>
        <p:spPr>
          <a:xfrm>
            <a:off x="3991237" y="1688186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76EC5B6-63C8-5354-E7C6-E2840B3D45C2}"/>
              </a:ext>
            </a:extLst>
          </p:cNvPr>
          <p:cNvSpPr/>
          <p:nvPr/>
        </p:nvSpPr>
        <p:spPr>
          <a:xfrm>
            <a:off x="4698562" y="1688186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BF18D23-110A-23A3-8F5C-F575A28386A4}"/>
              </a:ext>
            </a:extLst>
          </p:cNvPr>
          <p:cNvSpPr/>
          <p:nvPr/>
        </p:nvSpPr>
        <p:spPr>
          <a:xfrm>
            <a:off x="5380350" y="1683312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2D2FF4-52F1-368D-C4EA-3C792F8664B3}"/>
              </a:ext>
            </a:extLst>
          </p:cNvPr>
          <p:cNvSpPr/>
          <p:nvPr/>
        </p:nvSpPr>
        <p:spPr>
          <a:xfrm>
            <a:off x="6109706" y="1678047"/>
            <a:ext cx="683773" cy="517468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F94970-0EE3-1350-5B6F-3A8F05CD9EE8}"/>
              </a:ext>
            </a:extLst>
          </p:cNvPr>
          <p:cNvSpPr/>
          <p:nvPr/>
        </p:nvSpPr>
        <p:spPr>
          <a:xfrm>
            <a:off x="6821141" y="1678048"/>
            <a:ext cx="683773" cy="5174684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6B023D-B35C-6654-2F8A-49AFCB468CE5}"/>
              </a:ext>
            </a:extLst>
          </p:cNvPr>
          <p:cNvSpPr/>
          <p:nvPr/>
        </p:nvSpPr>
        <p:spPr>
          <a:xfrm>
            <a:off x="7564219" y="1676480"/>
            <a:ext cx="683773" cy="514176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70D7B34-DCED-1CDA-94B3-10BBAA6F8B80}"/>
              </a:ext>
            </a:extLst>
          </p:cNvPr>
          <p:cNvSpPr/>
          <p:nvPr/>
        </p:nvSpPr>
        <p:spPr>
          <a:xfrm>
            <a:off x="8244528" y="1676480"/>
            <a:ext cx="683773" cy="514176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F3DCF10-EC85-EF8F-A53E-1B7913F8214C}"/>
              </a:ext>
            </a:extLst>
          </p:cNvPr>
          <p:cNvSpPr/>
          <p:nvPr/>
        </p:nvSpPr>
        <p:spPr>
          <a:xfrm>
            <a:off x="8970912" y="1678099"/>
            <a:ext cx="683773" cy="5140148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6170B06-424A-D9B4-9F4B-5FF67FBF1A65}"/>
              </a:ext>
            </a:extLst>
          </p:cNvPr>
          <p:cNvSpPr txBox="1"/>
          <p:nvPr/>
        </p:nvSpPr>
        <p:spPr>
          <a:xfrm>
            <a:off x="5661529" y="5536970"/>
            <a:ext cx="89570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F78D30D-2843-0E29-BA42-9309DD91D4A3}"/>
              </a:ext>
            </a:extLst>
          </p:cNvPr>
          <p:cNvSpPr txBox="1"/>
          <p:nvPr/>
        </p:nvSpPr>
        <p:spPr>
          <a:xfrm>
            <a:off x="5777517" y="5237425"/>
            <a:ext cx="68223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0898805-84CB-332C-1378-2D69D7FE56DF}"/>
              </a:ext>
            </a:extLst>
          </p:cNvPr>
          <p:cNvSpPr txBox="1"/>
          <p:nvPr/>
        </p:nvSpPr>
        <p:spPr>
          <a:xfrm>
            <a:off x="5649200" y="2758113"/>
            <a:ext cx="89570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8425DBB-5D46-A7A3-1D9D-934C14E11AAA}"/>
              </a:ext>
            </a:extLst>
          </p:cNvPr>
          <p:cNvSpPr txBox="1"/>
          <p:nvPr/>
        </p:nvSpPr>
        <p:spPr>
          <a:xfrm>
            <a:off x="9062287" y="4605943"/>
            <a:ext cx="41250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4B70DFE9-71F3-A178-1350-6062291EFE07}"/>
              </a:ext>
            </a:extLst>
          </p:cNvPr>
          <p:cNvSpPr txBox="1"/>
          <p:nvPr/>
        </p:nvSpPr>
        <p:spPr>
          <a:xfrm>
            <a:off x="4277923" y="64804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</p:spTree>
    <p:extLst>
      <p:ext uri="{BB962C8B-B14F-4D97-AF65-F5344CB8AC3E}">
        <p14:creationId xmlns:p14="http://schemas.microsoft.com/office/powerpoint/2010/main" val="194184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4AD05869-6359-0F2F-2482-9A58301B9052}"/>
              </a:ext>
            </a:extLst>
          </p:cNvPr>
          <p:cNvSpPr txBox="1"/>
          <p:nvPr/>
        </p:nvSpPr>
        <p:spPr>
          <a:xfrm>
            <a:off x="3301259" y="191407"/>
            <a:ext cx="476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Description tactique du rôle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5E6ACB1-5176-A06B-A34B-2AE44858AD36}"/>
              </a:ext>
            </a:extLst>
          </p:cNvPr>
          <p:cNvSpPr txBox="1"/>
          <p:nvPr/>
        </p:nvSpPr>
        <p:spPr>
          <a:xfrm>
            <a:off x="1938807" y="1153098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formalités tactiques peut-on définir 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850198E-AD2A-6F04-3AC2-BCD7DBF4098B}"/>
              </a:ext>
            </a:extLst>
          </p:cNvPr>
          <p:cNvSpPr txBox="1"/>
          <p:nvPr/>
        </p:nvSpPr>
        <p:spPr>
          <a:xfrm>
            <a:off x="3025074" y="3057497"/>
            <a:ext cx="2543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l’arrière ?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40613E9-1FF4-0B2D-A09A-EBC88710EA18}"/>
              </a:ext>
            </a:extLst>
          </p:cNvPr>
          <p:cNvSpPr txBox="1"/>
          <p:nvPr/>
        </p:nvSpPr>
        <p:spPr>
          <a:xfrm>
            <a:off x="5346321" y="3057496"/>
            <a:ext cx="22913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 60%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F2C4F50-9C95-2AA6-3DE9-5BB76E72A951}"/>
              </a:ext>
            </a:extLst>
          </p:cNvPr>
          <p:cNvSpPr txBox="1"/>
          <p:nvPr/>
        </p:nvSpPr>
        <p:spPr>
          <a:xfrm>
            <a:off x="5709219" y="4555183"/>
            <a:ext cx="2158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l’ailier ?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44E7ED0-9C9A-686C-E3FD-8A67FB6AD8AB}"/>
              </a:ext>
            </a:extLst>
          </p:cNvPr>
          <p:cNvSpPr txBox="1"/>
          <p:nvPr/>
        </p:nvSpPr>
        <p:spPr>
          <a:xfrm>
            <a:off x="7637718" y="4546574"/>
            <a:ext cx="36315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Environ De 0 à 40%  </a:t>
            </a:r>
          </a:p>
        </p:txBody>
      </p:sp>
    </p:spTree>
    <p:extLst>
      <p:ext uri="{BB962C8B-B14F-4D97-AF65-F5344CB8AC3E}">
        <p14:creationId xmlns:p14="http://schemas.microsoft.com/office/powerpoint/2010/main" val="32730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39" y="-1145437"/>
            <a:ext cx="6853125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830414" y="4575761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04727" y="454884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09770" y="457447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27145" y="4595446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653622" y="4565596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7571816" y="259604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5075871" y="4565594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5561978" y="4573322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6213385" y="4583462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803406" y="4581023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3556700" y="2854518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A909F6B-AA07-1D86-0075-C0CCB788DA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 rot="10800000" flipV="1">
            <a:off x="3604913" y="5548774"/>
            <a:ext cx="449474" cy="449474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B37DB83F-C066-5C3C-1053-374EAA273761}"/>
              </a:ext>
            </a:extLst>
          </p:cNvPr>
          <p:cNvSpPr txBox="1"/>
          <p:nvPr/>
        </p:nvSpPr>
        <p:spPr>
          <a:xfrm>
            <a:off x="5085807" y="216069"/>
            <a:ext cx="1983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dirty="0"/>
              <a:t>LE PENDULE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0DB4745-81BD-8C23-DF1E-38A67750E31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54B580C-83E6-2F9C-3BDA-BAF6CD34548D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18" name="Espace réservé du contenu 7">
            <a:extLst>
              <a:ext uri="{FF2B5EF4-FFF2-40B4-BE49-F238E27FC236}">
                <a16:creationId xmlns:a16="http://schemas.microsoft.com/office/drawing/2014/main" id="{8954C945-A0D4-58A2-40A6-27BBA7C6AC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88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autoRev="1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.00017 -0.02384 L 0.00017 -0.02384 C 0.00035 -0.0456 0.00035 -0.06713 0.00104 -0.08865 C 0.00122 -0.09027 0.00313 -0.10902 0.00521 -0.11342 C 0.00695 -0.11666 0.00833 -0.11921 0.00938 -0.12291 C 0.01024 -0.12615 0.01076 -0.12939 0.01146 -0.13264 C 0.01181 -0.13634 0.01181 -0.14004 0.0125 -0.14352 C 0.01285 -0.14514 0.01406 -0.14606 0.01458 -0.14768 C 0.01545 -0.15115 0.0151 -0.15555 0.01667 -0.15879 C 0.01771 -0.16088 0.01875 -0.16319 0.01962 -0.16551 C 0.02465 -0.17893 0.0191 -0.16713 0.02379 -0.17662 C 0.02587 -0.18703 0.02344 -0.17708 0.02795 -0.18889 C 0.02882 -0.1912 0.02917 -0.19352 0.03004 -0.19583 C 0.03056 -0.19722 0.03142 -0.19861 0.03212 -0.2 C 0.03316 -0.20231 0.03385 -0.20463 0.03524 -0.20671 C 0.03785 -0.21134 0.03906 -0.21227 0.04236 -0.21504 C 0.04479 -0.22453 0.04149 -0.21412 0.04653 -0.22199 C 0.05243 -0.23102 0.04653 -0.22754 0.05278 -0.23009 C 0.05451 -0.23773 0.0526 -0.23148 0.05781 -0.23981 C 0.0625 -0.24699 0.05712 -0.24143 0.06302 -0.24676 C 0.06372 -0.24814 0.06406 -0.24977 0.0651 -0.25092 C 0.06979 -0.25625 0.07066 -0.25555 0.07535 -0.25902 C 0.07639 -0.25995 0.07743 -0.26111 0.07847 -0.2618 C 0.07951 -0.2625 0.08056 -0.26273 0.0816 -0.26319 C 0.08958 -0.26782 0.08142 -0.26458 0.09184 -0.26875 C 0.09792 -0.27106 0.09497 -0.26898 0.10226 -0.27291 C 0.10573 -0.27453 0.10885 -0.27754 0.1125 -0.27824 C 0.12813 -0.28125 0.11649 -0.27939 0.14445 -0.28102 L 0.16615 -0.2824 C 0.17379 -0.28449 0.16962 -0.28379 0.17865 -0.28379 L 0.17865 -0.28379 " pathEditMode="relative" ptsTypes="AAAAAAAAAAAAAAAAAAAAAAAAAAAAAAA">
                                      <p:cBhvr>
                                        <p:cTn id="6" dur="5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3.33333E-6 L 0.47118 -0.00579 " pathEditMode="relative" rAng="0" ptsTypes="AA">
                                      <p:cBhvr>
                                        <p:cTn id="8" dur="5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559" y="-301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4.16667E-6 3.7037E-6 L 0.4474 -0.0007 " pathEditMode="relative" rAng="0" ptsTypes="AA">
                                      <p:cBhvr>
                                        <p:cTn id="10" dur="5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61" y="-4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autoRev="1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38889E-6 3.7037E-7 L 1.38889E-6 0.00023 C 0.00312 -0.00116 0.00642 -0.00278 0.00972 -0.00394 C 0.02257 -0.00857 0.03958 -0.0044 0.05017 -0.00394 C 0.05191 -0.00347 0.05364 -0.00301 0.05521 -0.00255 C 0.05764 -0.00208 0.05989 -0.00185 0.06215 -0.00116 C 0.06337 -0.00093 0.06476 -0.00046 0.06614 3.7037E-7 C 0.06701 0.00139 0.06788 0.00301 0.0691 0.00417 C 0.07048 0.00509 0.075 0.00718 0.07691 0.0081 C 0.08108 0.01227 0.08264 0.01343 0.08594 0.01852 C 0.08715 0.02083 0.08837 0.02315 0.08993 0.02523 C 0.09132 0.02708 0.09323 0.02847 0.09479 0.03056 C 0.09687 0.03287 0.09878 0.03565 0.10069 0.03819 C 0.10417 0.04329 0.10555 0.04444 0.10851 0.05023 C 0.10972 0.05231 0.11059 0.05463 0.11163 0.05671 C 0.1125 0.0588 0.11371 0.05995 0.11458 0.06204 C 0.11545 0.06412 0.1158 0.06643 0.11649 0.06875 C 0.11736 0.0713 0.1184 0.07407 0.11962 0.07639 C 0.12066 0.07963 0.12309 0.0831 0.12448 0.08588 C 0.12587 0.08843 0.12708 0.0912 0.12847 0.09375 L 0.13038 0.09792 C 0.13246 0.11574 0.12986 0.09977 0.13333 0.11227 C 0.13385 0.11412 0.13403 0.11574 0.13437 0.11759 C 0.13507 0.12245 0.13524 0.12593 0.13646 0.13079 C 0.13698 0.13287 0.13767 0.13518 0.13819 0.13727 C 0.14045 0.1463 0.14045 0.14838 0.14132 0.15718 C 0.14097 0.18009 0.14028 0.20301 0.14028 0.22569 C 0.14028 0.23796 0.14114 0.25046 0.14132 0.26273 C 0.14132 0.26852 0.14132 0.27431 0.14132 0.28009 L 0.14132 0.28032 " pathEditMode="relative" rAng="0" ptsTypes="AAAAAAAAAAAAAAAAAAAAAAAAAAAAAA">
                                      <p:cBhvr>
                                        <p:cTn id="12" dur="5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66" y="1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40" y="-1145435"/>
            <a:ext cx="6853125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830414" y="4575761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04727" y="454884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09770" y="457447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5235973" y="4565595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6031552" y="4575759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27145" y="4595446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661531" y="5505504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5777519" y="5205959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5641023" y="4070691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3600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1DEA16-ACEE-0C22-EA7C-6CC3E8EF984E}"/>
              </a:ext>
            </a:extLst>
          </p:cNvPr>
          <p:cNvSpPr/>
          <p:nvPr/>
        </p:nvSpPr>
        <p:spPr>
          <a:xfrm>
            <a:off x="2549910" y="1436758"/>
            <a:ext cx="1450341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8245743" y="1482759"/>
            <a:ext cx="1450341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BDB80D-432B-1A7E-C3FF-1ECD216C93BE}"/>
              </a:ext>
            </a:extLst>
          </p:cNvPr>
          <p:cNvSpPr/>
          <p:nvPr/>
        </p:nvSpPr>
        <p:spPr>
          <a:xfrm rot="16200000">
            <a:off x="4866257" y="616754"/>
            <a:ext cx="2459494" cy="4191503"/>
          </a:xfrm>
          <a:prstGeom prst="rect">
            <a:avLst/>
          </a:prstGeom>
          <a:noFill/>
          <a:ln w="57150">
            <a:solidFill>
              <a:srgbClr val="FDA5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522981" y="3805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50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CBA1FA1-FD88-E37F-C43E-64B98BB94A5C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3BEACDF2-35F4-9A53-E6EC-1E8223E44B28}"/>
              </a:ext>
            </a:extLst>
          </p:cNvPr>
          <p:cNvSpPr txBox="1"/>
          <p:nvPr/>
        </p:nvSpPr>
        <p:spPr>
          <a:xfrm>
            <a:off x="5725599" y="1820697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18A33DA-A975-6B3D-D3DC-030481274AA6}"/>
              </a:ext>
            </a:extLst>
          </p:cNvPr>
          <p:cNvSpPr txBox="1"/>
          <p:nvPr/>
        </p:nvSpPr>
        <p:spPr>
          <a:xfrm>
            <a:off x="8577737" y="2846573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1602A3D-7D99-1D12-62BE-99FA4182727E}"/>
              </a:ext>
            </a:extLst>
          </p:cNvPr>
          <p:cNvSpPr txBox="1"/>
          <p:nvPr/>
        </p:nvSpPr>
        <p:spPr>
          <a:xfrm>
            <a:off x="2762225" y="2907277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DA3E7CB-430B-7123-B903-3095231FDD73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D8168F26-EFB0-6FB2-606A-577C5C8D13F2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6" name="Espace réservé du contenu 7">
            <a:extLst>
              <a:ext uri="{FF2B5EF4-FFF2-40B4-BE49-F238E27FC236}">
                <a16:creationId xmlns:a16="http://schemas.microsoft.com/office/drawing/2014/main" id="{6463FA5E-5B12-54CF-DEEE-43D991A1F3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36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11111E-6 L -0.00087 -0.230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152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02917 -0.1680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58" y="-840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02864 -0.1620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1" y="-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5" grpId="0" animBg="1"/>
      <p:bldP spid="6" grpId="0" animBg="1"/>
      <p:bldP spid="12" grpId="0" animBg="1"/>
      <p:bldP spid="20" grpId="0"/>
      <p:bldP spid="18" grpId="0"/>
      <p:bldP spid="19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39" y="-1145437"/>
            <a:ext cx="6853125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830414" y="4575761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04727" y="454884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09770" y="457447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6031552" y="4575759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27145" y="4595446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4925575" y="5724204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5750049" y="4595447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4921319" y="4194255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3600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7274448" y="1482759"/>
            <a:ext cx="2421637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499249" y="-53275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45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4899256" y="5424513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21AD126-F1A4-A581-597F-DF3E4224981F}"/>
              </a:ext>
            </a:extLst>
          </p:cNvPr>
          <p:cNvCxnSpPr>
            <a:cxnSpLocks/>
            <a:stCxn id="28" idx="0"/>
          </p:cNvCxnSpPr>
          <p:nvPr/>
        </p:nvCxnSpPr>
        <p:spPr>
          <a:xfrm flipH="1">
            <a:off x="2630938" y="1426621"/>
            <a:ext cx="4532762" cy="19257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FE285D8-2C4C-8E17-0C7B-DF05D6973CD0}"/>
              </a:ext>
            </a:extLst>
          </p:cNvPr>
          <p:cNvCxnSpPr>
            <a:cxnSpLocks/>
          </p:cNvCxnSpPr>
          <p:nvPr/>
        </p:nvCxnSpPr>
        <p:spPr>
          <a:xfrm flipH="1" flipV="1">
            <a:off x="2577240" y="1426620"/>
            <a:ext cx="13185" cy="1067595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309804E-15C1-CB79-23D6-3BE9FC425CE9}"/>
              </a:ext>
            </a:extLst>
          </p:cNvPr>
          <p:cNvCxnSpPr>
            <a:cxnSpLocks/>
          </p:cNvCxnSpPr>
          <p:nvPr/>
        </p:nvCxnSpPr>
        <p:spPr>
          <a:xfrm>
            <a:off x="2630938" y="2441203"/>
            <a:ext cx="1348626" cy="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3506D88-D879-F81F-A1D1-08AF14581C79}"/>
              </a:ext>
            </a:extLst>
          </p:cNvPr>
          <p:cNvCxnSpPr>
            <a:cxnSpLocks/>
            <a:stCxn id="24" idx="1"/>
          </p:cNvCxnSpPr>
          <p:nvPr/>
        </p:nvCxnSpPr>
        <p:spPr>
          <a:xfrm flipV="1">
            <a:off x="3991239" y="2408379"/>
            <a:ext cx="1511" cy="173900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F51379D7-7CBF-B47B-253E-848940FFD47D}"/>
              </a:ext>
            </a:extLst>
          </p:cNvPr>
          <p:cNvCxnSpPr>
            <a:cxnSpLocks/>
            <a:stCxn id="24" idx="1"/>
          </p:cNvCxnSpPr>
          <p:nvPr/>
        </p:nvCxnSpPr>
        <p:spPr>
          <a:xfrm flipV="1">
            <a:off x="3991238" y="4147379"/>
            <a:ext cx="3198928" cy="1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08D71F1-FDAC-7A08-C492-A149FAB843B6}"/>
              </a:ext>
            </a:extLst>
          </p:cNvPr>
          <p:cNvCxnSpPr>
            <a:cxnSpLocks/>
          </p:cNvCxnSpPr>
          <p:nvPr/>
        </p:nvCxnSpPr>
        <p:spPr>
          <a:xfrm flipV="1">
            <a:off x="7248128" y="1482760"/>
            <a:ext cx="0" cy="266461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6BC25568-68B3-85C4-862C-B33D1559FB33}"/>
              </a:ext>
            </a:extLst>
          </p:cNvPr>
          <p:cNvSpPr/>
          <p:nvPr/>
        </p:nvSpPr>
        <p:spPr>
          <a:xfrm>
            <a:off x="2590424" y="2503466"/>
            <a:ext cx="1318254" cy="1672063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ZoneTexte 79">
            <a:extLst>
              <a:ext uri="{FF2B5EF4-FFF2-40B4-BE49-F238E27FC236}">
                <a16:creationId xmlns:a16="http://schemas.microsoft.com/office/drawing/2014/main" id="{F8278483-138A-3BA4-35B9-29208EE0C422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09F4655-4220-067E-7D95-7DD5E9C95B77}"/>
              </a:ext>
            </a:extLst>
          </p:cNvPr>
          <p:cNvSpPr txBox="1"/>
          <p:nvPr/>
        </p:nvSpPr>
        <p:spPr>
          <a:xfrm>
            <a:off x="4982399" y="1848331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19369A2-D8C9-C8C4-62E9-27B26A8F563A}"/>
              </a:ext>
            </a:extLst>
          </p:cNvPr>
          <p:cNvSpPr txBox="1"/>
          <p:nvPr/>
        </p:nvSpPr>
        <p:spPr>
          <a:xfrm>
            <a:off x="2785088" y="2829346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C383A8E-F8E8-BCA9-CDA6-4675E9047134}"/>
              </a:ext>
            </a:extLst>
          </p:cNvPr>
          <p:cNvSpPr txBox="1"/>
          <p:nvPr/>
        </p:nvSpPr>
        <p:spPr>
          <a:xfrm>
            <a:off x="7870265" y="2396059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30%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6EE455E-73D8-F53B-73D8-011DBC381DA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AC32CB8-060B-D72E-B5D8-DC930ECB7BDF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4" name="Espace réservé du contenu 7">
            <a:extLst>
              <a:ext uri="{FF2B5EF4-FFF2-40B4-BE49-F238E27FC236}">
                <a16:creationId xmlns:a16="http://schemas.microsoft.com/office/drawing/2014/main" id="{D2BEFFBF-AC7C-6199-F4B7-45AF7D5973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33333E-6 L 0.00034 -0.248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-124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02066 -0.1504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4" y="-752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10312 -0.2354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56" y="-1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 animBg="1"/>
      <p:bldP spid="20" grpId="0"/>
      <p:bldP spid="78" grpId="0" animBg="1"/>
      <p:bldP spid="5" grpId="0"/>
      <p:bldP spid="12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39" y="-1145437"/>
            <a:ext cx="6853125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105981" y="4555883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12    6    4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310525" y="4529189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5315488" y="4575759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4038107" y="4558410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4902065" y="4575761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4271388" y="4058056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3600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6906357" y="1482759"/>
            <a:ext cx="2789729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455009" y="39917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35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4371352" y="5797055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21AD126-F1A4-A581-597F-DF3E4224981F}"/>
              </a:ext>
            </a:extLst>
          </p:cNvPr>
          <p:cNvCxnSpPr>
            <a:cxnSpLocks/>
          </p:cNvCxnSpPr>
          <p:nvPr/>
        </p:nvCxnSpPr>
        <p:spPr>
          <a:xfrm flipH="1" flipV="1">
            <a:off x="2630939" y="1445878"/>
            <a:ext cx="4190203" cy="4357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FE285D8-2C4C-8E17-0C7B-DF05D6973CD0}"/>
              </a:ext>
            </a:extLst>
          </p:cNvPr>
          <p:cNvCxnSpPr>
            <a:cxnSpLocks/>
          </p:cNvCxnSpPr>
          <p:nvPr/>
        </p:nvCxnSpPr>
        <p:spPr>
          <a:xfrm flipH="1" flipV="1">
            <a:off x="2577239" y="1426620"/>
            <a:ext cx="9932" cy="1642341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309804E-15C1-CB79-23D6-3BE9FC425CE9}"/>
              </a:ext>
            </a:extLst>
          </p:cNvPr>
          <p:cNvCxnSpPr>
            <a:cxnSpLocks/>
          </p:cNvCxnSpPr>
          <p:nvPr/>
        </p:nvCxnSpPr>
        <p:spPr>
          <a:xfrm>
            <a:off x="2613101" y="3068960"/>
            <a:ext cx="1348626" cy="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3506D88-D879-F81F-A1D1-08AF14581C79}"/>
              </a:ext>
            </a:extLst>
          </p:cNvPr>
          <p:cNvCxnSpPr>
            <a:cxnSpLocks/>
            <a:stCxn id="24" idx="1"/>
          </p:cNvCxnSpPr>
          <p:nvPr/>
        </p:nvCxnSpPr>
        <p:spPr>
          <a:xfrm flipH="1" flipV="1">
            <a:off x="3961728" y="3068961"/>
            <a:ext cx="29511" cy="107841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F51379D7-7CBF-B47B-253E-848940FFD47D}"/>
              </a:ext>
            </a:extLst>
          </p:cNvPr>
          <p:cNvCxnSpPr>
            <a:cxnSpLocks/>
            <a:stCxn id="24" idx="1"/>
            <a:endCxn id="27" idx="3"/>
          </p:cNvCxnSpPr>
          <p:nvPr/>
        </p:nvCxnSpPr>
        <p:spPr>
          <a:xfrm flipV="1">
            <a:off x="3991239" y="4137241"/>
            <a:ext cx="2803585" cy="1013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08D71F1-FDAC-7A08-C492-A149FAB843B6}"/>
              </a:ext>
            </a:extLst>
          </p:cNvPr>
          <p:cNvCxnSpPr>
            <a:cxnSpLocks/>
          </p:cNvCxnSpPr>
          <p:nvPr/>
        </p:nvCxnSpPr>
        <p:spPr>
          <a:xfrm flipV="1">
            <a:off x="6821142" y="1496621"/>
            <a:ext cx="0" cy="266461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6BC25568-68B3-85C4-862C-B33D1559FB33}"/>
              </a:ext>
            </a:extLst>
          </p:cNvPr>
          <p:cNvSpPr/>
          <p:nvPr/>
        </p:nvSpPr>
        <p:spPr>
          <a:xfrm>
            <a:off x="2590424" y="3107934"/>
            <a:ext cx="1318254" cy="1067595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3844035" y="4544550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471039" y="5442171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14FC2BA9-B5B5-881A-B17B-1F112A1EAE98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12C916D-AA81-B376-620D-289660077967}"/>
              </a:ext>
            </a:extLst>
          </p:cNvPr>
          <p:cNvSpPr txBox="1"/>
          <p:nvPr/>
        </p:nvSpPr>
        <p:spPr>
          <a:xfrm>
            <a:off x="4952893" y="1914130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8B12C39-E3B1-21F9-10F7-A9DE4499DB45}"/>
              </a:ext>
            </a:extLst>
          </p:cNvPr>
          <p:cNvSpPr txBox="1"/>
          <p:nvPr/>
        </p:nvSpPr>
        <p:spPr>
          <a:xfrm>
            <a:off x="2809662" y="2948876"/>
            <a:ext cx="817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4B8CA41-9CBA-35C5-783D-64EB16042EE7}"/>
              </a:ext>
            </a:extLst>
          </p:cNvPr>
          <p:cNvSpPr txBox="1"/>
          <p:nvPr/>
        </p:nvSpPr>
        <p:spPr>
          <a:xfrm>
            <a:off x="7591472" y="2474986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35%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F2A8B56B-FC96-0B1A-9E1E-B5AEA4AACED8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32BF0BF7-1A92-F891-6BFB-F878FC129E83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4" name="Espace réservé du contenu 7">
            <a:extLst>
              <a:ext uri="{FF2B5EF4-FFF2-40B4-BE49-F238E27FC236}">
                <a16:creationId xmlns:a16="http://schemas.microsoft.com/office/drawing/2014/main" id="{AC65F63B-E29E-396D-99B4-DEECE06429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94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2361 -0.218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" y="-1094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02326 -0.1819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3" y="-909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L -0.13177 -0.2143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45" y="-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 animBg="1"/>
      <p:bldP spid="20" grpId="0"/>
      <p:bldP spid="78" grpId="0" animBg="1"/>
      <p:bldP spid="5" grpId="0"/>
      <p:bldP spid="12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39" y="-1145437"/>
            <a:ext cx="6853125" cy="914400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04727" y="454884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09770" y="457447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5880294" y="5431816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27145" y="4595446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573467" y="4595446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5995895" y="5711979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5933469" y="4264455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3600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2561121" y="1435321"/>
            <a:ext cx="2421637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321898" y="-4174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55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5122434" y="4585699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FE285D8-2C4C-8E17-0C7B-DF05D6973CD0}"/>
              </a:ext>
            </a:extLst>
          </p:cNvPr>
          <p:cNvCxnSpPr>
            <a:cxnSpLocks/>
          </p:cNvCxnSpPr>
          <p:nvPr/>
        </p:nvCxnSpPr>
        <p:spPr>
          <a:xfrm flipV="1">
            <a:off x="9609954" y="1441632"/>
            <a:ext cx="9852" cy="107184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309804E-15C1-CB79-23D6-3BE9FC425CE9}"/>
              </a:ext>
            </a:extLst>
          </p:cNvPr>
          <p:cNvCxnSpPr>
            <a:cxnSpLocks/>
          </p:cNvCxnSpPr>
          <p:nvPr/>
        </p:nvCxnSpPr>
        <p:spPr>
          <a:xfrm>
            <a:off x="8248143" y="2408379"/>
            <a:ext cx="1348626" cy="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3506D88-D879-F81F-A1D1-08AF14581C79}"/>
              </a:ext>
            </a:extLst>
          </p:cNvPr>
          <p:cNvCxnSpPr>
            <a:cxnSpLocks/>
          </p:cNvCxnSpPr>
          <p:nvPr/>
        </p:nvCxnSpPr>
        <p:spPr>
          <a:xfrm flipV="1">
            <a:off x="8233431" y="2398239"/>
            <a:ext cx="1511" cy="173900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F51379D7-7CBF-B47B-253E-848940FFD47D}"/>
              </a:ext>
            </a:extLst>
          </p:cNvPr>
          <p:cNvCxnSpPr>
            <a:cxnSpLocks/>
          </p:cNvCxnSpPr>
          <p:nvPr/>
        </p:nvCxnSpPr>
        <p:spPr>
          <a:xfrm flipV="1">
            <a:off x="5018715" y="4113388"/>
            <a:ext cx="3198928" cy="1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08D71F1-FDAC-7A08-C492-A149FAB843B6}"/>
              </a:ext>
            </a:extLst>
          </p:cNvPr>
          <p:cNvCxnSpPr>
            <a:cxnSpLocks/>
          </p:cNvCxnSpPr>
          <p:nvPr/>
        </p:nvCxnSpPr>
        <p:spPr>
          <a:xfrm flipV="1">
            <a:off x="5041121" y="1482760"/>
            <a:ext cx="0" cy="266461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6BC25568-68B3-85C4-862C-B33D1559FB33}"/>
              </a:ext>
            </a:extLst>
          </p:cNvPr>
          <p:cNvSpPr/>
          <p:nvPr/>
        </p:nvSpPr>
        <p:spPr>
          <a:xfrm>
            <a:off x="8307298" y="2470642"/>
            <a:ext cx="1318254" cy="169563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541921" y="4566591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21AD126-F1A4-A581-597F-DF3E4224981F}"/>
              </a:ext>
            </a:extLst>
          </p:cNvPr>
          <p:cNvCxnSpPr>
            <a:cxnSpLocks/>
          </p:cNvCxnSpPr>
          <p:nvPr/>
        </p:nvCxnSpPr>
        <p:spPr>
          <a:xfrm flipH="1">
            <a:off x="5026524" y="1406279"/>
            <a:ext cx="4532762" cy="19257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34518636-0831-5978-3139-84E769FA169D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8557836-4314-A872-2A40-A87062CEEBFA}"/>
              </a:ext>
            </a:extLst>
          </p:cNvPr>
          <p:cNvSpPr txBox="1"/>
          <p:nvPr/>
        </p:nvSpPr>
        <p:spPr>
          <a:xfrm>
            <a:off x="6404697" y="1857117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DAC42B3-9BF4-D58A-7D3E-DE5B3D53A1D0}"/>
              </a:ext>
            </a:extLst>
          </p:cNvPr>
          <p:cNvSpPr txBox="1"/>
          <p:nvPr/>
        </p:nvSpPr>
        <p:spPr>
          <a:xfrm>
            <a:off x="3394105" y="2521538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30%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DC9E5984-757C-3938-53EE-E99B10A9B5E1}"/>
              </a:ext>
            </a:extLst>
          </p:cNvPr>
          <p:cNvSpPr txBox="1"/>
          <p:nvPr/>
        </p:nvSpPr>
        <p:spPr>
          <a:xfrm>
            <a:off x="8605560" y="2859774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BA3537B-A677-ECED-EDEF-9CC2DB915DEC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4A997E2-CA37-5A7A-DA48-58086DAF23B3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6" name="Espace réservé du contenu 7">
            <a:extLst>
              <a:ext uri="{FF2B5EF4-FFF2-40B4-BE49-F238E27FC236}">
                <a16:creationId xmlns:a16="http://schemas.microsoft.com/office/drawing/2014/main" id="{D0F0DFD5-8357-3C35-701C-B27891E783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627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-0.00087 -0.230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152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09392 -0.224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1120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02708 -0.1680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" y="-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 animBg="1"/>
      <p:bldP spid="20" grpId="0"/>
      <p:bldP spid="78" grpId="0" animBg="1"/>
      <p:bldP spid="5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39" y="-1145437"/>
            <a:ext cx="6853125" cy="9144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479939" y="4604339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6222784" y="4622547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6882351" y="4080438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9108174" y="4544552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2598379" y="1406856"/>
            <a:ext cx="2569902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4750553" y="-62261"/>
            <a:ext cx="27183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en 65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3028907" y="4573914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7218295" y="4583660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121AD126-F1A4-A581-597F-DF3E4224981F}"/>
              </a:ext>
            </a:extLst>
          </p:cNvPr>
          <p:cNvCxnSpPr>
            <a:cxnSpLocks/>
          </p:cNvCxnSpPr>
          <p:nvPr/>
        </p:nvCxnSpPr>
        <p:spPr>
          <a:xfrm flipH="1">
            <a:off x="5295529" y="1431494"/>
            <a:ext cx="4363793" cy="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BFE285D8-2C4C-8E17-0C7B-DF05D6973CD0}"/>
              </a:ext>
            </a:extLst>
          </p:cNvPr>
          <p:cNvCxnSpPr>
            <a:cxnSpLocks/>
          </p:cNvCxnSpPr>
          <p:nvPr/>
        </p:nvCxnSpPr>
        <p:spPr>
          <a:xfrm flipH="1" flipV="1">
            <a:off x="9609583" y="1436759"/>
            <a:ext cx="9932" cy="1642341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8309804E-15C1-CB79-23D6-3BE9FC425CE9}"/>
              </a:ext>
            </a:extLst>
          </p:cNvPr>
          <p:cNvCxnSpPr>
            <a:cxnSpLocks/>
          </p:cNvCxnSpPr>
          <p:nvPr/>
        </p:nvCxnSpPr>
        <p:spPr>
          <a:xfrm>
            <a:off x="8255332" y="3068960"/>
            <a:ext cx="1348626" cy="0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D3506D88-D879-F81F-A1D1-08AF14581C79}"/>
              </a:ext>
            </a:extLst>
          </p:cNvPr>
          <p:cNvCxnSpPr>
            <a:cxnSpLocks/>
          </p:cNvCxnSpPr>
          <p:nvPr/>
        </p:nvCxnSpPr>
        <p:spPr>
          <a:xfrm flipV="1">
            <a:off x="8252837" y="3068960"/>
            <a:ext cx="0" cy="1135998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F51379D7-7CBF-B47B-253E-848940FFD47D}"/>
              </a:ext>
            </a:extLst>
          </p:cNvPr>
          <p:cNvCxnSpPr>
            <a:cxnSpLocks/>
          </p:cNvCxnSpPr>
          <p:nvPr/>
        </p:nvCxnSpPr>
        <p:spPr>
          <a:xfrm flipV="1">
            <a:off x="5168281" y="4101181"/>
            <a:ext cx="3058454" cy="9684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08D71F1-FDAC-7A08-C492-A149FAB843B6}"/>
              </a:ext>
            </a:extLst>
          </p:cNvPr>
          <p:cNvCxnSpPr>
            <a:cxnSpLocks/>
          </p:cNvCxnSpPr>
          <p:nvPr/>
        </p:nvCxnSpPr>
        <p:spPr>
          <a:xfrm flipV="1">
            <a:off x="5231904" y="1406857"/>
            <a:ext cx="0" cy="2664619"/>
          </a:xfrm>
          <a:prstGeom prst="line">
            <a:avLst/>
          </a:prstGeom>
          <a:ln w="57150">
            <a:solidFill>
              <a:srgbClr val="FDA5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6BC25568-68B3-85C4-862C-B33D1559FB33}"/>
              </a:ext>
            </a:extLst>
          </p:cNvPr>
          <p:cNvSpPr/>
          <p:nvPr/>
        </p:nvSpPr>
        <p:spPr>
          <a:xfrm>
            <a:off x="8311555" y="3131223"/>
            <a:ext cx="1343721" cy="107373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343263" y="4604339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965954" y="459511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D7A1F35E-D4ED-700F-779E-6C25DA56962F}"/>
              </a:ext>
            </a:extLst>
          </p:cNvPr>
          <p:cNvSpPr txBox="1"/>
          <p:nvPr/>
        </p:nvSpPr>
        <p:spPr>
          <a:xfrm>
            <a:off x="7082996" y="5441175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6948946" y="5795822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7303508" y="4573914"/>
            <a:ext cx="1888836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6   4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715953" y="4595117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53973EB-FE37-C952-438B-65DD2E9CE720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29EF7F6-2A84-254F-8364-F870500741E1}"/>
              </a:ext>
            </a:extLst>
          </p:cNvPr>
          <p:cNvSpPr txBox="1"/>
          <p:nvPr/>
        </p:nvSpPr>
        <p:spPr>
          <a:xfrm>
            <a:off x="6404697" y="1857117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046A80AE-0F51-4CF6-5B03-1A2CBACBAF33}"/>
              </a:ext>
            </a:extLst>
          </p:cNvPr>
          <p:cNvSpPr txBox="1"/>
          <p:nvPr/>
        </p:nvSpPr>
        <p:spPr>
          <a:xfrm>
            <a:off x="3784249" y="2293518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35%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3F4B58B-F252-302F-362F-D58E24C3288F}"/>
              </a:ext>
            </a:extLst>
          </p:cNvPr>
          <p:cNvSpPr txBox="1"/>
          <p:nvPr/>
        </p:nvSpPr>
        <p:spPr>
          <a:xfrm>
            <a:off x="8569404" y="3098323"/>
            <a:ext cx="8178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A5C37E4-323A-77E3-ACFB-03FA8D74DCC8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8C0721A-7DF2-9604-C017-8D491751EF91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7" name="Espace réservé du contenu 7">
            <a:extLst>
              <a:ext uri="{FF2B5EF4-FFF2-40B4-BE49-F238E27FC236}">
                <a16:creationId xmlns:a16="http://schemas.microsoft.com/office/drawing/2014/main" id="{F24213E3-5104-6214-AA2D-5FB14C9502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52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02708 -0.245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7" y="-1203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7.40741E-7 L 0.10851 -0.2620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-1310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07407E-6 L -0.04201 -0.156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1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 animBg="1"/>
      <p:bldP spid="20" grpId="0"/>
      <p:bldP spid="78" grpId="0" animBg="1"/>
      <p:bldP spid="12" grpId="0"/>
      <p:bldP spid="17" grpId="0"/>
      <p:bldP spid="1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40" y="-1145435"/>
            <a:ext cx="6853125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830414" y="4575761"/>
            <a:ext cx="3586698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12   6   4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293036" y="550721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3897832" y="4566014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5956889" y="4615512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3309451" y="5159252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264193" y="4591138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4693730" y="4581394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3000365" y="4198032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36008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6830415" y="1482759"/>
            <a:ext cx="2865669" cy="2610664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BDB80D-432B-1A7E-C3FF-1ECD216C93BE}"/>
              </a:ext>
            </a:extLst>
          </p:cNvPr>
          <p:cNvSpPr/>
          <p:nvPr/>
        </p:nvSpPr>
        <p:spPr>
          <a:xfrm rot="16200000">
            <a:off x="3326864" y="669340"/>
            <a:ext cx="2656665" cy="4191503"/>
          </a:xfrm>
          <a:prstGeom prst="rect">
            <a:avLst/>
          </a:prstGeom>
          <a:noFill/>
          <a:ln w="57150">
            <a:solidFill>
              <a:srgbClr val="FDA5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522981" y="3805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15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CBA1FA1-FD88-E37F-C43E-64B98BB94A5C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3472119" y="4566056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4B5A52B7-8CE6-198D-3B28-ECE3CD1DFD58}"/>
              </a:ext>
            </a:extLst>
          </p:cNvPr>
          <p:cNvSpPr txBox="1"/>
          <p:nvPr/>
        </p:nvSpPr>
        <p:spPr>
          <a:xfrm>
            <a:off x="4018863" y="1874815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3626802A-0A4E-3068-8AE2-7F6570AE9BCF}"/>
              </a:ext>
            </a:extLst>
          </p:cNvPr>
          <p:cNvSpPr txBox="1"/>
          <p:nvPr/>
        </p:nvSpPr>
        <p:spPr>
          <a:xfrm>
            <a:off x="7498612" y="2004447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40%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9526924-D5C5-193A-C7DE-57D8F8E5B2BC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90DC0893-F784-FC3E-FCB3-80610179A6D4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4" name="Espace réservé du contenu 7">
            <a:extLst>
              <a:ext uri="{FF2B5EF4-FFF2-40B4-BE49-F238E27FC236}">
                <a16:creationId xmlns:a16="http://schemas.microsoft.com/office/drawing/2014/main" id="{ECC69B40-34C8-7BD8-8F9E-6786435A95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60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09982 -0.2597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-1298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0.13489 -0.2983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3" y="-1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  <p:bldP spid="6" grpId="0" animBg="1"/>
      <p:bldP spid="12" grpId="0" animBg="1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E41D0BDB-D418-81F3-0716-495E5982F585}"/>
              </a:ext>
            </a:extLst>
          </p:cNvPr>
          <p:cNvSpPr txBox="1"/>
          <p:nvPr/>
        </p:nvSpPr>
        <p:spPr>
          <a:xfrm>
            <a:off x="4901825" y="56281"/>
            <a:ext cx="23883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b="1" dirty="0">
                <a:solidFill>
                  <a:srgbClr val="002060"/>
                </a:solidFill>
              </a:rPr>
              <a:t>BACK 3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7B8A0E-6E9B-A498-0204-97F402BBF8A6}"/>
              </a:ext>
            </a:extLst>
          </p:cNvPr>
          <p:cNvSpPr txBox="1"/>
          <p:nvPr/>
        </p:nvSpPr>
        <p:spPr>
          <a:xfrm>
            <a:off x="1513934" y="1988840"/>
            <a:ext cx="98084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Définition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Aptitudes physiques, techniques et tactiques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Description tactique du rôle</a:t>
            </a: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endParaRPr lang="fr-FR" sz="3600" b="1" dirty="0">
              <a:solidFill>
                <a:srgbClr val="002060"/>
              </a:solidFill>
            </a:endParaRPr>
          </a:p>
          <a:p>
            <a:pPr marL="400050" indent="-400050">
              <a:buClr>
                <a:srgbClr val="FF0000"/>
              </a:buClr>
              <a:buFont typeface="+mj-lt"/>
              <a:buAutoNum type="romanUcPeriod"/>
            </a:pPr>
            <a:r>
              <a:rPr lang="fr-FR" sz="3600" b="1" dirty="0">
                <a:solidFill>
                  <a:srgbClr val="002060"/>
                </a:solidFill>
              </a:rPr>
              <a:t> Importance dans le haut niveau</a:t>
            </a:r>
          </a:p>
        </p:txBody>
      </p:sp>
    </p:spTree>
    <p:extLst>
      <p:ext uri="{BB962C8B-B14F-4D97-AF65-F5344CB8AC3E}">
        <p14:creationId xmlns:p14="http://schemas.microsoft.com/office/powerpoint/2010/main" val="2958259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2669440" y="-1145435"/>
            <a:ext cx="6853125" cy="9144000"/>
          </a:xfrm>
          <a:prstGeom prst="rect">
            <a:avLst/>
          </a:prstGeom>
        </p:spPr>
      </p:pic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04727" y="4548848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09770" y="4574478"/>
            <a:ext cx="629797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5956669" y="4582624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27145" y="4595446"/>
            <a:ext cx="413313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1441633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1441633"/>
            <a:ext cx="731418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1436759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1431885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1426620"/>
            <a:ext cx="685116" cy="5421241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1426620"/>
            <a:ext cx="685116" cy="54212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1426620"/>
            <a:ext cx="685116" cy="53867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1428317"/>
            <a:ext cx="685116" cy="538505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239031" y="4561437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6569149" y="4603813"/>
            <a:ext cx="68357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8032179" y="4119998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A89724-8A2F-C6C4-FD47-276669C5B9F4}"/>
              </a:ext>
            </a:extLst>
          </p:cNvPr>
          <p:cNvSpPr/>
          <p:nvPr/>
        </p:nvSpPr>
        <p:spPr>
          <a:xfrm>
            <a:off x="2522473" y="1436758"/>
            <a:ext cx="2834014" cy="288032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3BDB80D-432B-1A7E-C3FF-1ECD216C93BE}"/>
              </a:ext>
            </a:extLst>
          </p:cNvPr>
          <p:cNvSpPr/>
          <p:nvPr/>
        </p:nvSpPr>
        <p:spPr>
          <a:xfrm rot="16200000">
            <a:off x="6309484" y="587390"/>
            <a:ext cx="2459494" cy="4191503"/>
          </a:xfrm>
          <a:prstGeom prst="rect">
            <a:avLst/>
          </a:prstGeom>
          <a:noFill/>
          <a:ln w="57150">
            <a:solidFill>
              <a:srgbClr val="FDA5F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5D66E9B-FC97-7714-774B-B115A5F1D5C8}"/>
              </a:ext>
            </a:extLst>
          </p:cNvPr>
          <p:cNvSpPr txBox="1"/>
          <p:nvPr/>
        </p:nvSpPr>
        <p:spPr>
          <a:xfrm>
            <a:off x="3522981" y="3805"/>
            <a:ext cx="5220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400" b="1" dirty="0"/>
              <a:t>Tenu et botteur en 85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736886" y="4529191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CBA1FA1-FD88-E37F-C43E-64B98BB94A5C}"/>
              </a:ext>
            </a:extLst>
          </p:cNvPr>
          <p:cNvSpPr txBox="1"/>
          <p:nvPr/>
        </p:nvSpPr>
        <p:spPr>
          <a:xfrm>
            <a:off x="2866032" y="798322"/>
            <a:ext cx="63988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FF0000"/>
                </a:solidFill>
              </a:rPr>
              <a:t>Position du back 3 ? zone de couverture 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2AD3910-47D3-7B2A-58B7-D65F686D1B1C}"/>
              </a:ext>
            </a:extLst>
          </p:cNvPr>
          <p:cNvSpPr txBox="1"/>
          <p:nvPr/>
        </p:nvSpPr>
        <p:spPr>
          <a:xfrm>
            <a:off x="8056810" y="5585146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4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9B2C1C1-7B7B-F7C9-81DD-75191E6D9459}"/>
              </a:ext>
            </a:extLst>
          </p:cNvPr>
          <p:cNvSpPr txBox="1"/>
          <p:nvPr/>
        </p:nvSpPr>
        <p:spPr>
          <a:xfrm>
            <a:off x="8062525" y="5262340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6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7061474" y="4592501"/>
            <a:ext cx="897467" cy="58477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7788875" y="4582625"/>
            <a:ext cx="698885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12 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8995203" y="4548849"/>
            <a:ext cx="413313" cy="584775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sz="32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ED7BA99B-9805-A8DD-DD2A-E2B18785C085}"/>
              </a:ext>
            </a:extLst>
          </p:cNvPr>
          <p:cNvSpPr txBox="1"/>
          <p:nvPr/>
        </p:nvSpPr>
        <p:spPr>
          <a:xfrm>
            <a:off x="7146357" y="1877575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FDA5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60%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F2EEB50B-DD89-EEF9-FE91-5A368ED5EE31}"/>
              </a:ext>
            </a:extLst>
          </p:cNvPr>
          <p:cNvSpPr txBox="1"/>
          <p:nvPr/>
        </p:nvSpPr>
        <p:spPr>
          <a:xfrm>
            <a:off x="3633899" y="2193685"/>
            <a:ext cx="10775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40%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72AB9CB7-1A48-BE6E-0CCE-22C08444CB17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839DED3-FC12-6813-1D58-E1945A31DCF3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36" name="Espace réservé du contenu 7">
            <a:extLst>
              <a:ext uri="{FF2B5EF4-FFF2-40B4-BE49-F238E27FC236}">
                <a16:creationId xmlns:a16="http://schemas.microsoft.com/office/drawing/2014/main" id="{D70BF494-9B2A-2E2F-B1BF-C48DB0FA39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34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319 2.96296E-6 L -0.04635 -0.2377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1189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7.40741E-7 L 0.12465 -0.2766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-1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animBg="1"/>
      <p:bldP spid="12" grpId="0" animBg="1"/>
      <p:bldP spid="20" grpId="0"/>
      <p:bldP spid="32" grpId="0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Diapositive3.jpg">
            <a:extLst>
              <a:ext uri="{FF2B5EF4-FFF2-40B4-BE49-F238E27FC236}">
                <a16:creationId xmlns:a16="http://schemas.microsoft.com/office/drawing/2014/main" id="{EDB01DB2-1033-C3A6-6C64-555ED8B11C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16200000">
            <a:off x="3956373" y="146374"/>
            <a:ext cx="4279252" cy="91440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991544" y="404664"/>
            <a:ext cx="8208912" cy="11521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 descr="Diapositive3.jpg">
            <a:extLst>
              <a:ext uri="{FF2B5EF4-FFF2-40B4-BE49-F238E27FC236}">
                <a16:creationId xmlns:a16="http://schemas.microsoft.com/office/drawing/2014/main" id="{FE942E03-B322-DC0A-9DFD-DEE3B64A07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097"/>
          <a:stretch/>
        </p:blipFill>
        <p:spPr>
          <a:xfrm rot="5400000">
            <a:off x="4251195" y="-2735512"/>
            <a:ext cx="3717027" cy="9144000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798EDCC7-9D8C-93A3-DEBF-B3FC0B64A557}"/>
              </a:ext>
            </a:extLst>
          </p:cNvPr>
          <p:cNvSpPr txBox="1"/>
          <p:nvPr/>
        </p:nvSpPr>
        <p:spPr>
          <a:xfrm>
            <a:off x="6846685" y="3188190"/>
            <a:ext cx="3586698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6         4   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5C3B74E-FDB3-284D-E11D-DCFC12D40526}"/>
              </a:ext>
            </a:extLst>
          </p:cNvPr>
          <p:cNvSpPr txBox="1"/>
          <p:nvPr/>
        </p:nvSpPr>
        <p:spPr>
          <a:xfrm>
            <a:off x="3420998" y="3161278"/>
            <a:ext cx="413313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3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6B2E16D-6597-E55A-7C04-4B90D1AF9F7E}"/>
              </a:ext>
            </a:extLst>
          </p:cNvPr>
          <p:cNvSpPr txBox="1"/>
          <p:nvPr/>
        </p:nvSpPr>
        <p:spPr>
          <a:xfrm>
            <a:off x="4726041" y="3186907"/>
            <a:ext cx="62979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11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381D0E6-8648-422F-934E-B6E10DB4C46D}"/>
              </a:ext>
            </a:extLst>
          </p:cNvPr>
          <p:cNvSpPr txBox="1"/>
          <p:nvPr/>
        </p:nvSpPr>
        <p:spPr>
          <a:xfrm>
            <a:off x="2642033" y="3139126"/>
            <a:ext cx="343123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2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23757743-B116-B838-9D2F-58755A057DFC}"/>
              </a:ext>
            </a:extLst>
          </p:cNvPr>
          <p:cNvSpPr txBox="1"/>
          <p:nvPr/>
        </p:nvSpPr>
        <p:spPr>
          <a:xfrm>
            <a:off x="4143416" y="3207876"/>
            <a:ext cx="413313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7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703EE70-B1FF-D31F-2984-0AC3B4546C0F}"/>
              </a:ext>
            </a:extLst>
          </p:cNvPr>
          <p:cNvSpPr/>
          <p:nvPr/>
        </p:nvSpPr>
        <p:spPr>
          <a:xfrm>
            <a:off x="2536725" y="908721"/>
            <a:ext cx="685116" cy="595415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35DBA74-9A0A-0369-2B8F-2C2498215869}"/>
              </a:ext>
            </a:extLst>
          </p:cNvPr>
          <p:cNvSpPr/>
          <p:nvPr/>
        </p:nvSpPr>
        <p:spPr>
          <a:xfrm>
            <a:off x="3262355" y="908721"/>
            <a:ext cx="685116" cy="5954153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B84ABBE-0758-5DBC-6E87-18A3CB359C9C}"/>
              </a:ext>
            </a:extLst>
          </p:cNvPr>
          <p:cNvSpPr/>
          <p:nvPr/>
        </p:nvSpPr>
        <p:spPr>
          <a:xfrm>
            <a:off x="3991238" y="908721"/>
            <a:ext cx="685116" cy="594927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E5F430-296F-0E39-B1E3-E90F2BBF4327}"/>
              </a:ext>
            </a:extLst>
          </p:cNvPr>
          <p:cNvSpPr/>
          <p:nvPr/>
        </p:nvSpPr>
        <p:spPr>
          <a:xfrm>
            <a:off x="4698563" y="913595"/>
            <a:ext cx="685116" cy="594440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202CA03-7531-4B99-340D-9E279166F380}"/>
              </a:ext>
            </a:extLst>
          </p:cNvPr>
          <p:cNvSpPr/>
          <p:nvPr/>
        </p:nvSpPr>
        <p:spPr>
          <a:xfrm>
            <a:off x="5380351" y="908721"/>
            <a:ext cx="685116" cy="594440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BDAAC53-A6EF-8811-B061-F20149208632}"/>
              </a:ext>
            </a:extLst>
          </p:cNvPr>
          <p:cNvSpPr/>
          <p:nvPr/>
        </p:nvSpPr>
        <p:spPr>
          <a:xfrm>
            <a:off x="6109707" y="908721"/>
            <a:ext cx="685116" cy="59391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B07471A-7933-7AEB-1CFD-55DC1E597C36}"/>
              </a:ext>
            </a:extLst>
          </p:cNvPr>
          <p:cNvSpPr/>
          <p:nvPr/>
        </p:nvSpPr>
        <p:spPr>
          <a:xfrm>
            <a:off x="6821142" y="908720"/>
            <a:ext cx="685116" cy="593914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EAB8F40-0483-C68D-BABA-05CD7A46710C}"/>
              </a:ext>
            </a:extLst>
          </p:cNvPr>
          <p:cNvSpPr/>
          <p:nvPr/>
        </p:nvSpPr>
        <p:spPr>
          <a:xfrm>
            <a:off x="7564220" y="908720"/>
            <a:ext cx="685116" cy="59046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65C062B-05BB-E7D8-9F91-1CE503B9767C}"/>
              </a:ext>
            </a:extLst>
          </p:cNvPr>
          <p:cNvSpPr/>
          <p:nvPr/>
        </p:nvSpPr>
        <p:spPr>
          <a:xfrm>
            <a:off x="8244529" y="908720"/>
            <a:ext cx="685116" cy="59046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1260B1C-7757-9001-36E5-73B95A5B0DBD}"/>
              </a:ext>
            </a:extLst>
          </p:cNvPr>
          <p:cNvSpPr/>
          <p:nvPr/>
        </p:nvSpPr>
        <p:spPr>
          <a:xfrm>
            <a:off x="8970913" y="908720"/>
            <a:ext cx="685116" cy="5904656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202661-D252-7DCA-E4A4-826BCEF24085}"/>
              </a:ext>
            </a:extLst>
          </p:cNvPr>
          <p:cNvSpPr txBox="1"/>
          <p:nvPr/>
        </p:nvSpPr>
        <p:spPr>
          <a:xfrm>
            <a:off x="5264701" y="3184644"/>
            <a:ext cx="89746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8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E1F6C1-BDC4-95A8-14B4-6F27E7894912}"/>
              </a:ext>
            </a:extLst>
          </p:cNvPr>
          <p:cNvSpPr txBox="1"/>
          <p:nvPr/>
        </p:nvSpPr>
        <p:spPr>
          <a:xfrm>
            <a:off x="5775150" y="3194623"/>
            <a:ext cx="683573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9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3E2B4A1-9F66-2599-152E-6104B9774B3D}"/>
              </a:ext>
            </a:extLst>
          </p:cNvPr>
          <p:cNvSpPr txBox="1"/>
          <p:nvPr/>
        </p:nvSpPr>
        <p:spPr>
          <a:xfrm>
            <a:off x="6386131" y="2300025"/>
            <a:ext cx="89746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A23BF56-D8BD-2412-F1AF-6C804ED414DC}"/>
              </a:ext>
            </a:extLst>
          </p:cNvPr>
          <p:cNvSpPr txBox="1"/>
          <p:nvPr/>
        </p:nvSpPr>
        <p:spPr>
          <a:xfrm>
            <a:off x="9078560" y="3186906"/>
            <a:ext cx="413313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5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C835C80D-9788-BF60-7BAC-BE56E5EA69F2}"/>
              </a:ext>
            </a:extLst>
          </p:cNvPr>
          <p:cNvSpPr txBox="1"/>
          <p:nvPr/>
        </p:nvSpPr>
        <p:spPr>
          <a:xfrm>
            <a:off x="6359250" y="3851454"/>
            <a:ext cx="89746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10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AEAB79C-45A8-782C-42DC-B32BB19719BE}"/>
              </a:ext>
            </a:extLst>
          </p:cNvPr>
          <p:cNvSpPr txBox="1"/>
          <p:nvPr/>
        </p:nvSpPr>
        <p:spPr>
          <a:xfrm>
            <a:off x="6679639" y="3194623"/>
            <a:ext cx="89746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12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9F99049-1F65-B46C-788E-582DEE625CF7}"/>
              </a:ext>
            </a:extLst>
          </p:cNvPr>
          <p:cNvSpPr txBox="1"/>
          <p:nvPr/>
        </p:nvSpPr>
        <p:spPr>
          <a:xfrm>
            <a:off x="6354104" y="3638009"/>
            <a:ext cx="897467" cy="369332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fr-FR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Arial" charset="0"/>
              </a:rPr>
              <a:t>13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C3C6A23B-3892-D046-13E3-321BF4B1373C}"/>
              </a:ext>
            </a:extLst>
          </p:cNvPr>
          <p:cNvSpPr txBox="1"/>
          <p:nvPr/>
        </p:nvSpPr>
        <p:spPr>
          <a:xfrm>
            <a:off x="4025220" y="-22025"/>
            <a:ext cx="44246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4400" b="1" dirty="0"/>
              <a:t>Couvrir une 40/20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4AE6F44-3B6A-54C1-603D-0A107D35A9D1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CF3F575-F1E5-3FCF-1E7A-A0930184EF76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18" name="Espace réservé du contenu 7">
            <a:extLst>
              <a:ext uri="{FF2B5EF4-FFF2-40B4-BE49-F238E27FC236}">
                <a16:creationId xmlns:a16="http://schemas.microsoft.com/office/drawing/2014/main" id="{A9F44726-2C8F-5B5C-DE8B-BE132339E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093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7.40741E-7 L 0.07222 -0.131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11" y="-657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81481E-6 L -0.00225 -0.102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-511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0.13177 -0.074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80" y="-3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7" grpId="0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DBCFE7F-43F1-5DA0-1189-ED33F1BB5508}"/>
              </a:ext>
            </a:extLst>
          </p:cNvPr>
          <p:cNvSpPr txBox="1"/>
          <p:nvPr/>
        </p:nvSpPr>
        <p:spPr>
          <a:xfrm flipH="1">
            <a:off x="1623773" y="1061640"/>
            <a:ext cx="1751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Back 3 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5A2F72C-C23D-8068-1A94-3F1AA3E71E6B}"/>
              </a:ext>
            </a:extLst>
          </p:cNvPr>
          <p:cNvSpPr txBox="1"/>
          <p:nvPr/>
        </p:nvSpPr>
        <p:spPr>
          <a:xfrm>
            <a:off x="3115907" y="1061640"/>
            <a:ext cx="65763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</a:rPr>
              <a:t>Dynamise les début de chaine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</a:rPr>
              <a:t>Finisseur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</a:rPr>
              <a:t>Inverse la pression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</a:rPr>
              <a:t>Rôle clé dans l’occupation territoriale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srgbClr val="002060"/>
                </a:solidFill>
              </a:rPr>
              <a:t>Sauveur de l’équipe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fr-FR" sz="2800" b="1" dirty="0">
              <a:solidFill>
                <a:srgbClr val="002060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618DEAD-B59C-FF65-E8FD-72C3B9029554}"/>
              </a:ext>
            </a:extLst>
          </p:cNvPr>
          <p:cNvSpPr txBox="1"/>
          <p:nvPr/>
        </p:nvSpPr>
        <p:spPr>
          <a:xfrm>
            <a:off x="3111318" y="93310"/>
            <a:ext cx="5340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Importance dans le haut niveau</a:t>
            </a:r>
          </a:p>
        </p:txBody>
      </p:sp>
    </p:spTree>
    <p:extLst>
      <p:ext uri="{BB962C8B-B14F-4D97-AF65-F5344CB8AC3E}">
        <p14:creationId xmlns:p14="http://schemas.microsoft.com/office/powerpoint/2010/main" val="40723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04304405-CA56-3CE6-1FE0-3B8188405E60}"/>
              </a:ext>
            </a:extLst>
          </p:cNvPr>
          <p:cNvSpPr txBox="1"/>
          <p:nvPr/>
        </p:nvSpPr>
        <p:spPr>
          <a:xfrm>
            <a:off x="1497033" y="1077818"/>
            <a:ext cx="89378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Même si la vitesse et l’adresse sont des aptitudes déterminantes sur ces postes, ils nécessitent d’autres compétences pour être performant.</a:t>
            </a:r>
          </a:p>
          <a:p>
            <a:endParaRPr lang="fr-FR" sz="2000" b="1" dirty="0">
              <a:solidFill>
                <a:srgbClr val="002060"/>
              </a:solidFill>
            </a:endParaRPr>
          </a:p>
          <a:p>
            <a:r>
              <a:rPr lang="fr-FR" sz="2000" b="1" dirty="0">
                <a:solidFill>
                  <a:srgbClr val="002060"/>
                </a:solidFill>
              </a:rPr>
              <a:t>Il est terminé le temps où s’était le joueur le plus « mauvais » qui jouait ces postes.</a:t>
            </a:r>
          </a:p>
          <a:p>
            <a:endParaRPr lang="fr-FR" sz="2000" b="1" dirty="0">
              <a:solidFill>
                <a:srgbClr val="002060"/>
              </a:solidFill>
            </a:endParaRPr>
          </a:p>
          <a:p>
            <a:r>
              <a:rPr lang="fr-FR" sz="2000" b="1" dirty="0">
                <a:solidFill>
                  <a:srgbClr val="002060"/>
                </a:solidFill>
              </a:rPr>
              <a:t>Aujourd’hui dans le haut niveau ce poste impose d’être performant dans énormément de compétences et il est déterminant dans bon nombre d’action pour amener la victoire.</a:t>
            </a:r>
          </a:p>
          <a:p>
            <a:endParaRPr lang="fr-FR" sz="2000" b="1" dirty="0">
              <a:solidFill>
                <a:srgbClr val="002060"/>
              </a:solidFill>
            </a:endParaRPr>
          </a:p>
          <a:p>
            <a:r>
              <a:rPr lang="fr-FR" sz="2000" b="1" dirty="0">
                <a:solidFill>
                  <a:srgbClr val="002060"/>
                </a:solidFill>
              </a:rPr>
              <a:t>Les phases de jeu au pied qui sont de plus en plus à l’origine de tournant de performance, peuvent être contrées ou amplifiées grâce à un back 3 performant. Il  n’est donc pas rare </a:t>
            </a:r>
            <a:r>
              <a:rPr lang="fr-FR" sz="2000" b="1" dirty="0" err="1">
                <a:solidFill>
                  <a:srgbClr val="002060"/>
                </a:solidFill>
              </a:rPr>
              <a:t>aujoud’hui</a:t>
            </a:r>
            <a:r>
              <a:rPr lang="fr-FR" sz="2000" b="1" dirty="0">
                <a:solidFill>
                  <a:srgbClr val="002060"/>
                </a:solidFill>
              </a:rPr>
              <a:t> à haut niveau d’y trouver les joueurs les plus talentueux de leur équipe ( </a:t>
            </a:r>
            <a:r>
              <a:rPr lang="fr-FR" sz="2000" b="1" dirty="0" err="1">
                <a:solidFill>
                  <a:srgbClr val="002060"/>
                </a:solidFill>
              </a:rPr>
              <a:t>Tedesco</a:t>
            </a:r>
            <a:r>
              <a:rPr lang="fr-FR" sz="2000" b="1" dirty="0">
                <a:solidFill>
                  <a:srgbClr val="002060"/>
                </a:solidFill>
              </a:rPr>
              <a:t>, Addo-Carr, </a:t>
            </a:r>
            <a:r>
              <a:rPr lang="fr-FR" sz="2000" b="1" dirty="0" err="1">
                <a:solidFill>
                  <a:srgbClr val="002060"/>
                </a:solidFill>
              </a:rPr>
              <a:t>Papenhuyzen</a:t>
            </a:r>
            <a:r>
              <a:rPr lang="fr-FR" sz="2000" b="1" dirty="0">
                <a:solidFill>
                  <a:srgbClr val="002060"/>
                </a:solidFill>
              </a:rPr>
              <a:t>, Trbojevic, </a:t>
            </a:r>
            <a:r>
              <a:rPr lang="fr-FR" sz="2000" b="1" dirty="0" err="1">
                <a:solidFill>
                  <a:srgbClr val="002060"/>
                </a:solidFill>
              </a:rPr>
              <a:t>To’o</a:t>
            </a:r>
            <a:r>
              <a:rPr lang="fr-FR" sz="2000" b="1" dirty="0">
                <a:solidFill>
                  <a:srgbClr val="002060"/>
                </a:solidFill>
              </a:rPr>
              <a:t> </a:t>
            </a:r>
            <a:r>
              <a:rPr lang="fr-FR" sz="2000" b="1" dirty="0" err="1">
                <a:solidFill>
                  <a:srgbClr val="002060"/>
                </a:solidFill>
              </a:rPr>
              <a:t>Tomkins</a:t>
            </a:r>
            <a:r>
              <a:rPr lang="fr-FR" sz="2000" b="1" dirty="0">
                <a:solidFill>
                  <a:srgbClr val="002060"/>
                </a:solidFill>
              </a:rPr>
              <a:t>, </a:t>
            </a:r>
            <a:r>
              <a:rPr lang="fr-FR" sz="2000" b="1" dirty="0" err="1">
                <a:solidFill>
                  <a:srgbClr val="002060"/>
                </a:solidFill>
              </a:rPr>
              <a:t>Makinson</a:t>
            </a:r>
            <a:r>
              <a:rPr lang="fr-FR" sz="2000" b="1" dirty="0">
                <a:solidFill>
                  <a:srgbClr val="002060"/>
                </a:solidFill>
              </a:rPr>
              <a:t>, </a:t>
            </a:r>
            <a:r>
              <a:rPr lang="fr-FR" sz="2000" b="1" dirty="0" err="1">
                <a:solidFill>
                  <a:srgbClr val="002060"/>
                </a:solidFill>
              </a:rPr>
              <a:t>Sivo</a:t>
            </a:r>
            <a:r>
              <a:rPr lang="fr-FR" sz="2000" b="1" dirty="0">
                <a:solidFill>
                  <a:srgbClr val="002060"/>
                </a:solidFill>
              </a:rPr>
              <a:t> …)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29A8645-5904-983E-474C-620103FF1481}"/>
              </a:ext>
            </a:extLst>
          </p:cNvPr>
          <p:cNvSpPr txBox="1"/>
          <p:nvPr/>
        </p:nvSpPr>
        <p:spPr>
          <a:xfrm>
            <a:off x="1785065" y="118197"/>
            <a:ext cx="17812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83976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2" y="6519446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BA5510E-2BA2-83A8-9F7C-3739FEE43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3874966"/>
              </p:ext>
            </p:extLst>
          </p:nvPr>
        </p:nvGraphicFramePr>
        <p:xfrm>
          <a:off x="362123" y="694812"/>
          <a:ext cx="11467754" cy="5911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33877">
                  <a:extLst>
                    <a:ext uri="{9D8B030D-6E8A-4147-A177-3AD203B41FA5}">
                      <a16:colId xmlns:a16="http://schemas.microsoft.com/office/drawing/2014/main" val="3353726925"/>
                    </a:ext>
                  </a:extLst>
                </a:gridCol>
                <a:gridCol w="5733877">
                  <a:extLst>
                    <a:ext uri="{9D8B030D-6E8A-4147-A177-3AD203B41FA5}">
                      <a16:colId xmlns:a16="http://schemas.microsoft.com/office/drawing/2014/main" val="3778923756"/>
                    </a:ext>
                  </a:extLst>
                </a:gridCol>
              </a:tblGrid>
              <a:tr h="703200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Objectif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(compétence visée, être capable de …)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Organisation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(description matérielle et organisationnelle de la situation)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249045"/>
                  </a:ext>
                </a:extLst>
              </a:tr>
              <a:tr h="951589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Compétences du back 3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Tout le terrain 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L’attaque déplace le ballon latéralement.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back 3 adapte son pendule selon l’endroit où est le ballon.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Entre chaque passe laisser 3 secondes le temps que le back 3 puisse bouger.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 signal le joueur qui a le ballon donne le coup de pied. 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 back 3 doit réceptionner et relancer le ballon avant le tenu 1.</a:t>
                      </a:r>
                    </a:p>
                    <a:p>
                      <a:pPr algn="ctr"/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748580"/>
                  </a:ext>
                </a:extLst>
              </a:tr>
              <a:tr h="713691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Consignes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(tâche à réaliser, but à atteindre, indications précises des actions des joueurs)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221788"/>
                  </a:ext>
                </a:extLst>
              </a:tr>
              <a:tr h="1390905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Positionnement et réception du back 3 Gain de mètres avant le tenu 1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14693"/>
                  </a:ext>
                </a:extLst>
              </a:tr>
              <a:tr h="927270"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Critères de réalisation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(indicateurs observables permettant de réaliser correctement la tâche demandée) 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Variables</a:t>
                      </a:r>
                    </a:p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</a:rPr>
                        <a:t>(ajustements permettant de simplifier ou complexifier la situation)</a:t>
                      </a:r>
                      <a:endParaRPr lang="fr-FR" sz="1600" b="1" kern="100" dirty="0">
                        <a:ln>
                          <a:solidFill>
                            <a:schemeClr val="accent1"/>
                          </a:solidFill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0499468"/>
                  </a:ext>
                </a:extLst>
              </a:tr>
              <a:tr h="1159087">
                <a:tc>
                  <a:txBody>
                    <a:bodyPr/>
                    <a:lstStyle/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Faible distance de course après coup de pied et avant réception.</a:t>
                      </a:r>
                    </a:p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Réception de volée contrôlée.</a:t>
                      </a:r>
                    </a:p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Gain de mètres</a:t>
                      </a:r>
                    </a:p>
                    <a:p>
                      <a:pPr algn="l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</a:rPr>
                        <a:t>Soutien des autres back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Varier le temps de latence </a:t>
                      </a:r>
                      <a:r>
                        <a:rPr lang="fr-FR" sz="1600" b="1" kern="1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avant la passe </a:t>
                      </a:r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ou le coup de pied, modifier l’endroit des </a:t>
                      </a:r>
                      <a:r>
                        <a:rPr lang="fr-FR" sz="1600" b="1" kern="100" dirty="0" err="1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jeus</a:t>
                      </a:r>
                      <a:r>
                        <a:rPr lang="fr-FR" sz="1600" b="1" kern="100" dirty="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au pieds (proche de la ligne), excentrer les jeux au pied pour qu’il n’y ait qu’une couverture à 2 joueurs….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41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923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54BE0B8F-E5DB-D5E2-8D05-DA8F4F6EAAED}"/>
              </a:ext>
            </a:extLst>
          </p:cNvPr>
          <p:cNvSpPr txBox="1"/>
          <p:nvPr/>
        </p:nvSpPr>
        <p:spPr>
          <a:xfrm flipH="1">
            <a:off x="864396" y="1157013"/>
            <a:ext cx="1751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Back 3 :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9C4BBCB-D0A8-BD11-67F2-5DF3936CD4D5}"/>
              </a:ext>
            </a:extLst>
          </p:cNvPr>
          <p:cNvSpPr txBox="1"/>
          <p:nvPr/>
        </p:nvSpPr>
        <p:spPr>
          <a:xfrm>
            <a:off x="2067035" y="1159737"/>
            <a:ext cx="81079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Terme utilisé pour désigner les joueurs évoluant au poste d’ailier et d’arrière. </a:t>
            </a:r>
          </a:p>
          <a:p>
            <a:endParaRPr lang="fr-FR" sz="2400" b="1" dirty="0">
              <a:solidFill>
                <a:srgbClr val="002060"/>
              </a:solidFill>
            </a:endParaRPr>
          </a:p>
          <a:p>
            <a:r>
              <a:rPr lang="fr-FR" sz="2400" b="1" dirty="0">
                <a:solidFill>
                  <a:srgbClr val="002060"/>
                </a:solidFill>
              </a:rPr>
              <a:t>Explicitement lorsque on utilise le terme back 3, on parle du placement défensif de ces joueurs sur les jeux au pied, de la qualité de leur réception, de leur capacité à gagner des mètres lors des premiers tenu pendant les phases de transition.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9FA7CDB-B58C-92E1-BD83-9B8DF9074A80}"/>
              </a:ext>
            </a:extLst>
          </p:cNvPr>
          <p:cNvSpPr txBox="1"/>
          <p:nvPr/>
        </p:nvSpPr>
        <p:spPr>
          <a:xfrm>
            <a:off x="2062447" y="191407"/>
            <a:ext cx="1943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Définition</a:t>
            </a:r>
          </a:p>
        </p:txBody>
      </p:sp>
    </p:spTree>
    <p:extLst>
      <p:ext uri="{BB962C8B-B14F-4D97-AF65-F5344CB8AC3E}">
        <p14:creationId xmlns:p14="http://schemas.microsoft.com/office/powerpoint/2010/main" val="225306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196B12D-8D39-F1A2-8B25-C85F1DB62390}"/>
              </a:ext>
            </a:extLst>
          </p:cNvPr>
          <p:cNvSpPr txBox="1"/>
          <p:nvPr/>
        </p:nvSpPr>
        <p:spPr>
          <a:xfrm>
            <a:off x="663388" y="2784496"/>
            <a:ext cx="1033630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PHYSIQUES NECESSITENT LES BACK 3 ?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DAE67D4-57CC-5EF5-F893-5807F635AC6C}"/>
              </a:ext>
            </a:extLst>
          </p:cNvPr>
          <p:cNvSpPr txBox="1"/>
          <p:nvPr/>
        </p:nvSpPr>
        <p:spPr>
          <a:xfrm>
            <a:off x="1780439" y="4414391"/>
            <a:ext cx="33741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DÉTENTE VERTICALE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386918-A33B-25BC-EAA9-7F20E080D161}"/>
              </a:ext>
            </a:extLst>
          </p:cNvPr>
          <p:cNvSpPr txBox="1"/>
          <p:nvPr/>
        </p:nvSpPr>
        <p:spPr>
          <a:xfrm>
            <a:off x="7048097" y="1893978"/>
            <a:ext cx="280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VITESSE COURTE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6100D2D0-DFCE-F5F3-2D20-99DA977D649A}"/>
              </a:ext>
            </a:extLst>
          </p:cNvPr>
          <p:cNvSpPr txBox="1"/>
          <p:nvPr/>
        </p:nvSpPr>
        <p:spPr>
          <a:xfrm>
            <a:off x="6659273" y="4375095"/>
            <a:ext cx="46237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PUISSANCE HAUT DU CORPS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396366D-06D7-226C-AA30-5C1A67A19E7B}"/>
              </a:ext>
            </a:extLst>
          </p:cNvPr>
          <p:cNvSpPr txBox="1"/>
          <p:nvPr/>
        </p:nvSpPr>
        <p:spPr>
          <a:xfrm>
            <a:off x="4142355" y="5073142"/>
            <a:ext cx="28488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VITESSE LONGUE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1CCFF92-7058-F160-D90E-4A61CD96E91F}"/>
              </a:ext>
            </a:extLst>
          </p:cNvPr>
          <p:cNvSpPr txBox="1"/>
          <p:nvPr/>
        </p:nvSpPr>
        <p:spPr>
          <a:xfrm>
            <a:off x="1872259" y="1916375"/>
            <a:ext cx="3906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DÉTENTE HORIZONTALE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25292E7D-36CE-F6C7-25C2-1B5FB398053A}"/>
              </a:ext>
            </a:extLst>
          </p:cNvPr>
          <p:cNvSpPr txBox="1"/>
          <p:nvPr/>
        </p:nvSpPr>
        <p:spPr>
          <a:xfrm>
            <a:off x="4555656" y="2407359"/>
            <a:ext cx="3075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FORCE MAXIMALE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23126D6-933D-BD79-899D-5BE7EF7FD725}"/>
              </a:ext>
            </a:extLst>
          </p:cNvPr>
          <p:cNvSpPr txBox="1"/>
          <p:nvPr/>
        </p:nvSpPr>
        <p:spPr>
          <a:xfrm>
            <a:off x="5300644" y="4023639"/>
            <a:ext cx="1369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APPUIS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85038D5-D94F-292B-FED4-1DEEFC268FFE}"/>
              </a:ext>
            </a:extLst>
          </p:cNvPr>
          <p:cNvSpPr txBox="1"/>
          <p:nvPr/>
        </p:nvSpPr>
        <p:spPr>
          <a:xfrm>
            <a:off x="7358968" y="5073142"/>
            <a:ext cx="11248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AGILE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DBB727A-149F-71BA-836C-2CE2C99FFF5D}"/>
              </a:ext>
            </a:extLst>
          </p:cNvPr>
          <p:cNvSpPr txBox="1"/>
          <p:nvPr/>
        </p:nvSpPr>
        <p:spPr>
          <a:xfrm>
            <a:off x="2025870" y="5442474"/>
            <a:ext cx="680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FIT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CBFA20B-DB2F-2FFB-8F6F-C03289707599}"/>
              </a:ext>
            </a:extLst>
          </p:cNvPr>
          <p:cNvSpPr txBox="1"/>
          <p:nvPr/>
        </p:nvSpPr>
        <p:spPr>
          <a:xfrm>
            <a:off x="2272813" y="93310"/>
            <a:ext cx="7153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Aptitudes physiques, techniques et tactiques</a:t>
            </a:r>
          </a:p>
        </p:txBody>
      </p:sp>
    </p:spTree>
    <p:extLst>
      <p:ext uri="{BB962C8B-B14F-4D97-AF65-F5344CB8AC3E}">
        <p14:creationId xmlns:p14="http://schemas.microsoft.com/office/powerpoint/2010/main" val="2859130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C6EB7B3-C34A-08D3-6786-AFA1F992D1B6}"/>
              </a:ext>
            </a:extLst>
          </p:cNvPr>
          <p:cNvSpPr txBox="1"/>
          <p:nvPr/>
        </p:nvSpPr>
        <p:spPr>
          <a:xfrm>
            <a:off x="1335578" y="2757473"/>
            <a:ext cx="10763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TECHNIQUES NECESSITENT LES BACK 3 ?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691C962-0B1C-A82E-C1BF-8F82F6CD22E0}"/>
              </a:ext>
            </a:extLst>
          </p:cNvPr>
          <p:cNvSpPr txBox="1"/>
          <p:nvPr/>
        </p:nvSpPr>
        <p:spPr>
          <a:xfrm>
            <a:off x="1143540" y="4892560"/>
            <a:ext cx="1872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TENU RAPIDE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5EC818-1F82-CD3D-9053-723A569A5838}"/>
              </a:ext>
            </a:extLst>
          </p:cNvPr>
          <p:cNvSpPr txBox="1"/>
          <p:nvPr/>
        </p:nvSpPr>
        <p:spPr>
          <a:xfrm>
            <a:off x="7357550" y="1866955"/>
            <a:ext cx="31350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CONTEST BALLON HAUT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77C00FD-8DAB-7DBB-5E7A-970B90A1ECEF}"/>
              </a:ext>
            </a:extLst>
          </p:cNvPr>
          <p:cNvSpPr txBox="1"/>
          <p:nvPr/>
        </p:nvSpPr>
        <p:spPr>
          <a:xfrm>
            <a:off x="6592162" y="4348072"/>
            <a:ext cx="3498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DÉPART DERRIÈRE LE TENU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E236242-78C8-3ED8-5EDF-A219A5AB3F1C}"/>
              </a:ext>
            </a:extLst>
          </p:cNvPr>
          <p:cNvSpPr txBox="1"/>
          <p:nvPr/>
        </p:nvSpPr>
        <p:spPr>
          <a:xfrm>
            <a:off x="2665678" y="4452041"/>
            <a:ext cx="2145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PASSE DU TENU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890CBF7-E9BF-13BE-F2CC-D3CEF1C647BF}"/>
              </a:ext>
            </a:extLst>
          </p:cNvPr>
          <p:cNvSpPr txBox="1"/>
          <p:nvPr/>
        </p:nvSpPr>
        <p:spPr>
          <a:xfrm>
            <a:off x="1622650" y="1583992"/>
            <a:ext cx="2661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CAPACITÉ A SCORER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464590B-E4DC-4532-ACCC-1FE98A6F77F7}"/>
              </a:ext>
            </a:extLst>
          </p:cNvPr>
          <p:cNvSpPr txBox="1"/>
          <p:nvPr/>
        </p:nvSpPr>
        <p:spPr>
          <a:xfrm>
            <a:off x="4288226" y="2380336"/>
            <a:ext cx="1167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TIMING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7C393E6F-27B2-4E12-B4A3-1EB2E21A814F}"/>
              </a:ext>
            </a:extLst>
          </p:cNvPr>
          <p:cNvSpPr txBox="1"/>
          <p:nvPr/>
        </p:nvSpPr>
        <p:spPr>
          <a:xfrm>
            <a:off x="3992215" y="3855423"/>
            <a:ext cx="30858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EVASIONS AU CONTACT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16643A93-396A-38C4-D7FC-D1BBCB076DF5}"/>
              </a:ext>
            </a:extLst>
          </p:cNvPr>
          <p:cNvSpPr txBox="1"/>
          <p:nvPr/>
        </p:nvSpPr>
        <p:spPr>
          <a:xfrm>
            <a:off x="5960866" y="4880568"/>
            <a:ext cx="1599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RÉCEPTION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D5046FE-B32F-E101-1EB6-43CE069A6316}"/>
              </a:ext>
            </a:extLst>
          </p:cNvPr>
          <p:cNvSpPr txBox="1"/>
          <p:nvPr/>
        </p:nvSpPr>
        <p:spPr>
          <a:xfrm>
            <a:off x="6763200" y="2380336"/>
            <a:ext cx="24750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COMMUNICATION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EF136F6-4505-5696-3F23-DD9F3A3D5B10}"/>
              </a:ext>
            </a:extLst>
          </p:cNvPr>
          <p:cNvSpPr txBox="1"/>
          <p:nvPr/>
        </p:nvSpPr>
        <p:spPr>
          <a:xfrm>
            <a:off x="1551602" y="3586750"/>
            <a:ext cx="8387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1VS1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F1E5ABC-11E6-0E97-F1F5-E4BAE28534C7}"/>
              </a:ext>
            </a:extLst>
          </p:cNvPr>
          <p:cNvSpPr txBox="1"/>
          <p:nvPr/>
        </p:nvSpPr>
        <p:spPr>
          <a:xfrm>
            <a:off x="4548104" y="1451448"/>
            <a:ext cx="24069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ESCORTE ARRIÈRE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920787A-AE3D-578D-B4D8-85FF922E4631}"/>
              </a:ext>
            </a:extLst>
          </p:cNvPr>
          <p:cNvSpPr txBox="1"/>
          <p:nvPr/>
        </p:nvSpPr>
        <p:spPr>
          <a:xfrm>
            <a:off x="2656265" y="5438723"/>
            <a:ext cx="4008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COMMUNICATION SUR PERCÉE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1A5F760-7CBE-EF67-FA9F-0601963DB8B6}"/>
              </a:ext>
            </a:extLst>
          </p:cNvPr>
          <p:cNvSpPr txBox="1"/>
          <p:nvPr/>
        </p:nvSpPr>
        <p:spPr>
          <a:xfrm>
            <a:off x="1578143" y="2390808"/>
            <a:ext cx="2395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SAUVEUR D’ESSAI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89BEBDE6-9824-09D8-7017-45A3A40B1F4F}"/>
              </a:ext>
            </a:extLst>
          </p:cNvPr>
          <p:cNvSpPr txBox="1"/>
          <p:nvPr/>
        </p:nvSpPr>
        <p:spPr>
          <a:xfrm>
            <a:off x="2123077" y="93310"/>
            <a:ext cx="8053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Aptitudes physiques, techniques et tactiques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B4F5D4F-CD14-B91C-6515-69E5DEFE07E5}"/>
              </a:ext>
            </a:extLst>
          </p:cNvPr>
          <p:cNvSpPr txBox="1"/>
          <p:nvPr/>
        </p:nvSpPr>
        <p:spPr>
          <a:xfrm>
            <a:off x="7788143" y="5119904"/>
            <a:ext cx="1777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JOUEUR SÛR</a:t>
            </a:r>
          </a:p>
        </p:txBody>
      </p:sp>
    </p:spTree>
    <p:extLst>
      <p:ext uri="{BB962C8B-B14F-4D97-AF65-F5344CB8AC3E}">
        <p14:creationId xmlns:p14="http://schemas.microsoft.com/office/powerpoint/2010/main" val="341709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40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600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8000"/>
                            </p:stCondLst>
                            <p:childTnLst>
                              <p:par>
                                <p:cTn id="6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0"/>
                            </p:stCondLst>
                            <p:childTnLst>
                              <p:par>
                                <p:cTn id="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20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40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6000"/>
                            </p:stCondLst>
                            <p:childTnLst>
                              <p:par>
                                <p:cTn id="8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9D5F77A9-1F55-30F0-D63B-5BA21F1562C4}"/>
              </a:ext>
            </a:extLst>
          </p:cNvPr>
          <p:cNvSpPr txBox="1"/>
          <p:nvPr/>
        </p:nvSpPr>
        <p:spPr>
          <a:xfrm>
            <a:off x="2027058" y="93310"/>
            <a:ext cx="7153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Aptitudes physiques, techniques et tactiques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4CD9FFE-A3D9-6B90-5C8D-426A86E3AEEC}"/>
              </a:ext>
            </a:extLst>
          </p:cNvPr>
          <p:cNvSpPr txBox="1"/>
          <p:nvPr/>
        </p:nvSpPr>
        <p:spPr>
          <a:xfrm>
            <a:off x="1239560" y="2757473"/>
            <a:ext cx="84969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APTITUDES TACTIQUES NECESSITENT LES BACK 3 ?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1CE507D-AD58-6E56-AF23-DDD849C7B85F}"/>
              </a:ext>
            </a:extLst>
          </p:cNvPr>
          <p:cNvSpPr txBox="1"/>
          <p:nvPr/>
        </p:nvSpPr>
        <p:spPr>
          <a:xfrm>
            <a:off x="1455583" y="4387368"/>
            <a:ext cx="3651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DÉCISION COUPER-GLISSER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931A7F2-DD76-4B7E-3E08-1C1B5B460C2D}"/>
              </a:ext>
            </a:extLst>
          </p:cNvPr>
          <p:cNvSpPr txBox="1"/>
          <p:nvPr/>
        </p:nvSpPr>
        <p:spPr>
          <a:xfrm>
            <a:off x="6649227" y="1866955"/>
            <a:ext cx="3739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AIDE LES ½ DANS LES CHOIX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CB63CE93-FE59-A46F-4ADC-EC890B47FC4D}"/>
              </a:ext>
            </a:extLst>
          </p:cNvPr>
          <p:cNvSpPr txBox="1"/>
          <p:nvPr/>
        </p:nvSpPr>
        <p:spPr>
          <a:xfrm>
            <a:off x="1616300" y="1889352"/>
            <a:ext cx="4072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PLACEMENT POUR RECEPTION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14AB6D1-4B34-8F48-A1C4-95274269D608}"/>
              </a:ext>
            </a:extLst>
          </p:cNvPr>
          <p:cNvSpPr txBox="1"/>
          <p:nvPr/>
        </p:nvSpPr>
        <p:spPr>
          <a:xfrm>
            <a:off x="6571093" y="4572034"/>
            <a:ext cx="3601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ANALYSER LE SURNOMBRE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F2F55D7-269D-DB1B-190E-0F9ADDD409A7}"/>
              </a:ext>
            </a:extLst>
          </p:cNvPr>
          <p:cNvSpPr txBox="1"/>
          <p:nvPr/>
        </p:nvSpPr>
        <p:spPr>
          <a:xfrm>
            <a:off x="4716325" y="3996616"/>
            <a:ext cx="1587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>
                <a:solidFill>
                  <a:srgbClr val="002060"/>
                </a:solidFill>
              </a:rPr>
              <a:t>INSTINCTIF</a:t>
            </a:r>
          </a:p>
        </p:txBody>
      </p:sp>
    </p:spTree>
    <p:extLst>
      <p:ext uri="{BB962C8B-B14F-4D97-AF65-F5344CB8AC3E}">
        <p14:creationId xmlns:p14="http://schemas.microsoft.com/office/powerpoint/2010/main" val="321329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D539E8F-5AF2-23C4-05F7-E06CE4FAFAB0}"/>
              </a:ext>
            </a:extLst>
          </p:cNvPr>
          <p:cNvSpPr txBox="1"/>
          <p:nvPr/>
        </p:nvSpPr>
        <p:spPr>
          <a:xfrm>
            <a:off x="3335435" y="268560"/>
            <a:ext cx="476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Description tactique du rôle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E3FF086-B7B4-5997-EB99-03660951FC8D}"/>
              </a:ext>
            </a:extLst>
          </p:cNvPr>
          <p:cNvSpPr txBox="1"/>
          <p:nvPr/>
        </p:nvSpPr>
        <p:spPr>
          <a:xfrm>
            <a:off x="2115888" y="2288249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abordera que la description tactique du rôle pendant les phases défensives lors des réception des jeux au pied.</a:t>
            </a:r>
          </a:p>
        </p:txBody>
      </p:sp>
    </p:spTree>
    <p:extLst>
      <p:ext uri="{BB962C8B-B14F-4D97-AF65-F5344CB8AC3E}">
        <p14:creationId xmlns:p14="http://schemas.microsoft.com/office/powerpoint/2010/main" val="4239749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315CCC84-30E2-B0B7-771A-B9290EE88366}"/>
              </a:ext>
            </a:extLst>
          </p:cNvPr>
          <p:cNvSpPr txBox="1"/>
          <p:nvPr/>
        </p:nvSpPr>
        <p:spPr>
          <a:xfrm>
            <a:off x="2800101" y="191407"/>
            <a:ext cx="476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Description tactique du rôle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6B52F47-3243-B788-D5DD-5218329165C5}"/>
              </a:ext>
            </a:extLst>
          </p:cNvPr>
          <p:cNvSpPr txBox="1"/>
          <p:nvPr/>
        </p:nvSpPr>
        <p:spPr>
          <a:xfrm>
            <a:off x="1562020" y="1425549"/>
            <a:ext cx="4267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doit lire le back 3 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28E7292-9328-FEBE-BD18-9124F31E5384}"/>
              </a:ext>
            </a:extLst>
          </p:cNvPr>
          <p:cNvSpPr txBox="1"/>
          <p:nvPr/>
        </p:nvSpPr>
        <p:spPr>
          <a:xfrm>
            <a:off x="1868586" y="3605275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 doit-il s’adapter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8D37080-8B74-D970-C11B-0369E720EFAE}"/>
              </a:ext>
            </a:extLst>
          </p:cNvPr>
          <p:cNvSpPr txBox="1"/>
          <p:nvPr/>
        </p:nvSpPr>
        <p:spPr>
          <a:xfrm>
            <a:off x="2660674" y="465088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formalités tactiques peut-on définir ?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559AD00-1A79-6FBE-A259-2A50383422E5}"/>
              </a:ext>
            </a:extLst>
          </p:cNvPr>
          <p:cNvSpPr txBox="1"/>
          <p:nvPr/>
        </p:nvSpPr>
        <p:spPr>
          <a:xfrm>
            <a:off x="2800101" y="2815690"/>
            <a:ext cx="7583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Zone ? Gaucher ? Droitier ? Qui ?</a:t>
            </a:r>
          </a:p>
        </p:txBody>
      </p:sp>
    </p:spTree>
    <p:extLst>
      <p:ext uri="{BB962C8B-B14F-4D97-AF65-F5344CB8AC3E}">
        <p14:creationId xmlns:p14="http://schemas.microsoft.com/office/powerpoint/2010/main" val="463518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DBC5D29C-F349-8F29-DE9A-FED33CB2E805}"/>
              </a:ext>
            </a:extLst>
          </p:cNvPr>
          <p:cNvSpPr txBox="1"/>
          <p:nvPr/>
        </p:nvSpPr>
        <p:spPr>
          <a:xfrm>
            <a:off x="4125523" y="6328039"/>
            <a:ext cx="3940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Direction Technique Nationale de la FFRXIII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3DD6278-188C-1A56-2225-55D91D8D8DAC}"/>
              </a:ext>
            </a:extLst>
          </p:cNvPr>
          <p:cNvSpPr txBox="1"/>
          <p:nvPr/>
        </p:nvSpPr>
        <p:spPr>
          <a:xfrm>
            <a:off x="9414044" y="179392"/>
            <a:ext cx="26846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>
                <a:solidFill>
                  <a:srgbClr val="002060"/>
                </a:solidFill>
              </a:rPr>
              <a:t>Formation Entraîneur Fédéral</a:t>
            </a:r>
          </a:p>
        </p:txBody>
      </p:sp>
      <p:pic>
        <p:nvPicPr>
          <p:cNvPr id="5" name="Espace réservé du contenu 7">
            <a:extLst>
              <a:ext uri="{FF2B5EF4-FFF2-40B4-BE49-F238E27FC236}">
                <a16:creationId xmlns:a16="http://schemas.microsoft.com/office/drawing/2014/main" id="{A738BE3D-F083-6FAE-8807-DF0CCB5333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10" y="93310"/>
            <a:ext cx="1468710" cy="51071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0D74F64-794F-F689-D288-9F012C9B168A}"/>
              </a:ext>
            </a:extLst>
          </p:cNvPr>
          <p:cNvSpPr txBox="1"/>
          <p:nvPr/>
        </p:nvSpPr>
        <p:spPr>
          <a:xfrm>
            <a:off x="3228791" y="93310"/>
            <a:ext cx="4765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III. Description tactique du rôle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B5C1701-CB65-D7B3-5DF5-04885D52D1D9}"/>
              </a:ext>
            </a:extLst>
          </p:cNvPr>
          <p:cNvSpPr txBox="1"/>
          <p:nvPr/>
        </p:nvSpPr>
        <p:spPr>
          <a:xfrm>
            <a:off x="2495598" y="2317622"/>
            <a:ext cx="7200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back 3 doit couvrir l’arrière du 1</a:t>
            </a:r>
            <a:r>
              <a:rPr lang="fr-FR" sz="2800" b="1" baseline="30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</a:t>
            </a:r>
            <a:r>
              <a:rPr lang="fr-FR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rideau défensif avec seulement 3 joueurs !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885C941-F329-CFAF-53D8-F3F03BAACE54}"/>
              </a:ext>
            </a:extLst>
          </p:cNvPr>
          <p:cNvSpPr txBox="1"/>
          <p:nvPr/>
        </p:nvSpPr>
        <p:spPr>
          <a:xfrm>
            <a:off x="2153814" y="163426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formalités tactiques peut-on définir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1AFC209-4247-A7D2-894A-1EA55DD687BD}"/>
              </a:ext>
            </a:extLst>
          </p:cNvPr>
          <p:cNvSpPr txBox="1"/>
          <p:nvPr/>
        </p:nvSpPr>
        <p:spPr>
          <a:xfrm>
            <a:off x="2460105" y="4033366"/>
            <a:ext cx="72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 assurer une couverture efficace ?</a:t>
            </a:r>
          </a:p>
        </p:txBody>
      </p:sp>
    </p:spTree>
    <p:extLst>
      <p:ext uri="{BB962C8B-B14F-4D97-AF65-F5344CB8AC3E}">
        <p14:creationId xmlns:p14="http://schemas.microsoft.com/office/powerpoint/2010/main" val="338095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1219</Words>
  <Application>Microsoft Office PowerPoint</Application>
  <PresentationFormat>Grand écran</PresentationFormat>
  <Paragraphs>312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Thème Office</vt:lpstr>
      <vt:lpstr>BACK 3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Audrey ZITTER</dc:creator>
  <cp:lastModifiedBy>Florent Tost</cp:lastModifiedBy>
  <cp:revision>6</cp:revision>
  <dcterms:created xsi:type="dcterms:W3CDTF">2023-07-17T12:56:24Z</dcterms:created>
  <dcterms:modified xsi:type="dcterms:W3CDTF">2023-07-30T09:12:14Z</dcterms:modified>
</cp:coreProperties>
</file>