
<file path=[Content_Types].xml><?xml version="1.0" encoding="utf-8"?>
<Types xmlns="http://schemas.openxmlformats.org/package/2006/content-types">
  <Default Extension="jpeg" ContentType="image/jpeg"/>
  <Default Extension="m4v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56" r:id="rId3"/>
    <p:sldId id="257" r:id="rId4"/>
    <p:sldId id="258" r:id="rId5"/>
    <p:sldId id="259" r:id="rId6"/>
    <p:sldId id="260" r:id="rId7"/>
    <p:sldId id="279" r:id="rId8"/>
    <p:sldId id="282" r:id="rId9"/>
    <p:sldId id="280" r:id="rId10"/>
    <p:sldId id="283" r:id="rId11"/>
    <p:sldId id="261" r:id="rId12"/>
    <p:sldId id="262" r:id="rId13"/>
    <p:sldId id="276" r:id="rId14"/>
    <p:sldId id="277" r:id="rId15"/>
    <p:sldId id="278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udrey ZITTER" userId="5517ed808c205169" providerId="LiveId" clId="{34901E77-249A-47AB-87B3-F8817BD2916B}"/>
    <pc:docChg chg="undo custSel modSld">
      <pc:chgData name="Audrey ZITTER" userId="5517ed808c205169" providerId="LiveId" clId="{34901E77-249A-47AB-87B3-F8817BD2916B}" dt="2023-09-05T13:58:44.427" v="4" actId="14734"/>
      <pc:docMkLst>
        <pc:docMk/>
      </pc:docMkLst>
      <pc:sldChg chg="modSp mod">
        <pc:chgData name="Audrey ZITTER" userId="5517ed808c205169" providerId="LiveId" clId="{34901E77-249A-47AB-87B3-F8817BD2916B}" dt="2023-09-05T13:58:44.427" v="4" actId="14734"/>
        <pc:sldMkLst>
          <pc:docMk/>
          <pc:sldMk cId="194184309" sldId="278"/>
        </pc:sldMkLst>
        <pc:graphicFrameChg chg="mod modGraphic">
          <ac:chgData name="Audrey ZITTER" userId="5517ed808c205169" providerId="LiveId" clId="{34901E77-249A-47AB-87B3-F8817BD2916B}" dt="2023-09-05T13:58:44.427" v="4" actId="14734"/>
          <ac:graphicFrameMkLst>
            <pc:docMk/>
            <pc:sldMk cId="194184309" sldId="278"/>
            <ac:graphicFrameMk id="2" creationId="{FBA5510E-2BA2-83A8-9F7C-3739FEE4390E}"/>
          </ac:graphicFrameMkLst>
        </pc:graphicFrame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DBADFE-7895-A64A-1FBC-52263025B9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A42AB86-5D64-C037-729A-5C225DCD6F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53B5A25-56A3-D389-E001-AF48006A0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EE662-4866-4AEE-8866-2A8D1C7A3B72}" type="datetimeFigureOut">
              <a:rPr lang="fr-FR" smtClean="0"/>
              <a:t>05/09/2023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B8B49A7-EC8D-C334-CC2F-7934B44E3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B18807-D607-5C71-C52E-C954E8C68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6D525-46AC-44FC-9759-87F676C521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5347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3EF602-EB52-C1F9-0DAF-22072CFDE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2216F7E-A388-968A-C1FE-923E28635D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33DED2F-6AC2-C83C-D78F-C5398189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EE662-4866-4AEE-8866-2A8D1C7A3B72}" type="datetimeFigureOut">
              <a:rPr lang="fr-FR" smtClean="0"/>
              <a:t>05/09/2023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3D35E85-8F78-E1F7-97EC-D943BF690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D898624-F819-9341-DABD-BD5AA6DE2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6D525-46AC-44FC-9759-87F676C521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8074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F11CA02-8B25-DD91-0089-F1365C55C3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8B834C7-E1DF-3F62-A430-8C30BD0148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5F2B8A0-42A3-79B4-D9DB-9863BC992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EE662-4866-4AEE-8866-2A8D1C7A3B72}" type="datetimeFigureOut">
              <a:rPr lang="fr-FR" smtClean="0"/>
              <a:t>05/09/2023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151D232-7C98-3C82-1643-C599AEC4D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D52F15C-C158-C7D2-D85B-6489BE51C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6D525-46AC-44FC-9759-87F676C521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3212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BFB81D-298C-63EB-3A4E-41AAB2897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D6087BB-A8D2-ADE5-668C-838ED1C141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5E080C7-F7FF-A533-0B3D-C3EC60596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EE662-4866-4AEE-8866-2A8D1C7A3B72}" type="datetimeFigureOut">
              <a:rPr lang="fr-FR" smtClean="0"/>
              <a:t>05/09/2023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A59E9BB-4535-B6A8-BD48-527314207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1FAD82A-3F89-D34C-5C11-350071582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6D525-46AC-44FC-9759-87F676C521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689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88CF6C-6124-D721-D553-5E3BEB1DD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9261898-8218-ED7F-AFFA-3D4321D709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916DA5E-6A96-5CE3-6C96-5C8459A9E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EE662-4866-4AEE-8866-2A8D1C7A3B72}" type="datetimeFigureOut">
              <a:rPr lang="fr-FR" smtClean="0"/>
              <a:t>05/09/2023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9886DD8-C910-F656-7DA2-E93515EE0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D7C6ECF-76D4-38EB-0D49-397A1B7B8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6D525-46AC-44FC-9759-87F676C521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1117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38E948-8547-BEBE-D188-9656219F8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24543F0-61B0-D242-E81D-EE04368A1A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9AC81DA-E6F7-CBD2-D55D-9EA1BA369E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8F059BF-97A8-F13F-5EA6-52F59388C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EE662-4866-4AEE-8866-2A8D1C7A3B72}" type="datetimeFigureOut">
              <a:rPr lang="fr-FR" smtClean="0"/>
              <a:t>05/09/2023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71EA064-1108-2A49-8467-7BA90BBA0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5744969-A27B-C0B1-3B2B-85750984A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6D525-46AC-44FC-9759-87F676C521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6773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ACED4D-3215-CBBA-4066-D27452ED7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19D67B1-5C99-6CF8-EB33-A34D543788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0CA4446-986A-5259-B409-A2F64FEA6F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48DC076-62A2-2B6B-8A78-FF30F5E749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A22EA81-E3E8-B8D1-234A-A84CF082B7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50ED667-D010-EDFA-55C7-AAF9713EE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EE662-4866-4AEE-8866-2A8D1C7A3B72}" type="datetimeFigureOut">
              <a:rPr lang="fr-FR" smtClean="0"/>
              <a:t>05/09/2023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0D4C58B-B94E-2BC7-A8DF-17CA79CC0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EF81A00-E8A8-82E1-F6D2-4C42C11A3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6D525-46AC-44FC-9759-87F676C521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839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496601-58CA-C7CA-F25D-D1E481817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E6EC628-560F-CBF5-53A6-24B9B7697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EE662-4866-4AEE-8866-2A8D1C7A3B72}" type="datetimeFigureOut">
              <a:rPr lang="fr-FR" smtClean="0"/>
              <a:t>05/09/2023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DAE5ABF-10E6-B24C-332C-CF09BFFAA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25269C4-4DC6-3A39-9B65-57DC4152C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6D525-46AC-44FC-9759-87F676C521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8197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BC09C94-B672-F0AD-55E6-09EF5145D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EE662-4866-4AEE-8866-2A8D1C7A3B72}" type="datetimeFigureOut">
              <a:rPr lang="fr-FR" smtClean="0"/>
              <a:t>05/09/2023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C0D1BC0-94BB-0EF3-A193-848C55D38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2D3E32C-2ADD-2954-5707-9BDE9F832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6D525-46AC-44FC-9759-87F676C521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8739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2B772A-024C-89FE-FEA5-FD201F5F5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B1C1518-2374-F3DC-D4F2-956E55E6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196446B-2E1A-C33C-2C0F-1DE270E954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EF9482A-BC28-2C65-7851-772D9EB01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EE662-4866-4AEE-8866-2A8D1C7A3B72}" type="datetimeFigureOut">
              <a:rPr lang="fr-FR" smtClean="0"/>
              <a:t>05/09/2023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840CB51-F65F-F30A-8402-7E4CD26EA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B6AB6D0-1189-DCE3-2038-2D1BC70A3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6D525-46AC-44FC-9759-87F676C521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1518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3503C6-B571-3D98-9968-EF2281BF8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9E8ED95-AF72-4C07-4D7B-E984008B21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A5E9060-B0F0-52A6-1CFF-731F8FDC0B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022DEDB-1BD5-5EA3-2BA5-17378EBEC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EE662-4866-4AEE-8866-2A8D1C7A3B72}" type="datetimeFigureOut">
              <a:rPr lang="fr-FR" smtClean="0"/>
              <a:t>05/09/2023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E6459B0-2F1B-581C-8BD9-594F9F440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3091C11-C5CD-2823-18F9-98A05644F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6D525-46AC-44FC-9759-87F676C521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2616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54BFCDA-0836-128A-CA1C-963F943A2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5850396-DCDB-2513-9134-F765397E98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EDF1AC9-E646-8D0D-C924-02839834F7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EEE662-4866-4AEE-8866-2A8D1C7A3B72}" type="datetimeFigureOut">
              <a:rPr lang="fr-FR" smtClean="0"/>
              <a:t>05/09/2023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35539A8-887A-4572-189F-C309954E87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CD0DFBA-4C72-A131-9B9C-FE116C635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96D525-46AC-44FC-9759-87F676C521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3275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4v"/><Relationship Id="rId1" Type="http://schemas.microsoft.com/office/2007/relationships/media" Target="../media/media2.m4v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4v"/><Relationship Id="rId1" Type="http://schemas.microsoft.com/office/2007/relationships/media" Target="../media/media3.m4v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DBC5D29C-F349-8F29-DE9A-FED33CB2E805}"/>
              </a:ext>
            </a:extLst>
          </p:cNvPr>
          <p:cNvSpPr txBox="1"/>
          <p:nvPr/>
        </p:nvSpPr>
        <p:spPr>
          <a:xfrm>
            <a:off x="4125523" y="6328039"/>
            <a:ext cx="39409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>
                <a:solidFill>
                  <a:srgbClr val="002060"/>
                </a:solidFill>
              </a:rPr>
              <a:t>Direction Technique Nationale de la FFRXIII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3DD6278-188C-1A56-2225-55D91D8D8DAC}"/>
              </a:ext>
            </a:extLst>
          </p:cNvPr>
          <p:cNvSpPr txBox="1"/>
          <p:nvPr/>
        </p:nvSpPr>
        <p:spPr>
          <a:xfrm>
            <a:off x="9414044" y="179392"/>
            <a:ext cx="26846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i="1" dirty="0">
                <a:solidFill>
                  <a:srgbClr val="002060"/>
                </a:solidFill>
              </a:rPr>
              <a:t>Formation Entraîneur Fédéral</a:t>
            </a:r>
          </a:p>
        </p:txBody>
      </p:sp>
      <p:pic>
        <p:nvPicPr>
          <p:cNvPr id="5" name="Espace réservé du contenu 7">
            <a:extLst>
              <a:ext uri="{FF2B5EF4-FFF2-40B4-BE49-F238E27FC236}">
                <a16:creationId xmlns:a16="http://schemas.microsoft.com/office/drawing/2014/main" id="{A738BE3D-F083-6FAE-8807-DF0CCB5333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0" y="93310"/>
            <a:ext cx="1468710" cy="510718"/>
          </a:xfrm>
          <a:prstGeom prst="rect">
            <a:avLst/>
          </a:prstGeom>
        </p:spPr>
      </p:pic>
      <p:sp>
        <p:nvSpPr>
          <p:cNvPr id="2" name="Titre 7">
            <a:extLst>
              <a:ext uri="{FF2B5EF4-FFF2-40B4-BE49-F238E27FC236}">
                <a16:creationId xmlns:a16="http://schemas.microsoft.com/office/drawing/2014/main" id="{7B5CEB88-5698-C255-AD84-C962A160A8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798" y="3429000"/>
            <a:ext cx="7772400" cy="1470025"/>
          </a:xfrm>
        </p:spPr>
        <p:txBody>
          <a:bodyPr>
            <a:noAutofit/>
          </a:bodyPr>
          <a:lstStyle/>
          <a:p>
            <a:r>
              <a:rPr lang="fr-FR" sz="9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DEFENSE SUR LE JEU </a:t>
            </a:r>
            <a:br>
              <a:rPr lang="fr-FR" sz="9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9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 LARGE</a:t>
            </a:r>
          </a:p>
        </p:txBody>
      </p:sp>
    </p:spTree>
    <p:extLst>
      <p:ext uri="{BB962C8B-B14F-4D97-AF65-F5344CB8AC3E}">
        <p14:creationId xmlns:p14="http://schemas.microsoft.com/office/powerpoint/2010/main" val="3336643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 txBox="1">
            <a:spLocks/>
          </p:cNvSpPr>
          <p:nvPr/>
        </p:nvSpPr>
        <p:spPr>
          <a:xfrm>
            <a:off x="2362200" y="73484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fr-FR" sz="4400" dirty="0">
              <a:latin typeface="+mj-lt"/>
              <a:ea typeface="+mj-ea"/>
              <a:cs typeface="+mj-cs"/>
            </a:endParaRPr>
          </a:p>
        </p:txBody>
      </p:sp>
      <p:pic>
        <p:nvPicPr>
          <p:cNvPr id="4" name="Wedge">
            <a:hlinkClick r:id="" action="ppaction://media"/>
            <a:extLst>
              <a:ext uri="{FF2B5EF4-FFF2-40B4-BE49-F238E27FC236}">
                <a16:creationId xmlns:a16="http://schemas.microsoft.com/office/drawing/2014/main" id="{AFBA3934-74D8-8424-4156-D467752AC2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16423" y="1293649"/>
            <a:ext cx="9144000" cy="51435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05AB52-10AD-0A2F-E62D-DB540190E6EF}"/>
              </a:ext>
            </a:extLst>
          </p:cNvPr>
          <p:cNvSpPr txBox="1"/>
          <p:nvPr/>
        </p:nvSpPr>
        <p:spPr>
          <a:xfrm>
            <a:off x="4125524" y="6431835"/>
            <a:ext cx="39409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>
                <a:solidFill>
                  <a:srgbClr val="002060"/>
                </a:solidFill>
              </a:rPr>
              <a:t>Direction Technique Nationale de la FFRXIII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51E7F04-C1AB-555F-27D6-BDA002192A17}"/>
              </a:ext>
            </a:extLst>
          </p:cNvPr>
          <p:cNvSpPr txBox="1"/>
          <p:nvPr/>
        </p:nvSpPr>
        <p:spPr>
          <a:xfrm>
            <a:off x="9423009" y="80389"/>
            <a:ext cx="26846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i="1" dirty="0">
                <a:solidFill>
                  <a:srgbClr val="002060"/>
                </a:solidFill>
              </a:rPr>
              <a:t>Formation Entraîneur Fédéral</a:t>
            </a: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AD6CE61F-B52D-C083-5043-08798B3B20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5" y="-5693"/>
            <a:ext cx="1468710" cy="51071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0DEAA1A-EBB3-CA80-0F8E-7214BEB55461}"/>
              </a:ext>
            </a:extLst>
          </p:cNvPr>
          <p:cNvSpPr txBox="1"/>
          <p:nvPr/>
        </p:nvSpPr>
        <p:spPr>
          <a:xfrm>
            <a:off x="4250306" y="-18195"/>
            <a:ext cx="2781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DÉFENSE COUPÉE</a:t>
            </a:r>
          </a:p>
        </p:txBody>
      </p:sp>
    </p:spTree>
    <p:extLst>
      <p:ext uri="{BB962C8B-B14F-4D97-AF65-F5344CB8AC3E}">
        <p14:creationId xmlns:p14="http://schemas.microsoft.com/office/powerpoint/2010/main" val="6393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DBC5D29C-F349-8F29-DE9A-FED33CB2E805}"/>
              </a:ext>
            </a:extLst>
          </p:cNvPr>
          <p:cNvSpPr txBox="1"/>
          <p:nvPr/>
        </p:nvSpPr>
        <p:spPr>
          <a:xfrm>
            <a:off x="4125523" y="6328039"/>
            <a:ext cx="39409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>
                <a:solidFill>
                  <a:srgbClr val="002060"/>
                </a:solidFill>
              </a:rPr>
              <a:t>Direction Technique Nationale de la FFRXIII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3DD6278-188C-1A56-2225-55D91D8D8DAC}"/>
              </a:ext>
            </a:extLst>
          </p:cNvPr>
          <p:cNvSpPr txBox="1"/>
          <p:nvPr/>
        </p:nvSpPr>
        <p:spPr>
          <a:xfrm>
            <a:off x="9414044" y="179392"/>
            <a:ext cx="26846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i="1" dirty="0">
                <a:solidFill>
                  <a:srgbClr val="002060"/>
                </a:solidFill>
              </a:rPr>
              <a:t>Formation Entraîneur Fédéral</a:t>
            </a:r>
          </a:p>
        </p:txBody>
      </p:sp>
      <p:pic>
        <p:nvPicPr>
          <p:cNvPr id="5" name="Espace réservé du contenu 7">
            <a:extLst>
              <a:ext uri="{FF2B5EF4-FFF2-40B4-BE49-F238E27FC236}">
                <a16:creationId xmlns:a16="http://schemas.microsoft.com/office/drawing/2014/main" id="{A738BE3D-F083-6FAE-8807-DF0CCB5333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0" y="93310"/>
            <a:ext cx="1468710" cy="510718"/>
          </a:xfrm>
          <a:prstGeom prst="rect">
            <a:avLst/>
          </a:prstGeom>
        </p:spPr>
      </p:pic>
      <p:sp>
        <p:nvSpPr>
          <p:cNvPr id="6" name="Sous-titre 2">
            <a:extLst>
              <a:ext uri="{FF2B5EF4-FFF2-40B4-BE49-F238E27FC236}">
                <a16:creationId xmlns:a16="http://schemas.microsoft.com/office/drawing/2014/main" id="{6B306659-B4CC-3911-F6EB-509FB7054987}"/>
              </a:ext>
            </a:extLst>
          </p:cNvPr>
          <p:cNvSpPr txBox="1">
            <a:spLocks/>
          </p:cNvSpPr>
          <p:nvPr/>
        </p:nvSpPr>
        <p:spPr>
          <a:xfrm>
            <a:off x="3048000" y="2108448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  <a:defRPr/>
            </a:pPr>
            <a:endParaRPr lang="fr-FR" sz="3200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7" name="Image 6" descr="logo-FFRXIII-2017-01.png">
            <a:extLst>
              <a:ext uri="{FF2B5EF4-FFF2-40B4-BE49-F238E27FC236}">
                <a16:creationId xmlns:a16="http://schemas.microsoft.com/office/drawing/2014/main" id="{00702FE0-AFA3-7B0F-1320-FA78D23368D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73824"/>
            <a:ext cx="2001432" cy="69596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74E5E4C-16D3-D156-7117-766D34E64EC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7188">
            <a:off x="755729" y="3098006"/>
            <a:ext cx="341630" cy="426720"/>
          </a:xfrm>
          <a:prstGeom prst="rect">
            <a:avLst/>
          </a:prstGeom>
          <a:noFill/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3583F0C-B647-81FF-85C8-9F728030409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7188">
            <a:off x="751537" y="2852017"/>
            <a:ext cx="341630" cy="426720"/>
          </a:xfrm>
          <a:prstGeom prst="rect">
            <a:avLst/>
          </a:prstGeom>
          <a:noFill/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41979FA-8644-CD34-FB32-BDDD2253EE8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7188">
            <a:off x="1803811" y="1914642"/>
            <a:ext cx="341630" cy="426720"/>
          </a:xfrm>
          <a:prstGeom prst="rect">
            <a:avLst/>
          </a:prstGeom>
          <a:noFill/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35E5D9C-7674-4EDF-819D-1EDC4593AFB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7188">
            <a:off x="2720860" y="1914640"/>
            <a:ext cx="341630" cy="426720"/>
          </a:xfrm>
          <a:prstGeom prst="rect">
            <a:avLst/>
          </a:prstGeom>
          <a:noFill/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B04D5C8-59D7-91D8-1FAF-10F718887FB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12775">
            <a:off x="759280" y="3803965"/>
            <a:ext cx="341630" cy="426720"/>
          </a:xfrm>
          <a:prstGeom prst="rect">
            <a:avLst/>
          </a:prstGeom>
          <a:noFill/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4D2450D-6B04-0B51-2180-1CE5CF7A0A1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12775">
            <a:off x="761664" y="4039314"/>
            <a:ext cx="341630" cy="426720"/>
          </a:xfrm>
          <a:prstGeom prst="rect">
            <a:avLst/>
          </a:prstGeom>
          <a:noFill/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98AD92C-D776-8ED7-DFAE-B4CED1FCA91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12775">
            <a:off x="2224514" y="4375973"/>
            <a:ext cx="341630" cy="426720"/>
          </a:xfrm>
          <a:prstGeom prst="rect">
            <a:avLst/>
          </a:prstGeom>
          <a:noFill/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081E959-91AE-1F7D-3130-7270553AE24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12775">
            <a:off x="3151389" y="4634885"/>
            <a:ext cx="341630" cy="426720"/>
          </a:xfrm>
          <a:prstGeom prst="rect">
            <a:avLst/>
          </a:prstGeom>
          <a:noFill/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77CABB92-AC4B-3CB0-29A6-BB7B936B5DFF}"/>
              </a:ext>
            </a:extLst>
          </p:cNvPr>
          <p:cNvSpPr txBox="1"/>
          <p:nvPr/>
        </p:nvSpPr>
        <p:spPr>
          <a:xfrm>
            <a:off x="773914" y="3485355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T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BEFA177-3B24-E60D-7A27-B63D6DD5BDC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7188">
            <a:off x="3925266" y="1914641"/>
            <a:ext cx="341630" cy="426720"/>
          </a:xfrm>
          <a:prstGeom prst="rect">
            <a:avLst/>
          </a:prstGeom>
          <a:noFill/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B692E8E3-CC1D-A82A-1A5A-8A67522C562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7188">
            <a:off x="9377784" y="1065550"/>
            <a:ext cx="341630" cy="426720"/>
          </a:xfrm>
          <a:prstGeom prst="rect">
            <a:avLst/>
          </a:prstGeom>
          <a:noFill/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B8D03D2-0CB0-80E0-FE95-F236752524C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7188">
            <a:off x="5503848" y="1914641"/>
            <a:ext cx="341630" cy="426720"/>
          </a:xfrm>
          <a:prstGeom prst="rect">
            <a:avLst/>
          </a:prstGeom>
          <a:noFill/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9383136-6C02-5CE7-F712-8D06E47EF37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7188">
            <a:off x="7387231" y="1914641"/>
            <a:ext cx="341630" cy="426720"/>
          </a:xfrm>
          <a:prstGeom prst="rect">
            <a:avLst/>
          </a:prstGeom>
          <a:noFill/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59AC2F83-6F50-ED31-E0A5-B4E9F0CB4C6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12775">
            <a:off x="4331489" y="4881620"/>
            <a:ext cx="341630" cy="426720"/>
          </a:xfrm>
          <a:prstGeom prst="rect">
            <a:avLst/>
          </a:prstGeom>
          <a:noFill/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FF5BA42D-F8EB-9A65-C76C-1AB567B55CD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12775">
            <a:off x="5910071" y="5227601"/>
            <a:ext cx="341630" cy="426720"/>
          </a:xfrm>
          <a:prstGeom prst="rect">
            <a:avLst/>
          </a:prstGeom>
          <a:noFill/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7AC868CC-9404-C928-1B03-9552CA7FA45F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12775">
            <a:off x="7793453" y="5695813"/>
            <a:ext cx="341630" cy="426720"/>
          </a:xfrm>
          <a:prstGeom prst="rect">
            <a:avLst/>
          </a:prstGeom>
          <a:noFill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AD9DD5BF-17D0-48AE-24E9-A9FD3237BB4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12775">
            <a:off x="9838598" y="6002650"/>
            <a:ext cx="341630" cy="426720"/>
          </a:xfrm>
          <a:prstGeom prst="rect">
            <a:avLst/>
          </a:prstGeom>
          <a:noFill/>
        </p:spPr>
      </p:pic>
      <p:sp>
        <p:nvSpPr>
          <p:cNvPr id="26" name="Ellipse 25">
            <a:extLst>
              <a:ext uri="{FF2B5EF4-FFF2-40B4-BE49-F238E27FC236}">
                <a16:creationId xmlns:a16="http://schemas.microsoft.com/office/drawing/2014/main" id="{51A11173-04FA-82C6-4FBB-15A47AA08C51}"/>
              </a:ext>
            </a:extLst>
          </p:cNvPr>
          <p:cNvSpPr/>
          <p:nvPr/>
        </p:nvSpPr>
        <p:spPr>
          <a:xfrm>
            <a:off x="848316" y="4010783"/>
            <a:ext cx="152400" cy="4571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C921DB30-967A-03B5-EDE8-9DE239CD6154}"/>
              </a:ext>
            </a:extLst>
          </p:cNvPr>
          <p:cNvSpPr txBox="1"/>
          <p:nvPr/>
        </p:nvSpPr>
        <p:spPr>
          <a:xfrm>
            <a:off x="172753" y="987289"/>
            <a:ext cx="33074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FF0000"/>
                </a:solidFill>
              </a:rPr>
              <a:t>ETAPE 1 : </a:t>
            </a:r>
            <a:r>
              <a:rPr lang="fr-FR" sz="1600" b="1" dirty="0">
                <a:solidFill>
                  <a:srgbClr val="002060"/>
                </a:solidFill>
              </a:rPr>
              <a:t>Tenu joué, montée de ligne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A1BE2C40-C166-71B5-B6BE-00B15CD85B76}"/>
              </a:ext>
            </a:extLst>
          </p:cNvPr>
          <p:cNvSpPr txBox="1"/>
          <p:nvPr/>
        </p:nvSpPr>
        <p:spPr>
          <a:xfrm>
            <a:off x="172752" y="1250902"/>
            <a:ext cx="11846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FF0000"/>
                </a:solidFill>
              </a:rPr>
              <a:t>ETAPE 2 : </a:t>
            </a:r>
            <a:r>
              <a:rPr lang="fr-FR" sz="1600" b="1" dirty="0">
                <a:solidFill>
                  <a:srgbClr val="002060"/>
                </a:solidFill>
              </a:rPr>
              <a:t>L’extérieur  monte  légèrement plus haut que son intérieur et garde son vis-à-vis. </a:t>
            </a:r>
          </a:p>
          <a:p>
            <a:endParaRPr lang="fr-FR" sz="1600" b="1" dirty="0">
              <a:solidFill>
                <a:srgbClr val="002060"/>
              </a:solidFill>
            </a:endParaRP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63878A33-8EAE-4579-E9C1-7A94FADE42CC}"/>
              </a:ext>
            </a:extLst>
          </p:cNvPr>
          <p:cNvCxnSpPr>
            <a:cxnSpLocks/>
          </p:cNvCxnSpPr>
          <p:nvPr/>
        </p:nvCxnSpPr>
        <p:spPr>
          <a:xfrm>
            <a:off x="1983346" y="2369022"/>
            <a:ext cx="0" cy="70132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2B2FC2B7-38C7-5757-B6C2-7ADF16072425}"/>
              </a:ext>
            </a:extLst>
          </p:cNvPr>
          <p:cNvCxnSpPr>
            <a:cxnSpLocks/>
          </p:cNvCxnSpPr>
          <p:nvPr/>
        </p:nvCxnSpPr>
        <p:spPr>
          <a:xfrm>
            <a:off x="9585416" y="1519932"/>
            <a:ext cx="88936" cy="405790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245B67AE-CFE0-9045-87CE-511204866086}"/>
              </a:ext>
            </a:extLst>
          </p:cNvPr>
          <p:cNvCxnSpPr>
            <a:cxnSpLocks/>
          </p:cNvCxnSpPr>
          <p:nvPr/>
        </p:nvCxnSpPr>
        <p:spPr>
          <a:xfrm>
            <a:off x="7550428" y="2369022"/>
            <a:ext cx="0" cy="271457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BBEA80A1-DFC4-F7BC-8A77-450338599AF3}"/>
              </a:ext>
            </a:extLst>
          </p:cNvPr>
          <p:cNvCxnSpPr>
            <a:cxnSpLocks/>
          </p:cNvCxnSpPr>
          <p:nvPr/>
        </p:nvCxnSpPr>
        <p:spPr>
          <a:xfrm>
            <a:off x="4123769" y="2323161"/>
            <a:ext cx="0" cy="169416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04E48651-E699-7C24-91CF-B0AA797C9FA9}"/>
              </a:ext>
            </a:extLst>
          </p:cNvPr>
          <p:cNvCxnSpPr>
            <a:cxnSpLocks/>
          </p:cNvCxnSpPr>
          <p:nvPr/>
        </p:nvCxnSpPr>
        <p:spPr>
          <a:xfrm>
            <a:off x="2888782" y="2369022"/>
            <a:ext cx="0" cy="111633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7857D03F-E836-3A20-E3E6-E70040A8C7C5}"/>
              </a:ext>
            </a:extLst>
          </p:cNvPr>
          <p:cNvCxnSpPr>
            <a:cxnSpLocks/>
          </p:cNvCxnSpPr>
          <p:nvPr/>
        </p:nvCxnSpPr>
        <p:spPr>
          <a:xfrm>
            <a:off x="5674663" y="2323161"/>
            <a:ext cx="122633" cy="216486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>
            <a:extLst>
              <a:ext uri="{FF2B5EF4-FFF2-40B4-BE49-F238E27FC236}">
                <a16:creationId xmlns:a16="http://schemas.microsoft.com/office/drawing/2014/main" id="{C43EB6F9-5BB5-14F7-8109-A7D28EE45D17}"/>
              </a:ext>
            </a:extLst>
          </p:cNvPr>
          <p:cNvSpPr txBox="1"/>
          <p:nvPr/>
        </p:nvSpPr>
        <p:spPr>
          <a:xfrm>
            <a:off x="4250306" y="-18195"/>
            <a:ext cx="3016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DÉFENSE INVERSÉE</a:t>
            </a:r>
          </a:p>
        </p:txBody>
      </p:sp>
    </p:spTree>
    <p:extLst>
      <p:ext uri="{BB962C8B-B14F-4D97-AF65-F5344CB8AC3E}">
        <p14:creationId xmlns:p14="http://schemas.microsoft.com/office/powerpoint/2010/main" val="4239749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96296E-6 L 0.29206 0.11435 " pathEditMode="relative" rAng="0" ptsTypes="AA">
                                      <p:cBhvr>
                                        <p:cTn id="28" dur="3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96" y="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7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DBC5D29C-F349-8F29-DE9A-FED33CB2E805}"/>
              </a:ext>
            </a:extLst>
          </p:cNvPr>
          <p:cNvSpPr txBox="1"/>
          <p:nvPr/>
        </p:nvSpPr>
        <p:spPr>
          <a:xfrm>
            <a:off x="4125523" y="6328039"/>
            <a:ext cx="39409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>
                <a:solidFill>
                  <a:srgbClr val="002060"/>
                </a:solidFill>
              </a:rPr>
              <a:t>Direction Technique Nationale de la FFRXIII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3DD6278-188C-1A56-2225-55D91D8D8DAC}"/>
              </a:ext>
            </a:extLst>
          </p:cNvPr>
          <p:cNvSpPr txBox="1"/>
          <p:nvPr/>
        </p:nvSpPr>
        <p:spPr>
          <a:xfrm>
            <a:off x="9414044" y="179392"/>
            <a:ext cx="26846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i="1" dirty="0">
                <a:solidFill>
                  <a:srgbClr val="002060"/>
                </a:solidFill>
              </a:rPr>
              <a:t>Formation Entraîneur Fédéral</a:t>
            </a:r>
          </a:p>
        </p:txBody>
      </p:sp>
      <p:pic>
        <p:nvPicPr>
          <p:cNvPr id="5" name="Espace réservé du contenu 7">
            <a:extLst>
              <a:ext uri="{FF2B5EF4-FFF2-40B4-BE49-F238E27FC236}">
                <a16:creationId xmlns:a16="http://schemas.microsoft.com/office/drawing/2014/main" id="{A738BE3D-F083-6FAE-8807-DF0CCB5333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0" y="93310"/>
            <a:ext cx="1468710" cy="510718"/>
          </a:xfrm>
          <a:prstGeom prst="rect">
            <a:avLst/>
          </a:prstGeom>
        </p:spPr>
      </p:pic>
      <p:sp>
        <p:nvSpPr>
          <p:cNvPr id="10" name="Sous-titre 2">
            <a:extLst>
              <a:ext uri="{FF2B5EF4-FFF2-40B4-BE49-F238E27FC236}">
                <a16:creationId xmlns:a16="http://schemas.microsoft.com/office/drawing/2014/main" id="{0AEFB248-FC50-2001-6BC3-AD6BF8900C60}"/>
              </a:ext>
            </a:extLst>
          </p:cNvPr>
          <p:cNvSpPr txBox="1">
            <a:spLocks/>
          </p:cNvSpPr>
          <p:nvPr/>
        </p:nvSpPr>
        <p:spPr>
          <a:xfrm>
            <a:off x="3048000" y="2108448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  <a:defRPr/>
            </a:pPr>
            <a:endParaRPr lang="fr-FR" sz="3200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11" name="Image 10" descr="logo-FFRXIII-2017-01.png">
            <a:extLst>
              <a:ext uri="{FF2B5EF4-FFF2-40B4-BE49-F238E27FC236}">
                <a16:creationId xmlns:a16="http://schemas.microsoft.com/office/drawing/2014/main" id="{209638D7-BDD6-2601-3D5E-44B0F98B45B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73824"/>
            <a:ext cx="2001432" cy="69596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3E59CBD-9890-0CB8-4378-FEDAA9B9D2D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7188">
            <a:off x="755729" y="3098006"/>
            <a:ext cx="341630" cy="426720"/>
          </a:xfrm>
          <a:prstGeom prst="rect">
            <a:avLst/>
          </a:prstGeom>
          <a:noFill/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F3D1A2A-ED0F-5BFD-E175-C206BE15CE0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7188">
            <a:off x="751537" y="2852017"/>
            <a:ext cx="341630" cy="426720"/>
          </a:xfrm>
          <a:prstGeom prst="rect">
            <a:avLst/>
          </a:prstGeom>
          <a:noFill/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14806EF-CCF7-45D2-2449-7ACD9FB9827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7188">
            <a:off x="1803811" y="1914642"/>
            <a:ext cx="341630" cy="426720"/>
          </a:xfrm>
          <a:prstGeom prst="rect">
            <a:avLst/>
          </a:prstGeom>
          <a:noFill/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EF24CE1-6057-406B-5935-1B76AE3C2DC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7188">
            <a:off x="2720860" y="1914640"/>
            <a:ext cx="341630" cy="426720"/>
          </a:xfrm>
          <a:prstGeom prst="rect">
            <a:avLst/>
          </a:prstGeom>
          <a:noFill/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9069D89-E988-B8DD-98BF-E9DC8F62570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12775">
            <a:off x="759280" y="3803965"/>
            <a:ext cx="341630" cy="426720"/>
          </a:xfrm>
          <a:prstGeom prst="rect">
            <a:avLst/>
          </a:prstGeom>
          <a:noFill/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1025572-99AB-82AD-3264-FD2FE639FDF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12775">
            <a:off x="761664" y="4039314"/>
            <a:ext cx="341630" cy="426720"/>
          </a:xfrm>
          <a:prstGeom prst="rect">
            <a:avLst/>
          </a:prstGeom>
          <a:noFill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7CC85E7-0C61-7E14-550F-FA00205B34A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12775">
            <a:off x="2024820" y="4367937"/>
            <a:ext cx="341630" cy="426720"/>
          </a:xfrm>
          <a:prstGeom prst="rect">
            <a:avLst/>
          </a:prstGeom>
          <a:noFill/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CF259A8-F0FF-E6F3-23C0-25A7EAA0FB72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12775">
            <a:off x="3035300" y="4635601"/>
            <a:ext cx="341630" cy="426720"/>
          </a:xfrm>
          <a:prstGeom prst="rect">
            <a:avLst/>
          </a:prstGeom>
          <a:noFill/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D89DF713-84B1-DF1B-5E7F-5A37C12E285A}"/>
              </a:ext>
            </a:extLst>
          </p:cNvPr>
          <p:cNvSpPr txBox="1"/>
          <p:nvPr/>
        </p:nvSpPr>
        <p:spPr>
          <a:xfrm>
            <a:off x="773914" y="3485355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T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C553CDFC-8061-5744-412A-B5DD68A5850E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7188">
            <a:off x="3925266" y="1914641"/>
            <a:ext cx="341630" cy="426720"/>
          </a:xfrm>
          <a:prstGeom prst="rect">
            <a:avLst/>
          </a:prstGeom>
          <a:noFill/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1383D668-719B-52BB-13F8-B16B51DD754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7188">
            <a:off x="8768642" y="1201624"/>
            <a:ext cx="341630" cy="426720"/>
          </a:xfrm>
          <a:prstGeom prst="rect">
            <a:avLst/>
          </a:prstGeom>
          <a:noFill/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C6635B37-1223-B87F-4BFE-9AA3D48042A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7188">
            <a:off x="5503848" y="1914641"/>
            <a:ext cx="341630" cy="426720"/>
          </a:xfrm>
          <a:prstGeom prst="rect">
            <a:avLst/>
          </a:prstGeom>
          <a:noFill/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629D5B47-A0B0-C345-A8D9-36B66FC0BC7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7188">
            <a:off x="7387231" y="1914641"/>
            <a:ext cx="341630" cy="426720"/>
          </a:xfrm>
          <a:prstGeom prst="rect">
            <a:avLst/>
          </a:prstGeom>
          <a:noFill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E7550666-9573-13DB-DDA9-6DB61ED00E9E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12775">
            <a:off x="4331489" y="4881620"/>
            <a:ext cx="341630" cy="426720"/>
          </a:xfrm>
          <a:prstGeom prst="rect">
            <a:avLst/>
          </a:prstGeom>
          <a:noFill/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1B109CE6-CC28-67B2-99B7-5A59E18F37A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12775">
            <a:off x="5910071" y="5227601"/>
            <a:ext cx="341630" cy="426720"/>
          </a:xfrm>
          <a:prstGeom prst="rect">
            <a:avLst/>
          </a:prstGeom>
          <a:noFill/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6C72EC35-240F-2E17-4CFD-622F2F60BF3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12775">
            <a:off x="7793453" y="5695813"/>
            <a:ext cx="341630" cy="426720"/>
          </a:xfrm>
          <a:prstGeom prst="rect">
            <a:avLst/>
          </a:prstGeom>
          <a:noFill/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AC958186-944F-14B6-9886-70559D7CA9DF}"/>
              </a:ext>
            </a:extLst>
          </p:cNvPr>
          <p:cNvSpPr txBox="1"/>
          <p:nvPr/>
        </p:nvSpPr>
        <p:spPr>
          <a:xfrm>
            <a:off x="-6804" y="797127"/>
            <a:ext cx="3695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ETAPE 1 </a:t>
            </a:r>
            <a:r>
              <a:rPr lang="fr-FR" b="1" dirty="0">
                <a:solidFill>
                  <a:srgbClr val="002060"/>
                </a:solidFill>
              </a:rPr>
              <a:t>: Tenu joué, montée de ligne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A6E7A381-9410-F4CD-1BFE-AD89DE33DC26}"/>
              </a:ext>
            </a:extLst>
          </p:cNvPr>
          <p:cNvSpPr/>
          <p:nvPr/>
        </p:nvSpPr>
        <p:spPr>
          <a:xfrm>
            <a:off x="848316" y="4010783"/>
            <a:ext cx="152400" cy="4571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811EB5D4-CD23-EA94-B8DA-F228F5533A63}"/>
              </a:ext>
            </a:extLst>
          </p:cNvPr>
          <p:cNvSpPr txBox="1"/>
          <p:nvPr/>
        </p:nvSpPr>
        <p:spPr>
          <a:xfrm>
            <a:off x="0" y="1088173"/>
            <a:ext cx="101163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FF0000"/>
                </a:solidFill>
              </a:rPr>
              <a:t>ETAPE 2 : </a:t>
            </a:r>
            <a:r>
              <a:rPr lang="fr-FR" sz="1600" b="1" dirty="0">
                <a:solidFill>
                  <a:srgbClr val="002060"/>
                </a:solidFill>
              </a:rPr>
              <a:t>Le ballon se déplace, la défense s’adapte.</a:t>
            </a:r>
          </a:p>
          <a:p>
            <a:r>
              <a:rPr lang="fr-FR" sz="1600" b="1" dirty="0">
                <a:solidFill>
                  <a:srgbClr val="002060"/>
                </a:solidFill>
              </a:rPr>
              <a:t>Déplacement comme sur la défense inversée sauf que les 2 joueurs extérieurs sont placés comme sur le check and go</a:t>
            </a:r>
          </a:p>
          <a:p>
            <a:r>
              <a:rPr lang="fr-FR" sz="1600" b="1" dirty="0">
                <a:solidFill>
                  <a:srgbClr val="002060"/>
                </a:solidFill>
              </a:rPr>
              <a:t>Objectif forcer l’attaque à ne pas faire de passe et rentrer à l’intérieur.</a:t>
            </a: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2A8325CB-4E07-B890-6018-EB662E7D90E0}"/>
              </a:ext>
            </a:extLst>
          </p:cNvPr>
          <p:cNvCxnSpPr>
            <a:cxnSpLocks/>
          </p:cNvCxnSpPr>
          <p:nvPr/>
        </p:nvCxnSpPr>
        <p:spPr>
          <a:xfrm>
            <a:off x="1983346" y="2369022"/>
            <a:ext cx="0" cy="70132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BD4AD646-B574-6403-8339-551CA038C27D}"/>
              </a:ext>
            </a:extLst>
          </p:cNvPr>
          <p:cNvCxnSpPr>
            <a:cxnSpLocks/>
          </p:cNvCxnSpPr>
          <p:nvPr/>
        </p:nvCxnSpPr>
        <p:spPr>
          <a:xfrm>
            <a:off x="2897746" y="2369022"/>
            <a:ext cx="0" cy="126114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751EE1E1-FDF5-B0A9-648A-1F71505859D2}"/>
              </a:ext>
            </a:extLst>
          </p:cNvPr>
          <p:cNvCxnSpPr>
            <a:cxnSpLocks/>
          </p:cNvCxnSpPr>
          <p:nvPr/>
        </p:nvCxnSpPr>
        <p:spPr>
          <a:xfrm>
            <a:off x="4104754" y="2369022"/>
            <a:ext cx="0" cy="179149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61D65CAF-79DD-07E6-D886-0C5A63A6710C}"/>
              </a:ext>
            </a:extLst>
          </p:cNvPr>
          <p:cNvCxnSpPr>
            <a:cxnSpLocks/>
          </p:cNvCxnSpPr>
          <p:nvPr/>
        </p:nvCxnSpPr>
        <p:spPr>
          <a:xfrm>
            <a:off x="5650090" y="2369022"/>
            <a:ext cx="0" cy="255959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001CC0CA-3C3E-4486-1F1D-18E35241A1C1}"/>
              </a:ext>
            </a:extLst>
          </p:cNvPr>
          <p:cNvCxnSpPr>
            <a:cxnSpLocks/>
          </p:cNvCxnSpPr>
          <p:nvPr/>
        </p:nvCxnSpPr>
        <p:spPr>
          <a:xfrm>
            <a:off x="7561186" y="2369022"/>
            <a:ext cx="0" cy="132515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AE1E8062-8E4D-B7D5-50D9-F28786688932}"/>
              </a:ext>
            </a:extLst>
          </p:cNvPr>
          <p:cNvCxnSpPr>
            <a:cxnSpLocks/>
          </p:cNvCxnSpPr>
          <p:nvPr/>
        </p:nvCxnSpPr>
        <p:spPr>
          <a:xfrm>
            <a:off x="8969362" y="1656006"/>
            <a:ext cx="0" cy="70132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36">
            <a:extLst>
              <a:ext uri="{FF2B5EF4-FFF2-40B4-BE49-F238E27FC236}">
                <a16:creationId xmlns:a16="http://schemas.microsoft.com/office/drawing/2014/main" id="{038E9E68-2552-939A-B6FF-73B6E9550FFC}"/>
              </a:ext>
            </a:extLst>
          </p:cNvPr>
          <p:cNvSpPr txBox="1"/>
          <p:nvPr/>
        </p:nvSpPr>
        <p:spPr>
          <a:xfrm>
            <a:off x="4250306" y="-18195"/>
            <a:ext cx="32273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DÉFENSE PARAPLUIE</a:t>
            </a:r>
          </a:p>
        </p:txBody>
      </p:sp>
    </p:spTree>
    <p:extLst>
      <p:ext uri="{BB962C8B-B14F-4D97-AF65-F5344CB8AC3E}">
        <p14:creationId xmlns:p14="http://schemas.microsoft.com/office/powerpoint/2010/main" val="46351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96296E-6 L 0.29206 0.11435 " pathEditMode="relative" rAng="0" ptsTypes="AA">
                                      <p:cBhvr>
                                        <p:cTn id="10" dur="3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96" y="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DBC5D29C-F349-8F29-DE9A-FED33CB2E805}"/>
              </a:ext>
            </a:extLst>
          </p:cNvPr>
          <p:cNvSpPr txBox="1"/>
          <p:nvPr/>
        </p:nvSpPr>
        <p:spPr>
          <a:xfrm>
            <a:off x="4125523" y="6328039"/>
            <a:ext cx="39409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>
                <a:solidFill>
                  <a:srgbClr val="002060"/>
                </a:solidFill>
              </a:rPr>
              <a:t>Direction Technique Nationale de la FFRXIII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3DD6278-188C-1A56-2225-55D91D8D8DAC}"/>
              </a:ext>
            </a:extLst>
          </p:cNvPr>
          <p:cNvSpPr txBox="1"/>
          <p:nvPr/>
        </p:nvSpPr>
        <p:spPr>
          <a:xfrm>
            <a:off x="9414044" y="179392"/>
            <a:ext cx="26846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i="1" dirty="0">
                <a:solidFill>
                  <a:srgbClr val="002060"/>
                </a:solidFill>
              </a:rPr>
              <a:t>Formation Entraîneur Fédéral</a:t>
            </a:r>
          </a:p>
        </p:txBody>
      </p:sp>
      <p:pic>
        <p:nvPicPr>
          <p:cNvPr id="5" name="Espace réservé du contenu 7">
            <a:extLst>
              <a:ext uri="{FF2B5EF4-FFF2-40B4-BE49-F238E27FC236}">
                <a16:creationId xmlns:a16="http://schemas.microsoft.com/office/drawing/2014/main" id="{A738BE3D-F083-6FAE-8807-DF0CCB5333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0" y="93310"/>
            <a:ext cx="1468710" cy="510718"/>
          </a:xfrm>
          <a:prstGeom prst="rect">
            <a:avLst/>
          </a:prstGeom>
        </p:spPr>
      </p:pic>
      <p:pic>
        <p:nvPicPr>
          <p:cNvPr id="9" name="parapluie">
            <a:hlinkClick r:id="" action="ppaction://media"/>
            <a:extLst>
              <a:ext uri="{FF2B5EF4-FFF2-40B4-BE49-F238E27FC236}">
                <a16:creationId xmlns:a16="http://schemas.microsoft.com/office/drawing/2014/main" id="{0009F1EC-5C68-1990-9839-3FA07848E4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959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DBC5D29C-F349-8F29-DE9A-FED33CB2E805}"/>
              </a:ext>
            </a:extLst>
          </p:cNvPr>
          <p:cNvSpPr txBox="1"/>
          <p:nvPr/>
        </p:nvSpPr>
        <p:spPr>
          <a:xfrm>
            <a:off x="4125523" y="6328039"/>
            <a:ext cx="39409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>
                <a:solidFill>
                  <a:srgbClr val="002060"/>
                </a:solidFill>
              </a:rPr>
              <a:t>Direction Technique Nationale de la FFRXIII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3DD6278-188C-1A56-2225-55D91D8D8DAC}"/>
              </a:ext>
            </a:extLst>
          </p:cNvPr>
          <p:cNvSpPr txBox="1"/>
          <p:nvPr/>
        </p:nvSpPr>
        <p:spPr>
          <a:xfrm>
            <a:off x="9414044" y="179392"/>
            <a:ext cx="26846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i="1" dirty="0">
                <a:solidFill>
                  <a:srgbClr val="002060"/>
                </a:solidFill>
              </a:rPr>
              <a:t>Formation Entraîneur Fédéral</a:t>
            </a:r>
          </a:p>
        </p:txBody>
      </p:sp>
      <p:pic>
        <p:nvPicPr>
          <p:cNvPr id="5" name="Espace réservé du contenu 7">
            <a:extLst>
              <a:ext uri="{FF2B5EF4-FFF2-40B4-BE49-F238E27FC236}">
                <a16:creationId xmlns:a16="http://schemas.microsoft.com/office/drawing/2014/main" id="{A738BE3D-F083-6FAE-8807-DF0CCB5333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0" y="93310"/>
            <a:ext cx="1468710" cy="51071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CE7B1D0-4CD0-78B0-6F09-9420DF46E378}"/>
              </a:ext>
            </a:extLst>
          </p:cNvPr>
          <p:cNvSpPr txBox="1"/>
          <p:nvPr/>
        </p:nvSpPr>
        <p:spPr>
          <a:xfrm>
            <a:off x="348343" y="1659285"/>
            <a:ext cx="1184365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002060"/>
                </a:solidFill>
              </a:rPr>
              <a:t>COMMENT TRAVAILLER CES SYSTEMES DEFENSIFS ? </a:t>
            </a:r>
          </a:p>
          <a:p>
            <a:endParaRPr lang="fr-FR" sz="3200" b="1" dirty="0">
              <a:solidFill>
                <a:srgbClr val="002060"/>
              </a:solidFill>
            </a:endParaRPr>
          </a:p>
          <a:p>
            <a:r>
              <a:rPr lang="fr-FR" sz="3200" b="1" dirty="0">
                <a:solidFill>
                  <a:srgbClr val="002060"/>
                </a:solidFill>
              </a:rPr>
              <a:t>QUELS SONT LES POINTS FAIBLES ?</a:t>
            </a:r>
          </a:p>
          <a:p>
            <a:endParaRPr lang="fr-FR" sz="3200" b="1" dirty="0">
              <a:solidFill>
                <a:srgbClr val="002060"/>
              </a:solidFill>
            </a:endParaRPr>
          </a:p>
          <a:p>
            <a:r>
              <a:rPr lang="fr-FR" sz="3200" b="1" dirty="0">
                <a:solidFill>
                  <a:srgbClr val="002060"/>
                </a:solidFill>
              </a:rPr>
              <a:t>QUELS SONT LES POINTS FORTS ?</a:t>
            </a:r>
          </a:p>
          <a:p>
            <a:endParaRPr lang="fr-FR" sz="3200" b="1" dirty="0">
              <a:solidFill>
                <a:srgbClr val="002060"/>
              </a:solidFill>
            </a:endParaRPr>
          </a:p>
          <a:p>
            <a:r>
              <a:rPr lang="fr-FR" sz="3200" b="1" dirty="0">
                <a:solidFill>
                  <a:srgbClr val="002060"/>
                </a:solidFill>
              </a:rPr>
              <a:t>COMMENT LES CONTRER ?</a:t>
            </a:r>
          </a:p>
        </p:txBody>
      </p:sp>
    </p:spTree>
    <p:extLst>
      <p:ext uri="{BB962C8B-B14F-4D97-AF65-F5344CB8AC3E}">
        <p14:creationId xmlns:p14="http://schemas.microsoft.com/office/powerpoint/2010/main" val="25924136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DBC5D29C-F349-8F29-DE9A-FED33CB2E805}"/>
              </a:ext>
            </a:extLst>
          </p:cNvPr>
          <p:cNvSpPr txBox="1"/>
          <p:nvPr/>
        </p:nvSpPr>
        <p:spPr>
          <a:xfrm>
            <a:off x="4125522" y="6519446"/>
            <a:ext cx="39409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>
                <a:solidFill>
                  <a:srgbClr val="002060"/>
                </a:solidFill>
              </a:rPr>
              <a:t>Direction Technique Nationale de la FFRXIII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3DD6278-188C-1A56-2225-55D91D8D8DAC}"/>
              </a:ext>
            </a:extLst>
          </p:cNvPr>
          <p:cNvSpPr txBox="1"/>
          <p:nvPr/>
        </p:nvSpPr>
        <p:spPr>
          <a:xfrm>
            <a:off x="9414044" y="179392"/>
            <a:ext cx="26846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i="1" dirty="0">
                <a:solidFill>
                  <a:srgbClr val="002060"/>
                </a:solidFill>
              </a:rPr>
              <a:t>Formation Entraîneur Fédéral</a:t>
            </a:r>
          </a:p>
        </p:txBody>
      </p:sp>
      <p:pic>
        <p:nvPicPr>
          <p:cNvPr id="5" name="Espace réservé du contenu 7">
            <a:extLst>
              <a:ext uri="{FF2B5EF4-FFF2-40B4-BE49-F238E27FC236}">
                <a16:creationId xmlns:a16="http://schemas.microsoft.com/office/drawing/2014/main" id="{A738BE3D-F083-6FAE-8807-DF0CCB5333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0" y="93310"/>
            <a:ext cx="1468710" cy="510718"/>
          </a:xfrm>
          <a:prstGeom prst="rect">
            <a:avLst/>
          </a:prstGeom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FBA5510E-2BA2-83A8-9F7C-3739FEE439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8969745"/>
              </p:ext>
            </p:extLst>
          </p:nvPr>
        </p:nvGraphicFramePr>
        <p:xfrm>
          <a:off x="362123" y="694812"/>
          <a:ext cx="11467754" cy="55100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733877">
                  <a:extLst>
                    <a:ext uri="{9D8B030D-6E8A-4147-A177-3AD203B41FA5}">
                      <a16:colId xmlns:a16="http://schemas.microsoft.com/office/drawing/2014/main" val="3353726925"/>
                    </a:ext>
                  </a:extLst>
                </a:gridCol>
                <a:gridCol w="5733877">
                  <a:extLst>
                    <a:ext uri="{9D8B030D-6E8A-4147-A177-3AD203B41FA5}">
                      <a16:colId xmlns:a16="http://schemas.microsoft.com/office/drawing/2014/main" val="3778923756"/>
                    </a:ext>
                  </a:extLst>
                </a:gridCol>
              </a:tblGrid>
              <a:tr h="703200">
                <a:tc>
                  <a:txBody>
                    <a:bodyPr/>
                    <a:lstStyle/>
                    <a:p>
                      <a:pPr algn="ctr"/>
                      <a:r>
                        <a:rPr lang="fr-FR" sz="1600" b="1" kern="100" dirty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rgbClr val="FF0000"/>
                          </a:solidFill>
                          <a:effectLst/>
                        </a:rPr>
                        <a:t>Objectif</a:t>
                      </a:r>
                    </a:p>
                    <a:p>
                      <a:pPr algn="ctr"/>
                      <a:r>
                        <a:rPr lang="fr-FR" sz="1600" b="1" kern="100" dirty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rgbClr val="FF0000"/>
                          </a:solidFill>
                          <a:effectLst/>
                        </a:rPr>
                        <a:t>(compétence visée, être capable de …)</a:t>
                      </a:r>
                      <a:endParaRPr lang="fr-FR" sz="1600" b="1" kern="100" dirty="0">
                        <a:ln>
                          <a:solidFill>
                            <a:schemeClr val="accent1"/>
                          </a:solidFill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kern="100" dirty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rgbClr val="FF0000"/>
                          </a:solidFill>
                          <a:effectLst/>
                        </a:rPr>
                        <a:t>Organisation</a:t>
                      </a:r>
                    </a:p>
                    <a:p>
                      <a:pPr algn="ctr"/>
                      <a:r>
                        <a:rPr lang="fr-FR" sz="1600" b="1" kern="100" dirty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rgbClr val="FF0000"/>
                          </a:solidFill>
                          <a:effectLst/>
                        </a:rPr>
                        <a:t>(description matérielle et organisationnelle de la situation)</a:t>
                      </a:r>
                      <a:endParaRPr lang="fr-FR" sz="1600" b="1" kern="100" dirty="0">
                        <a:ln>
                          <a:solidFill>
                            <a:schemeClr val="accent1"/>
                          </a:solidFill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4249045"/>
                  </a:ext>
                </a:extLst>
              </a:tr>
              <a:tr h="951589">
                <a:tc>
                  <a:txBody>
                    <a:bodyPr/>
                    <a:lstStyle/>
                    <a:p>
                      <a:pPr algn="ctr"/>
                      <a:r>
                        <a:rPr lang="fr-FR" sz="1600" b="1" kern="100" dirty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</a:p>
                    <a:p>
                      <a:pPr algn="ctr"/>
                      <a:r>
                        <a:rPr lang="fr-FR" sz="1600" b="1" kern="100" dirty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rgbClr val="002060"/>
                          </a:solidFill>
                          <a:effectLst/>
                        </a:rPr>
                        <a:t>Défense au large</a:t>
                      </a:r>
                      <a:endParaRPr lang="fr-FR" sz="1600" b="1" kern="100" dirty="0">
                        <a:ln>
                          <a:solidFill>
                            <a:schemeClr val="accent1"/>
                          </a:solidFill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fr-FR" sz="1600" b="1" kern="100" dirty="0" err="1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Drooite</a:t>
                      </a:r>
                      <a:r>
                        <a:rPr lang="fr-FR" sz="1600" b="1" kern="100" dirty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vs Gauche</a:t>
                      </a:r>
                    </a:p>
                    <a:p>
                      <a:pPr algn="ctr"/>
                      <a:r>
                        <a:rPr lang="fr-FR" sz="1600" b="1" kern="100" dirty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Ou </a:t>
                      </a:r>
                    </a:p>
                    <a:p>
                      <a:pPr algn="ctr"/>
                      <a:r>
                        <a:rPr lang="fr-FR" sz="1600" b="1" kern="100" dirty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7 vs 7</a:t>
                      </a:r>
                    </a:p>
                    <a:p>
                      <a:pPr algn="ctr"/>
                      <a:r>
                        <a:rPr lang="fr-FR" sz="1600" b="1" kern="100" dirty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Partir des points classiques 35-65 et 45-55</a:t>
                      </a:r>
                    </a:p>
                    <a:p>
                      <a:pPr algn="ctr"/>
                      <a:r>
                        <a:rPr lang="fr-FR" sz="1600" b="1" kern="100" dirty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Sur un tenu appliquer le système défensif.</a:t>
                      </a:r>
                    </a:p>
                    <a:p>
                      <a:pPr algn="ctr"/>
                      <a:endParaRPr lang="fr-FR" sz="1600" b="1" kern="100" dirty="0">
                        <a:ln>
                          <a:solidFill>
                            <a:schemeClr val="accent1"/>
                          </a:solidFill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2748580"/>
                  </a:ext>
                </a:extLst>
              </a:tr>
              <a:tr h="713691">
                <a:tc>
                  <a:txBody>
                    <a:bodyPr/>
                    <a:lstStyle/>
                    <a:p>
                      <a:pPr algn="ctr"/>
                      <a:r>
                        <a:rPr lang="fr-FR" sz="1600" b="1" kern="100" dirty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rgbClr val="FF0000"/>
                          </a:solidFill>
                          <a:effectLst/>
                        </a:rPr>
                        <a:t>Consignes</a:t>
                      </a:r>
                    </a:p>
                    <a:p>
                      <a:pPr algn="ctr"/>
                      <a:r>
                        <a:rPr lang="fr-FR" sz="1600" b="1" kern="100" dirty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rgbClr val="FF0000"/>
                          </a:solidFill>
                          <a:effectLst/>
                        </a:rPr>
                        <a:t>(tâche à réaliser, but à atteindre, indications précises des actions des joueurs)</a:t>
                      </a:r>
                      <a:endParaRPr lang="fr-FR" sz="1600" b="1" kern="100" dirty="0">
                        <a:ln>
                          <a:solidFill>
                            <a:schemeClr val="accent1"/>
                          </a:solidFill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1221788"/>
                  </a:ext>
                </a:extLst>
              </a:tr>
              <a:tr h="1390905">
                <a:tc>
                  <a:txBody>
                    <a:bodyPr/>
                    <a:lstStyle/>
                    <a:p>
                      <a:pPr algn="ctr"/>
                      <a:r>
                        <a:rPr lang="fr-FR" sz="1600" b="1" kern="100" dirty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rgbClr val="002060"/>
                          </a:solidFill>
                          <a:effectLst/>
                        </a:rPr>
                        <a:t>Respecter les fondamentaux du type de défense</a:t>
                      </a:r>
                    </a:p>
                    <a:p>
                      <a:pPr algn="ctr"/>
                      <a:r>
                        <a:rPr lang="fr-FR" sz="1600" b="1" kern="100" dirty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</a:p>
                    <a:p>
                      <a:pPr algn="ctr"/>
                      <a:r>
                        <a:rPr lang="fr-FR" sz="1600" b="1" kern="100" dirty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fr-FR" sz="1600" b="1" kern="100" dirty="0">
                        <a:ln>
                          <a:solidFill>
                            <a:schemeClr val="accent1"/>
                          </a:solidFill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814693"/>
                  </a:ext>
                </a:extLst>
              </a:tr>
              <a:tr h="927270">
                <a:tc>
                  <a:txBody>
                    <a:bodyPr/>
                    <a:lstStyle/>
                    <a:p>
                      <a:pPr algn="ctr"/>
                      <a:r>
                        <a:rPr lang="fr-FR" sz="1600" b="1" kern="100" dirty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rgbClr val="FF0000"/>
                          </a:solidFill>
                          <a:effectLst/>
                        </a:rPr>
                        <a:t>Critères de réalisation</a:t>
                      </a:r>
                    </a:p>
                    <a:p>
                      <a:pPr algn="ctr"/>
                      <a:r>
                        <a:rPr lang="fr-FR" sz="1600" b="1" kern="100" dirty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rgbClr val="FF0000"/>
                          </a:solidFill>
                          <a:effectLst/>
                        </a:rPr>
                        <a:t>(indicateurs observables permettant de réaliser correctement la tâche demandée) </a:t>
                      </a:r>
                    </a:p>
                    <a:p>
                      <a:pPr algn="ctr"/>
                      <a:r>
                        <a:rPr lang="fr-FR" sz="1600" b="1" kern="100" dirty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fr-FR" sz="1600" b="1" kern="100" dirty="0">
                        <a:ln>
                          <a:solidFill>
                            <a:schemeClr val="accent1"/>
                          </a:solidFill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kern="100" dirty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rgbClr val="FF0000"/>
                          </a:solidFill>
                          <a:effectLst/>
                        </a:rPr>
                        <a:t>Variables</a:t>
                      </a:r>
                    </a:p>
                    <a:p>
                      <a:pPr algn="ctr"/>
                      <a:r>
                        <a:rPr lang="fr-FR" sz="1600" b="1" kern="100" dirty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rgbClr val="FF0000"/>
                          </a:solidFill>
                          <a:effectLst/>
                        </a:rPr>
                        <a:t>(ajustements permettant de simplifier ou complexifier la situation)</a:t>
                      </a:r>
                      <a:endParaRPr lang="fr-FR" sz="1600" b="1" kern="100" dirty="0">
                        <a:ln>
                          <a:solidFill>
                            <a:schemeClr val="accent1"/>
                          </a:solidFill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0499468"/>
                  </a:ext>
                </a:extLst>
              </a:tr>
              <a:tr h="757471">
                <a:tc>
                  <a:txBody>
                    <a:bodyPr/>
                    <a:lstStyle/>
                    <a:p>
                      <a:pPr algn="l"/>
                      <a:r>
                        <a:rPr lang="fr-FR" sz="1600" b="1" kern="100" dirty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rgbClr val="002060"/>
                          </a:solidFill>
                          <a:effectLst/>
                        </a:rPr>
                        <a:t>Bloquer les adversaires, gain de mètres, provoquer une faute tout en respectant l’identité du type de défense.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kern="100" dirty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Mettre la défense en urgence, sous nombre défensif augmenter la largeur, zone du terrain.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26413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1843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DBC5D29C-F349-8F29-DE9A-FED33CB2E805}"/>
              </a:ext>
            </a:extLst>
          </p:cNvPr>
          <p:cNvSpPr txBox="1"/>
          <p:nvPr/>
        </p:nvSpPr>
        <p:spPr>
          <a:xfrm>
            <a:off x="4125523" y="6328039"/>
            <a:ext cx="39409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>
                <a:solidFill>
                  <a:srgbClr val="002060"/>
                </a:solidFill>
              </a:rPr>
              <a:t>Direction Technique Nationale de la FFRXIII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3DD6278-188C-1A56-2225-55D91D8D8DAC}"/>
              </a:ext>
            </a:extLst>
          </p:cNvPr>
          <p:cNvSpPr txBox="1"/>
          <p:nvPr/>
        </p:nvSpPr>
        <p:spPr>
          <a:xfrm>
            <a:off x="9414044" y="179392"/>
            <a:ext cx="26846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i="1" dirty="0">
                <a:solidFill>
                  <a:srgbClr val="002060"/>
                </a:solidFill>
              </a:rPr>
              <a:t>Formation Entraîneur Fédéral</a:t>
            </a:r>
          </a:p>
        </p:txBody>
      </p:sp>
      <p:pic>
        <p:nvPicPr>
          <p:cNvPr id="5" name="Espace réservé du contenu 7">
            <a:extLst>
              <a:ext uri="{FF2B5EF4-FFF2-40B4-BE49-F238E27FC236}">
                <a16:creationId xmlns:a16="http://schemas.microsoft.com/office/drawing/2014/main" id="{A738BE3D-F083-6FAE-8807-DF0CCB5333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0" y="93310"/>
            <a:ext cx="1468710" cy="51071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73434B6-EA6F-9BAA-C434-B8C2A92D2FE4}"/>
              </a:ext>
            </a:extLst>
          </p:cNvPr>
          <p:cNvSpPr txBox="1"/>
          <p:nvPr/>
        </p:nvSpPr>
        <p:spPr>
          <a:xfrm>
            <a:off x="3061734" y="93310"/>
            <a:ext cx="54531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u="sng" dirty="0">
                <a:solidFill>
                  <a:srgbClr val="002060"/>
                </a:solidFill>
              </a:rPr>
              <a:t>DEFENSE SUR LE JEU AU LARGE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0246B7F-0AAD-99E8-77CE-79DC23980B65}"/>
              </a:ext>
            </a:extLst>
          </p:cNvPr>
          <p:cNvSpPr txBox="1"/>
          <p:nvPr/>
        </p:nvSpPr>
        <p:spPr>
          <a:xfrm>
            <a:off x="1066830" y="1353006"/>
            <a:ext cx="21146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DEFINITION :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D09CA5F-D967-4589-41F4-909FA5A12A13}"/>
              </a:ext>
            </a:extLst>
          </p:cNvPr>
          <p:cNvSpPr txBox="1"/>
          <p:nvPr/>
        </p:nvSpPr>
        <p:spPr>
          <a:xfrm>
            <a:off x="1066830" y="2907538"/>
            <a:ext cx="48369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PARTICULARITE ET DIFFICULTE :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C553193-FCF1-5A5B-6C03-73A9AF76F69E}"/>
              </a:ext>
            </a:extLst>
          </p:cNvPr>
          <p:cNvSpPr txBox="1"/>
          <p:nvPr/>
        </p:nvSpPr>
        <p:spPr>
          <a:xfrm>
            <a:off x="2909950" y="3575366"/>
            <a:ext cx="773449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2000" dirty="0">
                <a:solidFill>
                  <a:srgbClr val="002060"/>
                </a:solidFill>
              </a:rPr>
              <a:t>Importants intervalles à défendre.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2000" dirty="0">
                <a:solidFill>
                  <a:srgbClr val="002060"/>
                </a:solidFill>
              </a:rPr>
              <a:t>Attaquants avec grande vitesse de course.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2000" dirty="0">
                <a:solidFill>
                  <a:srgbClr val="002060"/>
                </a:solidFill>
              </a:rPr>
              <a:t>Fréquemment en situation de 1vs1.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2000" dirty="0">
                <a:solidFill>
                  <a:srgbClr val="002060"/>
                </a:solidFill>
              </a:rPr>
              <a:t>Plaquage rarement « scolaire ».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2000" dirty="0">
                <a:solidFill>
                  <a:srgbClr val="002060"/>
                </a:solidFill>
              </a:rPr>
              <a:t>Plaquage souvent perdu avec situation offensive </a:t>
            </a:r>
            <a:r>
              <a:rPr lang="fr-FR" sz="2000" dirty="0" err="1">
                <a:solidFill>
                  <a:srgbClr val="002060"/>
                </a:solidFill>
              </a:rPr>
              <a:t>win</a:t>
            </a:r>
            <a:r>
              <a:rPr lang="fr-FR" sz="2000" dirty="0">
                <a:solidFill>
                  <a:srgbClr val="002060"/>
                </a:solidFill>
              </a:rPr>
              <a:t> pour l’attaquant.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2000" dirty="0">
                <a:solidFill>
                  <a:srgbClr val="002060"/>
                </a:solidFill>
              </a:rPr>
              <a:t>Perte de terrain importante.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2000" dirty="0">
                <a:solidFill>
                  <a:srgbClr val="002060"/>
                </a:solidFill>
              </a:rPr>
              <a:t>Un plaquage manqué dans cette zone est souvent synonyme d’essai.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E921A6E-8421-FE7A-E12E-26117BC8D22D}"/>
              </a:ext>
            </a:extLst>
          </p:cNvPr>
          <p:cNvSpPr txBox="1"/>
          <p:nvPr/>
        </p:nvSpPr>
        <p:spPr>
          <a:xfrm>
            <a:off x="3061734" y="1427063"/>
            <a:ext cx="80960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002060"/>
                </a:solidFill>
              </a:rPr>
              <a:t>La défense sur le jeu au large, est une situation défensive s’adaptant à une attaque proposant une situation offensive s’éloignant de la zone autour du tenu.</a:t>
            </a:r>
          </a:p>
        </p:txBody>
      </p:sp>
    </p:spTree>
    <p:extLst>
      <p:ext uri="{BB962C8B-B14F-4D97-AF65-F5344CB8AC3E}">
        <p14:creationId xmlns:p14="http://schemas.microsoft.com/office/powerpoint/2010/main" val="2958259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DBC5D29C-F349-8F29-DE9A-FED33CB2E805}"/>
              </a:ext>
            </a:extLst>
          </p:cNvPr>
          <p:cNvSpPr txBox="1"/>
          <p:nvPr/>
        </p:nvSpPr>
        <p:spPr>
          <a:xfrm>
            <a:off x="4125523" y="6328039"/>
            <a:ext cx="39409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>
                <a:solidFill>
                  <a:srgbClr val="002060"/>
                </a:solidFill>
              </a:rPr>
              <a:t>Direction Technique Nationale de la FFRXIII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3DD6278-188C-1A56-2225-55D91D8D8DAC}"/>
              </a:ext>
            </a:extLst>
          </p:cNvPr>
          <p:cNvSpPr txBox="1"/>
          <p:nvPr/>
        </p:nvSpPr>
        <p:spPr>
          <a:xfrm>
            <a:off x="9414044" y="179392"/>
            <a:ext cx="26846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i="1" dirty="0">
                <a:solidFill>
                  <a:srgbClr val="002060"/>
                </a:solidFill>
              </a:rPr>
              <a:t>Formation Entraîneur Fédéral</a:t>
            </a:r>
          </a:p>
        </p:txBody>
      </p:sp>
      <p:pic>
        <p:nvPicPr>
          <p:cNvPr id="5" name="Espace réservé du contenu 7">
            <a:extLst>
              <a:ext uri="{FF2B5EF4-FFF2-40B4-BE49-F238E27FC236}">
                <a16:creationId xmlns:a16="http://schemas.microsoft.com/office/drawing/2014/main" id="{A738BE3D-F083-6FAE-8807-DF0CCB5333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0" y="93310"/>
            <a:ext cx="1468710" cy="51071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C4280F2-6D48-5942-D63A-1F43956BA623}"/>
              </a:ext>
            </a:extLst>
          </p:cNvPr>
          <p:cNvSpPr txBox="1"/>
          <p:nvPr/>
        </p:nvSpPr>
        <p:spPr>
          <a:xfrm>
            <a:off x="3559970" y="93129"/>
            <a:ext cx="47955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002060"/>
                </a:solidFill>
              </a:rPr>
              <a:t>DEFENSE SUR LE JEU AU LARGE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841D059-6A07-522A-5998-A5A987E91328}"/>
              </a:ext>
            </a:extLst>
          </p:cNvPr>
          <p:cNvSpPr txBox="1"/>
          <p:nvPr/>
        </p:nvSpPr>
        <p:spPr>
          <a:xfrm>
            <a:off x="0" y="1853331"/>
            <a:ext cx="1220584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000" b="1" dirty="0">
                <a:solidFill>
                  <a:srgbClr val="002060"/>
                </a:solidFill>
              </a:rPr>
              <a:t>QUELS TYPES DE JEUX DEFENSIFS OU QUELS TYPES DE SYSTÈMES DEFENSIFS</a:t>
            </a:r>
          </a:p>
          <a:p>
            <a:pPr algn="ctr"/>
            <a:endParaRPr lang="fr-FR" sz="3000" b="1" dirty="0">
              <a:solidFill>
                <a:srgbClr val="002060"/>
              </a:solidFill>
            </a:endParaRPr>
          </a:p>
          <a:p>
            <a:pPr algn="ctr"/>
            <a:r>
              <a:rPr lang="fr-FR" sz="3000" b="1" dirty="0">
                <a:solidFill>
                  <a:srgbClr val="002060"/>
                </a:solidFill>
              </a:rPr>
              <a:t>CONNAISSEZ VOUS ?</a:t>
            </a:r>
          </a:p>
        </p:txBody>
      </p:sp>
    </p:spTree>
    <p:extLst>
      <p:ext uri="{BB962C8B-B14F-4D97-AF65-F5344CB8AC3E}">
        <p14:creationId xmlns:p14="http://schemas.microsoft.com/office/powerpoint/2010/main" val="22530665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DBC5D29C-F349-8F29-DE9A-FED33CB2E805}"/>
              </a:ext>
            </a:extLst>
          </p:cNvPr>
          <p:cNvSpPr txBox="1"/>
          <p:nvPr/>
        </p:nvSpPr>
        <p:spPr>
          <a:xfrm>
            <a:off x="4125523" y="6328039"/>
            <a:ext cx="39409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>
                <a:solidFill>
                  <a:srgbClr val="002060"/>
                </a:solidFill>
              </a:rPr>
              <a:t>Direction Technique Nationale de la FFRXIII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3DD6278-188C-1A56-2225-55D91D8D8DAC}"/>
              </a:ext>
            </a:extLst>
          </p:cNvPr>
          <p:cNvSpPr txBox="1"/>
          <p:nvPr/>
        </p:nvSpPr>
        <p:spPr>
          <a:xfrm>
            <a:off x="9414044" y="179392"/>
            <a:ext cx="26846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i="1" dirty="0">
                <a:solidFill>
                  <a:srgbClr val="002060"/>
                </a:solidFill>
              </a:rPr>
              <a:t>Formation Entraîneur Fédéral</a:t>
            </a:r>
          </a:p>
        </p:txBody>
      </p:sp>
      <p:pic>
        <p:nvPicPr>
          <p:cNvPr id="5" name="Espace réservé du contenu 7">
            <a:extLst>
              <a:ext uri="{FF2B5EF4-FFF2-40B4-BE49-F238E27FC236}">
                <a16:creationId xmlns:a16="http://schemas.microsoft.com/office/drawing/2014/main" id="{A738BE3D-F083-6FAE-8807-DF0CCB5333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0" y="93310"/>
            <a:ext cx="1468710" cy="510718"/>
          </a:xfrm>
          <a:prstGeom prst="rect">
            <a:avLst/>
          </a:prstGeom>
        </p:spPr>
      </p:pic>
      <p:sp>
        <p:nvSpPr>
          <p:cNvPr id="2" name="Sous-titre 2">
            <a:extLst>
              <a:ext uri="{FF2B5EF4-FFF2-40B4-BE49-F238E27FC236}">
                <a16:creationId xmlns:a16="http://schemas.microsoft.com/office/drawing/2014/main" id="{5FAEF50B-E28E-8880-186F-17447C2A8E81}"/>
              </a:ext>
            </a:extLst>
          </p:cNvPr>
          <p:cNvSpPr txBox="1">
            <a:spLocks/>
          </p:cNvSpPr>
          <p:nvPr/>
        </p:nvSpPr>
        <p:spPr>
          <a:xfrm>
            <a:off x="3048000" y="2108448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  <a:defRPr/>
            </a:pPr>
            <a:endParaRPr lang="fr-FR" sz="3200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A694C37-E2F8-F5F8-37A3-DA313700621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7188">
            <a:off x="755729" y="3098006"/>
            <a:ext cx="341630" cy="426720"/>
          </a:xfrm>
          <a:prstGeom prst="rect">
            <a:avLst/>
          </a:prstGeom>
          <a:noFill/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0ED03E6-5D98-80B9-71AA-FCDC96C70A9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7188">
            <a:off x="751537" y="2852017"/>
            <a:ext cx="341630" cy="426720"/>
          </a:xfrm>
          <a:prstGeom prst="rect">
            <a:avLst/>
          </a:prstGeom>
          <a:noFill/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512F33E-811B-A9BF-3DC3-3F3B1068E8B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7188">
            <a:off x="1803811" y="1914642"/>
            <a:ext cx="341630" cy="426720"/>
          </a:xfrm>
          <a:prstGeom prst="rect">
            <a:avLst/>
          </a:prstGeom>
          <a:noFill/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142FDB35-5F81-9399-B6DD-C19047724C5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7188">
            <a:off x="2720860" y="1914640"/>
            <a:ext cx="341630" cy="426720"/>
          </a:xfrm>
          <a:prstGeom prst="rect">
            <a:avLst/>
          </a:prstGeom>
          <a:noFill/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D3EE997E-9251-7AA8-31F4-BD834F27F4B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12775">
            <a:off x="759280" y="3803965"/>
            <a:ext cx="341630" cy="426720"/>
          </a:xfrm>
          <a:prstGeom prst="rect">
            <a:avLst/>
          </a:prstGeom>
          <a:noFill/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140753DB-C71B-435F-E682-C4C3041AAA5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12775">
            <a:off x="761664" y="4039314"/>
            <a:ext cx="341630" cy="426720"/>
          </a:xfrm>
          <a:prstGeom prst="rect">
            <a:avLst/>
          </a:prstGeom>
          <a:noFill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7F7E27FF-4C50-F50A-AB85-26ACB661EEC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12775">
            <a:off x="2224514" y="4375973"/>
            <a:ext cx="341630" cy="426720"/>
          </a:xfrm>
          <a:prstGeom prst="rect">
            <a:avLst/>
          </a:prstGeom>
          <a:noFill/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60545BCA-6939-D467-3FED-FA065949C37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12775">
            <a:off x="3151389" y="4634885"/>
            <a:ext cx="341630" cy="426720"/>
          </a:xfrm>
          <a:prstGeom prst="rect">
            <a:avLst/>
          </a:prstGeom>
          <a:noFill/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5EF36B6F-1488-9B21-21B7-11644F983B3E}"/>
              </a:ext>
            </a:extLst>
          </p:cNvPr>
          <p:cNvSpPr txBox="1"/>
          <p:nvPr/>
        </p:nvSpPr>
        <p:spPr>
          <a:xfrm>
            <a:off x="773914" y="3485355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T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16B4278B-2629-6435-6736-3F02BEA1319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7188">
            <a:off x="3925266" y="1914641"/>
            <a:ext cx="341630" cy="426720"/>
          </a:xfrm>
          <a:prstGeom prst="rect">
            <a:avLst/>
          </a:prstGeom>
          <a:noFill/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CE49493F-CA20-2D33-BCC3-00C45E2F3D3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7188">
            <a:off x="9377784" y="1065550"/>
            <a:ext cx="341630" cy="426720"/>
          </a:xfrm>
          <a:prstGeom prst="rect">
            <a:avLst/>
          </a:prstGeom>
          <a:noFill/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D943BC89-64C9-870D-2AF6-F484F3390A2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7188">
            <a:off x="5503848" y="1914641"/>
            <a:ext cx="341630" cy="426720"/>
          </a:xfrm>
          <a:prstGeom prst="rect">
            <a:avLst/>
          </a:prstGeom>
          <a:noFill/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9DF13207-1A63-92AA-1B97-9544B03AD11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7188">
            <a:off x="7387231" y="1914641"/>
            <a:ext cx="341630" cy="426720"/>
          </a:xfrm>
          <a:prstGeom prst="rect">
            <a:avLst/>
          </a:prstGeom>
          <a:noFill/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8CA0A462-337D-4627-27A4-0EB9B43144C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12775">
            <a:off x="4331489" y="4881620"/>
            <a:ext cx="341630" cy="426720"/>
          </a:xfrm>
          <a:prstGeom prst="rect">
            <a:avLst/>
          </a:prstGeom>
          <a:noFill/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3F94BB74-AC7A-BDA8-EDCB-89D28A2C816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12775">
            <a:off x="5910071" y="5227601"/>
            <a:ext cx="341630" cy="426720"/>
          </a:xfrm>
          <a:prstGeom prst="rect">
            <a:avLst/>
          </a:prstGeom>
          <a:noFill/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2A1F5176-7481-9074-BC03-7782598D1C7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12775">
            <a:off x="7793453" y="5695813"/>
            <a:ext cx="341630" cy="426720"/>
          </a:xfrm>
          <a:prstGeom prst="rect">
            <a:avLst/>
          </a:prstGeom>
          <a:noFill/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79D01196-C554-A3D7-BB29-5998CDF4301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12775">
            <a:off x="9838598" y="6002650"/>
            <a:ext cx="341630" cy="426720"/>
          </a:xfrm>
          <a:prstGeom prst="rect">
            <a:avLst/>
          </a:prstGeom>
          <a:noFill/>
        </p:spPr>
      </p:pic>
      <p:sp>
        <p:nvSpPr>
          <p:cNvPr id="36" name="Ellipse 35">
            <a:extLst>
              <a:ext uri="{FF2B5EF4-FFF2-40B4-BE49-F238E27FC236}">
                <a16:creationId xmlns:a16="http://schemas.microsoft.com/office/drawing/2014/main" id="{8F404297-0701-AF5D-5D28-48B837235938}"/>
              </a:ext>
            </a:extLst>
          </p:cNvPr>
          <p:cNvSpPr/>
          <p:nvPr/>
        </p:nvSpPr>
        <p:spPr>
          <a:xfrm>
            <a:off x="848316" y="4010783"/>
            <a:ext cx="152400" cy="4571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70C20D83-BD82-F8D5-C09F-0CB8284FF08E}"/>
              </a:ext>
            </a:extLst>
          </p:cNvPr>
          <p:cNvSpPr txBox="1"/>
          <p:nvPr/>
        </p:nvSpPr>
        <p:spPr>
          <a:xfrm>
            <a:off x="185562" y="781881"/>
            <a:ext cx="4541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FF0000"/>
                </a:solidFill>
              </a:rPr>
              <a:t>ETAPE 1 :</a:t>
            </a:r>
            <a:r>
              <a:rPr lang="fr-FR" sz="1400" dirty="0"/>
              <a:t> </a:t>
            </a:r>
            <a:r>
              <a:rPr lang="fr-FR" sz="1400" b="1" dirty="0">
                <a:solidFill>
                  <a:srgbClr val="002060"/>
                </a:solidFill>
              </a:rPr>
              <a:t>Tenu joué, montée de ligne droit, gain de mètres 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42A337A4-FAEE-D4FF-BEAF-F4C4659C2B68}"/>
              </a:ext>
            </a:extLst>
          </p:cNvPr>
          <p:cNvSpPr txBox="1"/>
          <p:nvPr/>
        </p:nvSpPr>
        <p:spPr>
          <a:xfrm>
            <a:off x="172750" y="1135046"/>
            <a:ext cx="1184649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FF0000"/>
                </a:solidFill>
              </a:rPr>
              <a:t>ETAPE 2 </a:t>
            </a:r>
            <a:r>
              <a:rPr lang="fr-FR" sz="1400" dirty="0">
                <a:solidFill>
                  <a:srgbClr val="002060"/>
                </a:solidFill>
              </a:rPr>
              <a:t>: </a:t>
            </a:r>
            <a:r>
              <a:rPr lang="fr-FR" sz="1400" b="1" dirty="0">
                <a:solidFill>
                  <a:srgbClr val="002060"/>
                </a:solidFill>
              </a:rPr>
              <a:t>Le ballon se déplace, la défense s’adapte. Garder l’attaquant sur l’épaule extérieure.</a:t>
            </a:r>
          </a:p>
          <a:p>
            <a:r>
              <a:rPr lang="fr-FR" sz="1400" b="1" dirty="0">
                <a:solidFill>
                  <a:srgbClr val="002060"/>
                </a:solidFill>
              </a:rPr>
              <a:t>Ne pas monter plus vite que le joueur à son intérieur.</a:t>
            </a:r>
          </a:p>
          <a:p>
            <a:r>
              <a:rPr lang="fr-FR" sz="1400" b="1" dirty="0">
                <a:solidFill>
                  <a:srgbClr val="002060"/>
                </a:solidFill>
              </a:rPr>
              <a:t>Gagner du terrain sur le temps  de vol de la passe</a:t>
            </a:r>
          </a:p>
          <a:p>
            <a:r>
              <a:rPr lang="fr-FR" sz="1400" b="1" dirty="0">
                <a:solidFill>
                  <a:srgbClr val="002060"/>
                </a:solidFill>
              </a:rPr>
              <a:t>Garder le bassin droit. Imposer la pression pour forcer la passe</a:t>
            </a:r>
          </a:p>
          <a:p>
            <a:endParaRPr lang="fr-FR" sz="1400" dirty="0">
              <a:solidFill>
                <a:srgbClr val="002060"/>
              </a:solidFill>
            </a:endParaRPr>
          </a:p>
        </p:txBody>
      </p: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4DE96021-5921-57D1-A629-75F772B7C30B}"/>
              </a:ext>
            </a:extLst>
          </p:cNvPr>
          <p:cNvCxnSpPr>
            <a:cxnSpLocks/>
          </p:cNvCxnSpPr>
          <p:nvPr/>
        </p:nvCxnSpPr>
        <p:spPr>
          <a:xfrm>
            <a:off x="1983346" y="2369022"/>
            <a:ext cx="0" cy="70132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208E4F54-C96E-C9EF-D0B7-13472BDCE980}"/>
              </a:ext>
            </a:extLst>
          </p:cNvPr>
          <p:cNvCxnSpPr>
            <a:cxnSpLocks/>
          </p:cNvCxnSpPr>
          <p:nvPr/>
        </p:nvCxnSpPr>
        <p:spPr>
          <a:xfrm>
            <a:off x="9585416" y="1519932"/>
            <a:ext cx="0" cy="70132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0C7E179D-CE80-C55D-D2FD-629D4A5F98D4}"/>
              </a:ext>
            </a:extLst>
          </p:cNvPr>
          <p:cNvCxnSpPr>
            <a:cxnSpLocks/>
          </p:cNvCxnSpPr>
          <p:nvPr/>
        </p:nvCxnSpPr>
        <p:spPr>
          <a:xfrm>
            <a:off x="7550428" y="2369022"/>
            <a:ext cx="0" cy="70132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0BFA5150-0712-B7AE-F1A2-5E140A1D907A}"/>
              </a:ext>
            </a:extLst>
          </p:cNvPr>
          <p:cNvCxnSpPr>
            <a:cxnSpLocks/>
          </p:cNvCxnSpPr>
          <p:nvPr/>
        </p:nvCxnSpPr>
        <p:spPr>
          <a:xfrm>
            <a:off x="4123769" y="2323161"/>
            <a:ext cx="0" cy="70132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FA0BE47D-ABE9-477F-135D-42232D608A70}"/>
              </a:ext>
            </a:extLst>
          </p:cNvPr>
          <p:cNvCxnSpPr>
            <a:cxnSpLocks/>
          </p:cNvCxnSpPr>
          <p:nvPr/>
        </p:nvCxnSpPr>
        <p:spPr>
          <a:xfrm>
            <a:off x="2888782" y="2369022"/>
            <a:ext cx="0" cy="70132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29F89D68-7711-4CF3-9D5D-E99B6501FE37}"/>
              </a:ext>
            </a:extLst>
          </p:cNvPr>
          <p:cNvCxnSpPr>
            <a:cxnSpLocks/>
          </p:cNvCxnSpPr>
          <p:nvPr/>
        </p:nvCxnSpPr>
        <p:spPr>
          <a:xfrm>
            <a:off x="5674663" y="2323161"/>
            <a:ext cx="0" cy="70132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B30CA839-F6F1-6C7E-9778-AC14CF27D152}"/>
              </a:ext>
            </a:extLst>
          </p:cNvPr>
          <p:cNvCxnSpPr>
            <a:cxnSpLocks/>
          </p:cNvCxnSpPr>
          <p:nvPr/>
        </p:nvCxnSpPr>
        <p:spPr>
          <a:xfrm>
            <a:off x="1979367" y="3012367"/>
            <a:ext cx="253840" cy="124030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F2D15667-9EDC-CB79-402E-7A2B376A12E7}"/>
              </a:ext>
            </a:extLst>
          </p:cNvPr>
          <p:cNvCxnSpPr>
            <a:cxnSpLocks/>
          </p:cNvCxnSpPr>
          <p:nvPr/>
        </p:nvCxnSpPr>
        <p:spPr>
          <a:xfrm>
            <a:off x="2875590" y="2984748"/>
            <a:ext cx="244655" cy="114146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CD1880E7-CD80-383A-1AAD-66A68F60D333}"/>
              </a:ext>
            </a:extLst>
          </p:cNvPr>
          <p:cNvCxnSpPr>
            <a:cxnSpLocks/>
          </p:cNvCxnSpPr>
          <p:nvPr/>
        </p:nvCxnSpPr>
        <p:spPr>
          <a:xfrm>
            <a:off x="4123769" y="2967428"/>
            <a:ext cx="159218" cy="86609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ZoneTexte 47">
            <a:extLst>
              <a:ext uri="{FF2B5EF4-FFF2-40B4-BE49-F238E27FC236}">
                <a16:creationId xmlns:a16="http://schemas.microsoft.com/office/drawing/2014/main" id="{05B0CBFC-05CE-A1DD-CBFB-AD1241AE7290}"/>
              </a:ext>
            </a:extLst>
          </p:cNvPr>
          <p:cNvSpPr txBox="1"/>
          <p:nvPr/>
        </p:nvSpPr>
        <p:spPr>
          <a:xfrm>
            <a:off x="3470983" y="74111"/>
            <a:ext cx="44073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u="sng" dirty="0">
                <a:solidFill>
                  <a:srgbClr val="002060"/>
                </a:solidFill>
              </a:rPr>
              <a:t>DEFENSE CHECK AND GO</a:t>
            </a:r>
          </a:p>
        </p:txBody>
      </p:sp>
    </p:spTree>
    <p:extLst>
      <p:ext uri="{BB962C8B-B14F-4D97-AF65-F5344CB8AC3E}">
        <p14:creationId xmlns:p14="http://schemas.microsoft.com/office/powerpoint/2010/main" val="2859130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96296E-6 L 0.29206 0.11435 " pathEditMode="relative" rAng="0" ptsTypes="AA">
                                      <p:cBhvr>
                                        <p:cTn id="28" dur="3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96" y="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7" grpId="0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DBC5D29C-F349-8F29-DE9A-FED33CB2E805}"/>
              </a:ext>
            </a:extLst>
          </p:cNvPr>
          <p:cNvSpPr txBox="1"/>
          <p:nvPr/>
        </p:nvSpPr>
        <p:spPr>
          <a:xfrm>
            <a:off x="4125523" y="6328039"/>
            <a:ext cx="39409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>
                <a:solidFill>
                  <a:srgbClr val="002060"/>
                </a:solidFill>
              </a:rPr>
              <a:t>Direction Technique Nationale de la FFRXIII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3DD6278-188C-1A56-2225-55D91D8D8DAC}"/>
              </a:ext>
            </a:extLst>
          </p:cNvPr>
          <p:cNvSpPr txBox="1"/>
          <p:nvPr/>
        </p:nvSpPr>
        <p:spPr>
          <a:xfrm>
            <a:off x="9414044" y="179392"/>
            <a:ext cx="26846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i="1" dirty="0">
                <a:solidFill>
                  <a:srgbClr val="002060"/>
                </a:solidFill>
              </a:rPr>
              <a:t>Formation Entraîneur Fédéral</a:t>
            </a:r>
          </a:p>
        </p:txBody>
      </p:sp>
      <p:pic>
        <p:nvPicPr>
          <p:cNvPr id="5" name="Espace réservé du contenu 7">
            <a:extLst>
              <a:ext uri="{FF2B5EF4-FFF2-40B4-BE49-F238E27FC236}">
                <a16:creationId xmlns:a16="http://schemas.microsoft.com/office/drawing/2014/main" id="{A738BE3D-F083-6FAE-8807-DF0CCB5333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0" y="93310"/>
            <a:ext cx="1468710" cy="510718"/>
          </a:xfrm>
          <a:prstGeom prst="rect">
            <a:avLst/>
          </a:prstGeom>
        </p:spPr>
      </p:pic>
      <p:sp>
        <p:nvSpPr>
          <p:cNvPr id="21" name="Sous-titre 2">
            <a:extLst>
              <a:ext uri="{FF2B5EF4-FFF2-40B4-BE49-F238E27FC236}">
                <a16:creationId xmlns:a16="http://schemas.microsoft.com/office/drawing/2014/main" id="{8F7ECE2A-04BF-A7D5-F2B8-DF42FA4A7DF5}"/>
              </a:ext>
            </a:extLst>
          </p:cNvPr>
          <p:cNvSpPr txBox="1">
            <a:spLocks/>
          </p:cNvSpPr>
          <p:nvPr/>
        </p:nvSpPr>
        <p:spPr>
          <a:xfrm>
            <a:off x="3048000" y="2108448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  <a:defRPr/>
            </a:pPr>
            <a:endParaRPr lang="fr-FR" sz="3200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B28C9D95-A8C8-B1E9-B972-46F9FC52860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7188">
            <a:off x="755729" y="3098006"/>
            <a:ext cx="341630" cy="426720"/>
          </a:xfrm>
          <a:prstGeom prst="rect">
            <a:avLst/>
          </a:prstGeom>
          <a:noFill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ACAC8C91-3842-3C04-B91E-71074FDAF05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7188">
            <a:off x="751537" y="2852017"/>
            <a:ext cx="341630" cy="426720"/>
          </a:xfrm>
          <a:prstGeom prst="rect">
            <a:avLst/>
          </a:prstGeom>
          <a:noFill/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974289E0-2111-C423-3F1B-390888D9753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7188">
            <a:off x="1803811" y="1914642"/>
            <a:ext cx="341630" cy="426720"/>
          </a:xfrm>
          <a:prstGeom prst="rect">
            <a:avLst/>
          </a:prstGeom>
          <a:noFill/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94580487-27C0-BD60-B3A6-96B2CDF91F3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7188">
            <a:off x="2720860" y="1914640"/>
            <a:ext cx="341630" cy="426720"/>
          </a:xfrm>
          <a:prstGeom prst="rect">
            <a:avLst/>
          </a:prstGeom>
          <a:noFill/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2F66CB7E-D551-9FB0-297F-2E170411308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12775">
            <a:off x="759280" y="3803965"/>
            <a:ext cx="341630" cy="426720"/>
          </a:xfrm>
          <a:prstGeom prst="rect">
            <a:avLst/>
          </a:prstGeom>
          <a:noFill/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BD2A8754-9B1D-7121-F360-BCB0EAA4FDC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12775">
            <a:off x="761664" y="4039314"/>
            <a:ext cx="341630" cy="426720"/>
          </a:xfrm>
          <a:prstGeom prst="rect">
            <a:avLst/>
          </a:prstGeom>
          <a:noFill/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0283EC6E-B939-B73E-F61E-6EF843BA7CC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12775">
            <a:off x="2024820" y="4367937"/>
            <a:ext cx="341630" cy="426720"/>
          </a:xfrm>
          <a:prstGeom prst="rect">
            <a:avLst/>
          </a:prstGeom>
          <a:noFill/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EB7FEE3B-8237-D451-C5E1-922AC02ADC8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12775">
            <a:off x="3035300" y="4635601"/>
            <a:ext cx="341630" cy="426720"/>
          </a:xfrm>
          <a:prstGeom prst="rect">
            <a:avLst/>
          </a:prstGeom>
          <a:noFill/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7CFE3BB2-F256-1AA4-6938-198D999C7344}"/>
              </a:ext>
            </a:extLst>
          </p:cNvPr>
          <p:cNvSpPr txBox="1"/>
          <p:nvPr/>
        </p:nvSpPr>
        <p:spPr>
          <a:xfrm>
            <a:off x="773914" y="3485355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T</a:t>
            </a: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5D2F9FBA-2CD7-DE83-7E19-8426D80A048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7188">
            <a:off x="3925266" y="1914641"/>
            <a:ext cx="341630" cy="426720"/>
          </a:xfrm>
          <a:prstGeom prst="rect">
            <a:avLst/>
          </a:prstGeom>
          <a:noFill/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E2C117BB-034E-6217-2EF8-3DD8976ED89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7188">
            <a:off x="9377784" y="1065550"/>
            <a:ext cx="341630" cy="426720"/>
          </a:xfrm>
          <a:prstGeom prst="rect">
            <a:avLst/>
          </a:prstGeom>
          <a:noFill/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B2FFFFDA-78EA-B5D8-0995-A5ADE0592CA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7188">
            <a:off x="5503848" y="1914641"/>
            <a:ext cx="341630" cy="426720"/>
          </a:xfrm>
          <a:prstGeom prst="rect">
            <a:avLst/>
          </a:prstGeom>
          <a:noFill/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DE834390-565A-720A-5993-05BC3C223E3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7188">
            <a:off x="7152358" y="1914641"/>
            <a:ext cx="341630" cy="426720"/>
          </a:xfrm>
          <a:prstGeom prst="rect">
            <a:avLst/>
          </a:prstGeom>
          <a:noFill/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F19017E8-A143-799B-8E5B-EAF1CE7E943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12775">
            <a:off x="4331489" y="4881620"/>
            <a:ext cx="341630" cy="426720"/>
          </a:xfrm>
          <a:prstGeom prst="rect">
            <a:avLst/>
          </a:prstGeom>
          <a:noFill/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CE3CDD58-6A84-7BA3-1C02-266454A319C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12775">
            <a:off x="6194724" y="5225113"/>
            <a:ext cx="341630" cy="426720"/>
          </a:xfrm>
          <a:prstGeom prst="rect">
            <a:avLst/>
          </a:prstGeom>
          <a:noFill/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F4AA1D8D-4F44-7A1A-1EB4-5DE3B417D46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12775">
            <a:off x="7793453" y="5695813"/>
            <a:ext cx="341630" cy="426720"/>
          </a:xfrm>
          <a:prstGeom prst="rect">
            <a:avLst/>
          </a:prstGeom>
          <a:noFill/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886D5BEB-5CB6-454C-32F3-F54BBB298EF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12775">
            <a:off x="10396382" y="6043794"/>
            <a:ext cx="341630" cy="426720"/>
          </a:xfrm>
          <a:prstGeom prst="rect">
            <a:avLst/>
          </a:prstGeom>
          <a:noFill/>
        </p:spPr>
      </p:pic>
      <p:sp>
        <p:nvSpPr>
          <p:cNvPr id="41" name="Ellipse 40">
            <a:extLst>
              <a:ext uri="{FF2B5EF4-FFF2-40B4-BE49-F238E27FC236}">
                <a16:creationId xmlns:a16="http://schemas.microsoft.com/office/drawing/2014/main" id="{B92EB7F2-B360-4CBF-9A56-020E6C32F3D0}"/>
              </a:ext>
            </a:extLst>
          </p:cNvPr>
          <p:cNvSpPr/>
          <p:nvPr/>
        </p:nvSpPr>
        <p:spPr>
          <a:xfrm>
            <a:off x="4426104" y="4826101"/>
            <a:ext cx="152400" cy="4571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7B07163F-D740-DADC-3DC8-83E32B9ED060}"/>
              </a:ext>
            </a:extLst>
          </p:cNvPr>
          <p:cNvSpPr txBox="1"/>
          <p:nvPr/>
        </p:nvSpPr>
        <p:spPr>
          <a:xfrm>
            <a:off x="236113" y="766373"/>
            <a:ext cx="118625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ETAPE 3 : </a:t>
            </a:r>
            <a:r>
              <a:rPr lang="fr-FR" b="1" dirty="0">
                <a:solidFill>
                  <a:srgbClr val="002060"/>
                </a:solidFill>
              </a:rPr>
              <a:t>Le ballon se déplace plus au large, la défense s’adapte.</a:t>
            </a:r>
          </a:p>
          <a:p>
            <a:r>
              <a:rPr lang="fr-FR" b="1" dirty="0">
                <a:solidFill>
                  <a:srgbClr val="002060"/>
                </a:solidFill>
              </a:rPr>
              <a:t>Les joueurs intérieurs dont leur intervalle n’est plus concerné  par le ballon pousse vers l’extérieur pour conforter les joueurs de l’extérieur</a:t>
            </a:r>
          </a:p>
        </p:txBody>
      </p: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7AFDAB79-5280-20C4-E342-44E329B85053}"/>
              </a:ext>
            </a:extLst>
          </p:cNvPr>
          <p:cNvCxnSpPr>
            <a:cxnSpLocks/>
          </p:cNvCxnSpPr>
          <p:nvPr/>
        </p:nvCxnSpPr>
        <p:spPr>
          <a:xfrm>
            <a:off x="1983346" y="2369022"/>
            <a:ext cx="0" cy="70132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9A138027-07A1-E59F-F786-ED0D0BB48F87}"/>
              </a:ext>
            </a:extLst>
          </p:cNvPr>
          <p:cNvCxnSpPr>
            <a:cxnSpLocks/>
          </p:cNvCxnSpPr>
          <p:nvPr/>
        </p:nvCxnSpPr>
        <p:spPr>
          <a:xfrm>
            <a:off x="9585416" y="1519932"/>
            <a:ext cx="0" cy="70132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F7F698DC-96B7-6132-4EE9-6E9F24186042}"/>
              </a:ext>
            </a:extLst>
          </p:cNvPr>
          <p:cNvCxnSpPr>
            <a:cxnSpLocks/>
          </p:cNvCxnSpPr>
          <p:nvPr/>
        </p:nvCxnSpPr>
        <p:spPr>
          <a:xfrm>
            <a:off x="7323173" y="2323161"/>
            <a:ext cx="0" cy="70132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C371289D-DDFD-A8FC-F276-47C941E7D133}"/>
              </a:ext>
            </a:extLst>
          </p:cNvPr>
          <p:cNvCxnSpPr>
            <a:cxnSpLocks/>
          </p:cNvCxnSpPr>
          <p:nvPr/>
        </p:nvCxnSpPr>
        <p:spPr>
          <a:xfrm>
            <a:off x="4123769" y="2323161"/>
            <a:ext cx="0" cy="70132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396C8C22-45EC-7845-1508-528E65422AC2}"/>
              </a:ext>
            </a:extLst>
          </p:cNvPr>
          <p:cNvCxnSpPr>
            <a:cxnSpLocks/>
          </p:cNvCxnSpPr>
          <p:nvPr/>
        </p:nvCxnSpPr>
        <p:spPr>
          <a:xfrm>
            <a:off x="2888782" y="2369022"/>
            <a:ext cx="0" cy="70132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60B9A3A5-BEA1-5503-4807-32B161E6D9F5}"/>
              </a:ext>
            </a:extLst>
          </p:cNvPr>
          <p:cNvCxnSpPr>
            <a:cxnSpLocks/>
          </p:cNvCxnSpPr>
          <p:nvPr/>
        </p:nvCxnSpPr>
        <p:spPr>
          <a:xfrm>
            <a:off x="5674663" y="2323161"/>
            <a:ext cx="0" cy="70132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D018BD9C-6572-CD7D-C7C4-7F18CBF93410}"/>
              </a:ext>
            </a:extLst>
          </p:cNvPr>
          <p:cNvCxnSpPr>
            <a:cxnSpLocks/>
          </p:cNvCxnSpPr>
          <p:nvPr/>
        </p:nvCxnSpPr>
        <p:spPr>
          <a:xfrm>
            <a:off x="1979367" y="3012367"/>
            <a:ext cx="253840" cy="124030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92CDE04F-EADE-0107-FFF4-E83B7A1DBD85}"/>
              </a:ext>
            </a:extLst>
          </p:cNvPr>
          <p:cNvCxnSpPr>
            <a:cxnSpLocks/>
          </p:cNvCxnSpPr>
          <p:nvPr/>
        </p:nvCxnSpPr>
        <p:spPr>
          <a:xfrm>
            <a:off x="2875590" y="2984748"/>
            <a:ext cx="244655" cy="114146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9A1A702D-60BD-5F6C-9FE0-3CD9BA39DC13}"/>
              </a:ext>
            </a:extLst>
          </p:cNvPr>
          <p:cNvCxnSpPr>
            <a:cxnSpLocks/>
          </p:cNvCxnSpPr>
          <p:nvPr/>
        </p:nvCxnSpPr>
        <p:spPr>
          <a:xfrm>
            <a:off x="4123769" y="2967428"/>
            <a:ext cx="159218" cy="86609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BAA524EC-1AD3-3A00-6CAD-491F8E3FDA23}"/>
              </a:ext>
            </a:extLst>
          </p:cNvPr>
          <p:cNvCxnSpPr>
            <a:cxnSpLocks/>
          </p:cNvCxnSpPr>
          <p:nvPr/>
        </p:nvCxnSpPr>
        <p:spPr>
          <a:xfrm>
            <a:off x="2262974" y="4158308"/>
            <a:ext cx="507658" cy="32971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A8A79AC3-55F7-2F95-FD34-C66DE2DEDE82}"/>
              </a:ext>
            </a:extLst>
          </p:cNvPr>
          <p:cNvCxnSpPr>
            <a:cxnSpLocks/>
          </p:cNvCxnSpPr>
          <p:nvPr/>
        </p:nvCxnSpPr>
        <p:spPr>
          <a:xfrm>
            <a:off x="3128114" y="4082517"/>
            <a:ext cx="507658" cy="32971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7F351990-CF9A-BF7D-B567-3A2138DEB0C0}"/>
              </a:ext>
            </a:extLst>
          </p:cNvPr>
          <p:cNvCxnSpPr>
            <a:cxnSpLocks/>
          </p:cNvCxnSpPr>
          <p:nvPr/>
        </p:nvCxnSpPr>
        <p:spPr>
          <a:xfrm>
            <a:off x="4303063" y="3852466"/>
            <a:ext cx="507658" cy="32971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6F07B341-0B97-5642-39E5-B5CD282646D2}"/>
              </a:ext>
            </a:extLst>
          </p:cNvPr>
          <p:cNvCxnSpPr>
            <a:cxnSpLocks/>
          </p:cNvCxnSpPr>
          <p:nvPr/>
        </p:nvCxnSpPr>
        <p:spPr>
          <a:xfrm>
            <a:off x="5704245" y="2988119"/>
            <a:ext cx="457160" cy="149990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EF848D37-CF0B-0678-6491-52DAF582310B}"/>
              </a:ext>
            </a:extLst>
          </p:cNvPr>
          <p:cNvCxnSpPr>
            <a:cxnSpLocks/>
          </p:cNvCxnSpPr>
          <p:nvPr/>
        </p:nvCxnSpPr>
        <p:spPr>
          <a:xfrm>
            <a:off x="7336354" y="2957539"/>
            <a:ext cx="406783" cy="149202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avec flèche 56">
            <a:extLst>
              <a:ext uri="{FF2B5EF4-FFF2-40B4-BE49-F238E27FC236}">
                <a16:creationId xmlns:a16="http://schemas.microsoft.com/office/drawing/2014/main" id="{CE219D9E-4495-7F58-2C2B-E32E16E2622D}"/>
              </a:ext>
            </a:extLst>
          </p:cNvPr>
          <p:cNvCxnSpPr>
            <a:cxnSpLocks/>
          </p:cNvCxnSpPr>
          <p:nvPr/>
        </p:nvCxnSpPr>
        <p:spPr>
          <a:xfrm>
            <a:off x="9585416" y="2199287"/>
            <a:ext cx="366083" cy="158268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ZoneTexte 57">
            <a:extLst>
              <a:ext uri="{FF2B5EF4-FFF2-40B4-BE49-F238E27FC236}">
                <a16:creationId xmlns:a16="http://schemas.microsoft.com/office/drawing/2014/main" id="{A1D4910E-48C4-734C-6975-D00A84388A9C}"/>
              </a:ext>
            </a:extLst>
          </p:cNvPr>
          <p:cNvSpPr txBox="1"/>
          <p:nvPr/>
        </p:nvSpPr>
        <p:spPr>
          <a:xfrm>
            <a:off x="3470983" y="74111"/>
            <a:ext cx="44073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u="sng" dirty="0">
                <a:solidFill>
                  <a:srgbClr val="002060"/>
                </a:solidFill>
              </a:rPr>
              <a:t>DEFENSE CHECK AND GO</a:t>
            </a:r>
          </a:p>
        </p:txBody>
      </p:sp>
    </p:spTree>
    <p:extLst>
      <p:ext uri="{BB962C8B-B14F-4D97-AF65-F5344CB8AC3E}">
        <p14:creationId xmlns:p14="http://schemas.microsoft.com/office/powerpoint/2010/main" val="3417091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44444E-6 L 0.28346 0.120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67" y="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DBC5D29C-F349-8F29-DE9A-FED33CB2E805}"/>
              </a:ext>
            </a:extLst>
          </p:cNvPr>
          <p:cNvSpPr txBox="1"/>
          <p:nvPr/>
        </p:nvSpPr>
        <p:spPr>
          <a:xfrm>
            <a:off x="4125523" y="6328039"/>
            <a:ext cx="39409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>
                <a:solidFill>
                  <a:srgbClr val="002060"/>
                </a:solidFill>
              </a:rPr>
              <a:t>Direction Technique Nationale de la FFRXIII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3DD6278-188C-1A56-2225-55D91D8D8DAC}"/>
              </a:ext>
            </a:extLst>
          </p:cNvPr>
          <p:cNvSpPr txBox="1"/>
          <p:nvPr/>
        </p:nvSpPr>
        <p:spPr>
          <a:xfrm>
            <a:off x="9414044" y="179392"/>
            <a:ext cx="26846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i="1" dirty="0">
                <a:solidFill>
                  <a:srgbClr val="002060"/>
                </a:solidFill>
              </a:rPr>
              <a:t>Formation Entraîneur Fédéral</a:t>
            </a:r>
          </a:p>
        </p:txBody>
      </p:sp>
      <p:pic>
        <p:nvPicPr>
          <p:cNvPr id="5" name="Espace réservé du contenu 7">
            <a:extLst>
              <a:ext uri="{FF2B5EF4-FFF2-40B4-BE49-F238E27FC236}">
                <a16:creationId xmlns:a16="http://schemas.microsoft.com/office/drawing/2014/main" id="{A738BE3D-F083-6FAE-8807-DF0CCB5333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0" y="93310"/>
            <a:ext cx="1468710" cy="51071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D5F77A9-1F55-30F0-D63B-5BA21F1562C4}"/>
              </a:ext>
            </a:extLst>
          </p:cNvPr>
          <p:cNvSpPr txBox="1"/>
          <p:nvPr/>
        </p:nvSpPr>
        <p:spPr>
          <a:xfrm>
            <a:off x="4241341" y="80808"/>
            <a:ext cx="2781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DÉFENSE COUPÉE</a:t>
            </a: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7C7F8892-FD38-5614-B377-599184F40882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135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fr-FR" b="1" dirty="0">
                <a:solidFill>
                  <a:srgbClr val="002060"/>
                </a:solidFill>
              </a:rPr>
              <a:t>Système défensif souvent utilisé lorsque la défense est en situation de sous nombre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fr-FR" b="1" dirty="0">
                <a:solidFill>
                  <a:srgbClr val="002060"/>
                </a:solidFill>
              </a:rPr>
              <a:t>Joueurs de l’extérieur qui dézonent pour défendre sur le vis-à-vis de son joueur intérieur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fr-FR" b="1" dirty="0">
                <a:solidFill>
                  <a:srgbClr val="002060"/>
                </a:solidFill>
              </a:rPr>
              <a:t>Les défenseurs intérieurs effectuent le rabot pour couvrir la zone extérieure laissée par le défenseur qui coupe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fr-FR" b="1" dirty="0">
                <a:solidFill>
                  <a:srgbClr val="002060"/>
                </a:solidFill>
              </a:rPr>
              <a:t>Placage souvent effectué à vitesse importante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fr-FR" b="1" dirty="0">
                <a:solidFill>
                  <a:srgbClr val="002060"/>
                </a:solidFill>
              </a:rPr>
              <a:t>Efficace lorsque bien effectuée mais peut être dangereuse si le placage est manqué</a:t>
            </a:r>
          </a:p>
        </p:txBody>
      </p:sp>
    </p:spTree>
    <p:extLst>
      <p:ext uri="{BB962C8B-B14F-4D97-AF65-F5344CB8AC3E}">
        <p14:creationId xmlns:p14="http://schemas.microsoft.com/office/powerpoint/2010/main" val="3213299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us-titre 2">
            <a:extLst>
              <a:ext uri="{FF2B5EF4-FFF2-40B4-BE49-F238E27FC236}">
                <a16:creationId xmlns:a16="http://schemas.microsoft.com/office/drawing/2014/main" id="{CCF24FC5-8516-AAFA-DDEE-8799E7EE8FDE}"/>
              </a:ext>
            </a:extLst>
          </p:cNvPr>
          <p:cNvSpPr txBox="1">
            <a:spLocks/>
          </p:cNvSpPr>
          <p:nvPr/>
        </p:nvSpPr>
        <p:spPr>
          <a:xfrm>
            <a:off x="4572000" y="2108448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  <a:defRPr/>
            </a:pPr>
            <a:endParaRPr lang="fr-FR" sz="3200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ECFF790-5910-0168-4260-41AA05034B3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7188">
            <a:off x="2279729" y="3098006"/>
            <a:ext cx="341630" cy="426720"/>
          </a:xfrm>
          <a:prstGeom prst="rect">
            <a:avLst/>
          </a:prstGeom>
          <a:noFill/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31EF987-C78D-E6F9-0476-BAA5FEE1AEC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7188">
            <a:off x="2275537" y="2852017"/>
            <a:ext cx="341630" cy="426720"/>
          </a:xfrm>
          <a:prstGeom prst="rect">
            <a:avLst/>
          </a:prstGeom>
          <a:noFill/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EA2FF3A-441D-90BD-AD3A-AE2E32FF3AD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7188">
            <a:off x="3327811" y="1914642"/>
            <a:ext cx="341630" cy="426720"/>
          </a:xfrm>
          <a:prstGeom prst="rect">
            <a:avLst/>
          </a:prstGeom>
          <a:noFill/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C2C223B-0A36-9B72-7220-2498C312E88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7188">
            <a:off x="4244860" y="1914640"/>
            <a:ext cx="341630" cy="426720"/>
          </a:xfrm>
          <a:prstGeom prst="rect">
            <a:avLst/>
          </a:prstGeom>
          <a:noFill/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F95BFEC-5A71-2D3C-E647-0C2EA417374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12775">
            <a:off x="2283280" y="3803965"/>
            <a:ext cx="341630" cy="426720"/>
          </a:xfrm>
          <a:prstGeom prst="rect">
            <a:avLst/>
          </a:prstGeom>
          <a:noFill/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E9FADB1-E595-B347-7437-3483D737E43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12775">
            <a:off x="2285664" y="4039314"/>
            <a:ext cx="341630" cy="426720"/>
          </a:xfrm>
          <a:prstGeom prst="rect">
            <a:avLst/>
          </a:prstGeom>
          <a:noFill/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B8E1A34-72BA-6EDD-9E39-A667AE72487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12775">
            <a:off x="3335554" y="4568079"/>
            <a:ext cx="341630" cy="426720"/>
          </a:xfrm>
          <a:prstGeom prst="rect">
            <a:avLst/>
          </a:prstGeom>
          <a:noFill/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1AC5766-CB9D-D481-7BE2-8EA2B9B43B4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12775">
            <a:off x="3334052" y="5664158"/>
            <a:ext cx="341630" cy="426720"/>
          </a:xfrm>
          <a:prstGeom prst="rect">
            <a:avLst/>
          </a:prstGeom>
          <a:noFill/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F7C719A5-740B-F473-EA7E-06BE65EFC3EE}"/>
              </a:ext>
            </a:extLst>
          </p:cNvPr>
          <p:cNvSpPr txBox="1"/>
          <p:nvPr/>
        </p:nvSpPr>
        <p:spPr>
          <a:xfrm>
            <a:off x="2297914" y="3485355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T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445A0C97-253D-4036-7299-59F3B9A5E9A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7188">
            <a:off x="5449266" y="1914641"/>
            <a:ext cx="341630" cy="426720"/>
          </a:xfrm>
          <a:prstGeom prst="rect">
            <a:avLst/>
          </a:prstGeom>
          <a:noFill/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52DBC85-AC1C-E8D6-2BE2-413427E6797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12775">
            <a:off x="5043044" y="4892458"/>
            <a:ext cx="341630" cy="426720"/>
          </a:xfrm>
          <a:prstGeom prst="rect">
            <a:avLst/>
          </a:prstGeom>
          <a:noFill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79108C0-25D7-9268-7EC6-54E05FD4524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12775">
            <a:off x="6268442" y="6134858"/>
            <a:ext cx="341630" cy="426720"/>
          </a:xfrm>
          <a:prstGeom prst="rect">
            <a:avLst/>
          </a:prstGeom>
          <a:noFill/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CF119ED5-397F-3B32-2AB8-B767108D3FA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12775">
            <a:off x="8212658" y="6370208"/>
            <a:ext cx="341630" cy="426720"/>
          </a:xfrm>
          <a:prstGeom prst="rect">
            <a:avLst/>
          </a:prstGeom>
          <a:noFill/>
        </p:spPr>
      </p:pic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B36D5908-8D76-AD80-6513-501F44E783D3}"/>
              </a:ext>
            </a:extLst>
          </p:cNvPr>
          <p:cNvCxnSpPr>
            <a:cxnSpLocks/>
          </p:cNvCxnSpPr>
          <p:nvPr/>
        </p:nvCxnSpPr>
        <p:spPr>
          <a:xfrm flipH="1">
            <a:off x="4695718" y="2276872"/>
            <a:ext cx="720080" cy="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D4F6A42A-5265-D62B-318E-E763D9074A23}"/>
              </a:ext>
            </a:extLst>
          </p:cNvPr>
          <p:cNvCxnSpPr>
            <a:cxnSpLocks/>
          </p:cNvCxnSpPr>
          <p:nvPr/>
        </p:nvCxnSpPr>
        <p:spPr>
          <a:xfrm flipH="1">
            <a:off x="5591944" y="2369022"/>
            <a:ext cx="1406594" cy="170805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8B153C23-279C-DB09-BCCC-86CC329F32F1}"/>
              </a:ext>
            </a:extLst>
          </p:cNvPr>
          <p:cNvCxnSpPr>
            <a:cxnSpLocks/>
          </p:cNvCxnSpPr>
          <p:nvPr/>
        </p:nvCxnSpPr>
        <p:spPr>
          <a:xfrm flipH="1">
            <a:off x="7580402" y="2452374"/>
            <a:ext cx="1406594" cy="170805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Image 28">
            <a:extLst>
              <a:ext uri="{FF2B5EF4-FFF2-40B4-BE49-F238E27FC236}">
                <a16:creationId xmlns:a16="http://schemas.microsoft.com/office/drawing/2014/main" id="{AA4AB471-5D15-D4F6-90EB-702275AAAB7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7188">
            <a:off x="6883176" y="1914640"/>
            <a:ext cx="341630" cy="426720"/>
          </a:xfrm>
          <a:prstGeom prst="rect">
            <a:avLst/>
          </a:prstGeom>
          <a:noFill/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E9583306-7DB3-D1E0-50A7-F03AF8EE2DA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7188">
            <a:off x="8845090" y="1887258"/>
            <a:ext cx="341630" cy="426720"/>
          </a:xfrm>
          <a:prstGeom prst="rect">
            <a:avLst/>
          </a:prstGeom>
          <a:noFill/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57D126FD-55E0-D6FA-1532-6345F0015EAA}"/>
              </a:ext>
            </a:extLst>
          </p:cNvPr>
          <p:cNvSpPr/>
          <p:nvPr/>
        </p:nvSpPr>
        <p:spPr>
          <a:xfrm>
            <a:off x="4215533" y="1886979"/>
            <a:ext cx="1584176" cy="57791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Flèche : droite 32">
            <a:extLst>
              <a:ext uri="{FF2B5EF4-FFF2-40B4-BE49-F238E27FC236}">
                <a16:creationId xmlns:a16="http://schemas.microsoft.com/office/drawing/2014/main" id="{94A16916-D37E-C8BD-1661-F2C1B15541D1}"/>
              </a:ext>
            </a:extLst>
          </p:cNvPr>
          <p:cNvSpPr/>
          <p:nvPr/>
        </p:nvSpPr>
        <p:spPr>
          <a:xfrm>
            <a:off x="5193509" y="1391570"/>
            <a:ext cx="2232248" cy="632667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0CBC9FE9-207D-775D-31C1-5F1B8CB7A70B}"/>
              </a:ext>
            </a:extLst>
          </p:cNvPr>
          <p:cNvSpPr txBox="1"/>
          <p:nvPr/>
        </p:nvSpPr>
        <p:spPr>
          <a:xfrm>
            <a:off x="5808469" y="1523092"/>
            <a:ext cx="848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RABOT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697AAF6-E996-D416-F8C0-007858425C06}"/>
              </a:ext>
            </a:extLst>
          </p:cNvPr>
          <p:cNvSpPr txBox="1"/>
          <p:nvPr/>
        </p:nvSpPr>
        <p:spPr>
          <a:xfrm flipH="1">
            <a:off x="113401" y="766191"/>
            <a:ext cx="7353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Défense coupée lorsque joueur 4 attaqué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4DD662A-EDC8-2C80-61AD-6E1193DCD8EF}"/>
              </a:ext>
            </a:extLst>
          </p:cNvPr>
          <p:cNvSpPr txBox="1"/>
          <p:nvPr/>
        </p:nvSpPr>
        <p:spPr>
          <a:xfrm>
            <a:off x="4125523" y="6328039"/>
            <a:ext cx="39409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>
                <a:solidFill>
                  <a:srgbClr val="002060"/>
                </a:solidFill>
              </a:rPr>
              <a:t>Direction Technique Nationale de la FFRXIII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B60CBEF-09D8-83D6-B93E-0C63776CD54F}"/>
              </a:ext>
            </a:extLst>
          </p:cNvPr>
          <p:cNvSpPr txBox="1"/>
          <p:nvPr/>
        </p:nvSpPr>
        <p:spPr>
          <a:xfrm>
            <a:off x="9414044" y="179392"/>
            <a:ext cx="26846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i="1" dirty="0">
                <a:solidFill>
                  <a:srgbClr val="002060"/>
                </a:solidFill>
              </a:rPr>
              <a:t>Formation Entraîneur Fédéral</a:t>
            </a:r>
          </a:p>
        </p:txBody>
      </p:sp>
      <p:pic>
        <p:nvPicPr>
          <p:cNvPr id="20" name="Espace réservé du contenu 7">
            <a:extLst>
              <a:ext uri="{FF2B5EF4-FFF2-40B4-BE49-F238E27FC236}">
                <a16:creationId xmlns:a16="http://schemas.microsoft.com/office/drawing/2014/main" id="{E2917172-48F6-BED3-321A-3B338DDB7A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0" y="93310"/>
            <a:ext cx="1468710" cy="510718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E1A50664-9013-55E6-D0B5-74F7E949BCA7}"/>
              </a:ext>
            </a:extLst>
          </p:cNvPr>
          <p:cNvSpPr txBox="1"/>
          <p:nvPr/>
        </p:nvSpPr>
        <p:spPr>
          <a:xfrm>
            <a:off x="4241341" y="80808"/>
            <a:ext cx="2781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DÉFENSE COUPÉE</a:t>
            </a:r>
          </a:p>
        </p:txBody>
      </p:sp>
    </p:spTree>
    <p:extLst>
      <p:ext uri="{BB962C8B-B14F-4D97-AF65-F5344CB8AC3E}">
        <p14:creationId xmlns:p14="http://schemas.microsoft.com/office/powerpoint/2010/main" val="416598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3.33333E-6 0.00023 C -0.00018 -0.00602 -0.00052 -0.0118 -0.0007 -0.01736 C -0.00174 -0.04305 -0.00018 -0.03264 -0.00243 -0.04514 C -0.00365 -0.0794 -0.00486 -0.09028 -0.00157 -0.13518 C -0.00122 -0.14074 0.00139 -0.1456 0.0026 -0.15092 C 0.00573 -0.16458 0.00416 -0.16389 0.00868 -0.17662 C 0.00989 -0.17986 0.01146 -0.1831 0.01284 -0.18611 C 0.01371 -0.18866 0.01441 -0.1912 0.01527 -0.19352 C 0.01632 -0.1956 0.01788 -0.19722 0.01892 -0.1993 C 0.01961 -0.20116 0.01979 -0.20301 0.02066 -0.2044 C 0.02257 -0.20903 0.02396 -0.21041 0.02639 -0.21412 C 0.02951 -0.22245 0.03229 -0.23148 0.03646 -0.23819 C 0.03871 -0.24166 0.0408 -0.24467 0.04271 -0.24838 C 0.04739 -0.25694 0.04357 -0.2544 0.04861 -0.25648 C 0.04878 -0.25787 0.04878 -0.25926 0.04948 -0.26041 C 0.05052 -0.26227 0.05225 -0.26342 0.05364 -0.26504 C 0.05451 -0.26643 0.05538 -0.26736 0.05625 -0.26875 C 0.05902 -0.27338 0.05885 -0.27176 0.05885 -0.27453 L 0.05885 -0.27453 " pathEditMode="relative" rAng="0" ptsTypes="AAAAAAAAAAAAAAAAAAAA">
                                      <p:cBhvr>
                                        <p:cTn id="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0" y="-1372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96296E-6 L 4.16667E-6 0.00047 C -0.00066 -0.03727 -0.00092 -0.07384 -0.00131 -0.11088 C -0.00144 -0.11203 -0.0017 -0.11342 -0.00183 -0.11481 C -0.00209 -0.1162 -0.00235 -0.11805 -0.00248 -0.12014 C -0.00274 -0.12338 -0.003 -0.12986 -0.00339 -0.13379 C -0.00365 -0.13565 -0.0043 -0.1375 -0.00456 -0.13912 C -0.00495 -0.14166 -0.00508 -0.14467 -0.0056 -0.14722 C -0.00599 -0.1493 -0.00638 -0.15115 -0.00677 -0.15324 C -0.00717 -0.15532 -0.00717 -0.15856 -0.00782 -0.16088 C -0.00847 -0.16365 -0.00938 -0.16643 -0.00977 -0.16898 L -0.01316 -0.18958 L -0.0142 -0.19629 C -0.01459 -0.19861 -0.01485 -0.20115 -0.01524 -0.20324 C -0.01589 -0.20602 -0.01641 -0.20879 -0.01745 -0.21134 C -0.01797 -0.21319 -0.01888 -0.21458 -0.01954 -0.2169 C -0.02006 -0.21852 -0.02032 -0.22037 -0.02071 -0.22222 C -0.0211 -0.22338 -0.02136 -0.225 -0.02162 -0.22662 C -0.02279 -0.23657 -0.02149 -0.22685 -0.02396 -0.23842 C -0.02396 -0.24004 -0.02409 -0.2412 -0.02435 -0.24282 C -0.02526 -0.24722 -0.02539 -0.24815 -0.02644 -0.25208 C -0.02774 -0.26157 -0.02618 -0.24977 -0.02813 -0.26296 C -0.02826 -0.26458 -0.02839 -0.26574 -0.02865 -0.26736 C -0.02904 -0.26875 -0.02943 -0.27014 -0.02982 -0.27106 C -0.02995 -0.27407 -0.02995 -0.27777 -0.03021 -0.28078 C -0.03034 -0.2824 -0.03112 -0.28333 -0.03138 -0.28472 C -0.03269 -0.29745 -0.03034 -0.29398 -0.03269 -0.29652 L -0.03269 -0.29652 " pathEditMode="relative" rAng="0" ptsTypes="AAAAAAAAAAAAAAAAAAAAAAAAAAAA">
                                      <p:cBhvr>
                                        <p:cTn id="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1" y="-1481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44444E-6 L 2.08333E-7 0.00024 L 0.01888 -0.00231 L 0.02734 -0.00324 C 0.02812 -0.00347 0.02891 -0.00393 0.02969 -0.00416 C 0.03073 -0.00463 0.03203 -0.00463 0.0332 -0.00509 C 0.04141 -0.00902 0.02943 -0.00555 0.04036 -0.0081 C 0.04687 -0.01157 0.04128 -0.00902 0.05104 -0.01088 C 0.05208 -0.01088 0.05299 -0.01157 0.05404 -0.0118 C 0.05508 -0.01203 0.05625 -0.01226 0.05755 -0.01296 C 0.05937 -0.01319 0.06146 -0.01388 0.06315 -0.01481 C 0.06576 -0.0162 0.06784 -0.01782 0.07031 -0.01875 C 0.07799 -0.02083 0.07005 -0.01875 0.07682 -0.0206 C 0.07891 -0.02106 0.08112 -0.02152 0.0832 -0.02222 C 0.08581 -0.02314 0.08789 -0.0243 0.09036 -0.02546 C 0.09219 -0.02592 0.09414 -0.02662 0.09609 -0.02731 C 0.09766 -0.02824 0.09883 -0.02963 0.10026 -0.03032 C 0.10273 -0.03125 0.10755 -0.03217 0.10755 -0.03194 C 0.11146 -0.03773 0.10742 -0.03287 0.11237 -0.03588 C 0.11406 -0.0368 0.11862 -0.04236 0.11901 -0.04282 C 0.12409 -0.04768 0.12604 -0.04768 0.13099 -0.05416 C 0.13177 -0.05509 0.13242 -0.05601 0.13307 -0.05717 C 0.13451 -0.05972 0.13568 -0.0625 0.13737 -0.06481 C 0.13919 -0.06713 0.14115 -0.06944 0.14258 -0.07268 C 0.1431 -0.07407 0.1431 -0.07592 0.14388 -0.07731 C 0.14505 -0.07986 0.14687 -0.08171 0.14805 -0.08402 C 0.14987 -0.08703 0.15156 -0.08981 0.15326 -0.09282 C 0.15365 -0.0949 0.15404 -0.09675 0.15456 -0.09838 C 0.15482 -0.09953 0.15547 -0.10023 0.15586 -0.10138 C 0.15651 -0.103 0.1569 -0.10486 0.15742 -0.10625 C 0.15755 -0.1081 0.15781 -0.11018 0.15807 -0.1118 C 0.15911 -0.11643 0.16302 -0.12847 0.16393 -0.13125 C 0.16419 -0.1324 0.16445 -0.13379 0.16458 -0.13518 C 0.16484 -0.13935 0.1651 -0.14328 0.16523 -0.14768 C 0.16654 -0.16828 0.16549 -0.16157 0.16732 -0.17199 C 0.16758 -0.18148 0.16771 -0.19097 0.1681 -0.20069 C 0.16823 -0.2037 0.16849 -0.20625 0.16875 -0.20925 C 0.16914 -0.21365 0.17057 -0.22083 0.17122 -0.22569 C 0.17122 -0.22939 0.17122 -0.23333 0.17122 -0.2368 L 0.17122 -0.23657 " pathEditMode="relative" rAng="0" ptsTypes="AAAAAAAAAAAAAAAAAAAAAAAAAAAAAAAAAAAAAAAA">
                                      <p:cBhvr>
                                        <p:cTn id="10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55" y="-1182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0.00023 L 5E-6 0.00023 C 0.00222 -0.00625 0.00482 -0.01203 0.0073 -0.01805 C 0.00951 -0.02477 0.01068 -0.03171 0.0129 -0.03912 C 0.01342 -0.04166 0.01446 -0.04328 0.01511 -0.04583 C 0.01563 -0.04699 0.01576 -0.04884 0.01615 -0.05023 C 0.02683 -0.08264 0.02162 -0.06412 0.02917 -0.08935 C 0.02995 -0.09213 0.03073 -0.09444 0.03139 -0.09745 C 0.0323 -0.10046 0.03282 -0.1044 0.03373 -0.10717 C 0.03438 -0.10949 0.03581 -0.11065 0.03659 -0.11342 C 0.03777 -0.11736 0.03829 -0.12268 0.03933 -0.12615 C 0.03998 -0.1287 0.04102 -0.13032 0.04154 -0.13287 C 0.0431 -0.13935 0.04467 -0.14537 0.04558 -0.15231 C 0.04701 -0.16273 0.04597 -0.1581 0.04831 -0.1669 C 0.04857 -0.16828 0.04922 -0.17639 0.04948 -0.17801 C 0.04987 -0.18055 0.05066 -0.1824 0.05118 -0.18472 C 0.0517 -0.18935 0.05248 -0.19421 0.05287 -0.1993 C 0.05326 -0.2044 0.05326 -0.20995 0.05339 -0.21551 C 0.05352 -0.22014 0.05378 -0.22523 0.05404 -0.22986 C 0.05404 -0.23148 0.05443 -0.2331 0.05469 -0.23449 C 0.05469 -0.23958 0.05469 -0.24444 0.05469 -0.24884 L 0.05469 -0.24861 " pathEditMode="relative" rAng="0" ptsTypes="AAAAAAAAAAAAAAAAAAAAAA">
                                      <p:cBhvr>
                                        <p:cTn id="12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4" y="-1240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7037E-6 L -3.61111E-6 0.00024 C 0.00434 -0.00509 0.00903 -0.00995 0.01355 -0.01504 C 0.01789 -0.0206 0.01997 -0.02639 0.02396 -0.03264 C 0.02518 -0.03472 0.02691 -0.03611 0.02813 -0.03819 C 0.029 -0.03912 0.02934 -0.04074 0.03021 -0.04189 C 0.05 -0.06898 0.04028 -0.05347 0.05417 -0.07453 C 0.05573 -0.07685 0.0573 -0.0787 0.05851 -0.08125 C 0.06007 -0.08379 0.06094 -0.08703 0.06268 -0.08935 C 0.06407 -0.09143 0.0665 -0.09236 0.06806 -0.09467 C 0.07014 -0.09791 0.07118 -0.10231 0.07309 -0.10532 C 0.07431 -0.1074 0.07622 -0.10879 0.07726 -0.11088 C 0.08021 -0.1162 0.08299 -0.12129 0.08473 -0.12708 C 0.08733 -0.13588 0.08559 -0.13194 0.08976 -0.13935 C 0.09028 -0.14051 0.0915 -0.14722 0.09202 -0.14861 C 0.09289 -0.15069 0.0941 -0.15231 0.09514 -0.15416 C 0.09618 -0.1581 0.09757 -0.16203 0.09827 -0.16643 C 0.09896 -0.1706 0.09896 -0.17523 0.09931 -0.17986 C 0.09966 -0.18379 0.09983 -0.18796 0.10035 -0.19189 C 0.10052 -0.19328 0.10122 -0.19467 0.10157 -0.19583 C 0.10174 -0.2 0.10157 -0.20416 0.10157 -0.20787 L 0.10157 -0.20787 " pathEditMode="relative" rAng="0" ptsTypes="AAAAAAAAAAAAAAAAAAAAAA">
                                      <p:cBhvr>
                                        <p:cTn id="14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69" y="-1039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5E-6 4.81481E-6 L -0.04961 4.81481E-6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81481E-6 L -0.10287 0.24907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43" y="1245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 L -0.12825 0.27963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19" y="1398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 animBg="1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 txBox="1">
            <a:spLocks/>
          </p:cNvSpPr>
          <p:nvPr/>
        </p:nvSpPr>
        <p:spPr>
          <a:xfrm>
            <a:off x="2362200" y="73484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fr-FR" sz="4400" dirty="0">
              <a:latin typeface="+mj-lt"/>
              <a:ea typeface="+mj-ea"/>
              <a:cs typeface="+mj-cs"/>
            </a:endParaRPr>
          </a:p>
        </p:txBody>
      </p:sp>
      <p:pic>
        <p:nvPicPr>
          <p:cNvPr id="9" name="wedge 2">
            <a:hlinkClick r:id="" action="ppaction://media"/>
            <a:extLst>
              <a:ext uri="{FF2B5EF4-FFF2-40B4-BE49-F238E27FC236}">
                <a16:creationId xmlns:a16="http://schemas.microsoft.com/office/drawing/2014/main" id="{671183E5-0A5D-181C-171D-0DBEE0E729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9882" y="1131769"/>
            <a:ext cx="9368118" cy="572623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430735C-0616-0AB5-42F7-8FC53A2A4055}"/>
              </a:ext>
            </a:extLst>
          </p:cNvPr>
          <p:cNvSpPr txBox="1"/>
          <p:nvPr/>
        </p:nvSpPr>
        <p:spPr>
          <a:xfrm flipH="1">
            <a:off x="102275" y="546994"/>
            <a:ext cx="7353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Défense coupée lorsque joueur 4 attaqué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4CDF7E9-2A05-6C59-996A-DF2F38B89BCA}"/>
              </a:ext>
            </a:extLst>
          </p:cNvPr>
          <p:cNvSpPr txBox="1"/>
          <p:nvPr/>
        </p:nvSpPr>
        <p:spPr>
          <a:xfrm>
            <a:off x="4134488" y="6229036"/>
            <a:ext cx="39409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>
                <a:solidFill>
                  <a:srgbClr val="002060"/>
                </a:solidFill>
              </a:rPr>
              <a:t>Direction Technique Nationale de la FFRXIII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D95E93E-819A-23A9-2875-CF454A1E64A6}"/>
              </a:ext>
            </a:extLst>
          </p:cNvPr>
          <p:cNvSpPr txBox="1"/>
          <p:nvPr/>
        </p:nvSpPr>
        <p:spPr>
          <a:xfrm>
            <a:off x="9423009" y="80389"/>
            <a:ext cx="26846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i="1" dirty="0">
                <a:solidFill>
                  <a:srgbClr val="002060"/>
                </a:solidFill>
              </a:rPr>
              <a:t>Formation Entraîneur Fédéral</a:t>
            </a:r>
          </a:p>
        </p:txBody>
      </p:sp>
      <p:pic>
        <p:nvPicPr>
          <p:cNvPr id="5" name="Espace réservé du contenu 7">
            <a:extLst>
              <a:ext uri="{FF2B5EF4-FFF2-40B4-BE49-F238E27FC236}">
                <a16:creationId xmlns:a16="http://schemas.microsoft.com/office/drawing/2014/main" id="{7C9CB2B9-7B23-B52F-FE2B-AA741B5ADF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5" y="-5693"/>
            <a:ext cx="1468710" cy="51071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F3C69B8-F15F-7D47-EC6F-A5E6B71FAB1C}"/>
              </a:ext>
            </a:extLst>
          </p:cNvPr>
          <p:cNvSpPr txBox="1"/>
          <p:nvPr/>
        </p:nvSpPr>
        <p:spPr>
          <a:xfrm>
            <a:off x="4250306" y="-18195"/>
            <a:ext cx="2781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DÉFENSE COUPÉE</a:t>
            </a:r>
          </a:p>
        </p:txBody>
      </p:sp>
    </p:spTree>
    <p:extLst>
      <p:ext uri="{BB962C8B-B14F-4D97-AF65-F5344CB8AC3E}">
        <p14:creationId xmlns:p14="http://schemas.microsoft.com/office/powerpoint/2010/main" val="3250813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us-titre 2">
            <a:extLst>
              <a:ext uri="{FF2B5EF4-FFF2-40B4-BE49-F238E27FC236}">
                <a16:creationId xmlns:a16="http://schemas.microsoft.com/office/drawing/2014/main" id="{CCF24FC5-8516-AAFA-DDEE-8799E7EE8FDE}"/>
              </a:ext>
            </a:extLst>
          </p:cNvPr>
          <p:cNvSpPr txBox="1">
            <a:spLocks/>
          </p:cNvSpPr>
          <p:nvPr/>
        </p:nvSpPr>
        <p:spPr>
          <a:xfrm>
            <a:off x="4572000" y="2108448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  <a:defRPr/>
            </a:pPr>
            <a:endParaRPr lang="fr-FR" sz="3200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ECFF790-5910-0168-4260-41AA05034B3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7188">
            <a:off x="2279729" y="3098006"/>
            <a:ext cx="341630" cy="426720"/>
          </a:xfrm>
          <a:prstGeom prst="rect">
            <a:avLst/>
          </a:prstGeom>
          <a:noFill/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31EF987-C78D-E6F9-0476-BAA5FEE1AEC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7188">
            <a:off x="2275537" y="2852017"/>
            <a:ext cx="341630" cy="426720"/>
          </a:xfrm>
          <a:prstGeom prst="rect">
            <a:avLst/>
          </a:prstGeom>
          <a:noFill/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EA2FF3A-441D-90BD-AD3A-AE2E32FF3AD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7188">
            <a:off x="3327811" y="1914642"/>
            <a:ext cx="341630" cy="426720"/>
          </a:xfrm>
          <a:prstGeom prst="rect">
            <a:avLst/>
          </a:prstGeom>
          <a:noFill/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C2C223B-0A36-9B72-7220-2498C312E88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7188">
            <a:off x="4244860" y="1914640"/>
            <a:ext cx="341630" cy="426720"/>
          </a:xfrm>
          <a:prstGeom prst="rect">
            <a:avLst/>
          </a:prstGeom>
          <a:noFill/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F95BFEC-5A71-2D3C-E647-0C2EA417374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12775">
            <a:off x="2283280" y="3803965"/>
            <a:ext cx="341630" cy="426720"/>
          </a:xfrm>
          <a:prstGeom prst="rect">
            <a:avLst/>
          </a:prstGeom>
          <a:noFill/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E9FADB1-E595-B347-7437-3483D737E43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12775">
            <a:off x="2285664" y="4039314"/>
            <a:ext cx="341630" cy="426720"/>
          </a:xfrm>
          <a:prstGeom prst="rect">
            <a:avLst/>
          </a:prstGeom>
          <a:noFill/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B8E1A34-72BA-6EDD-9E39-A667AE72487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12775">
            <a:off x="3335554" y="4568079"/>
            <a:ext cx="341630" cy="426720"/>
          </a:xfrm>
          <a:prstGeom prst="rect">
            <a:avLst/>
          </a:prstGeom>
          <a:noFill/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1AC5766-CB9D-D481-7BE2-8EA2B9B43B4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12775">
            <a:off x="4647759" y="6321636"/>
            <a:ext cx="341630" cy="426720"/>
          </a:xfrm>
          <a:prstGeom prst="rect">
            <a:avLst/>
          </a:prstGeom>
          <a:noFill/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F7C719A5-740B-F473-EA7E-06BE65EFC3EE}"/>
              </a:ext>
            </a:extLst>
          </p:cNvPr>
          <p:cNvSpPr txBox="1"/>
          <p:nvPr/>
        </p:nvSpPr>
        <p:spPr>
          <a:xfrm>
            <a:off x="2297914" y="3485355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T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445A0C97-253D-4036-7299-59F3B9A5E9A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7188">
            <a:off x="5449266" y="1914641"/>
            <a:ext cx="341630" cy="426720"/>
          </a:xfrm>
          <a:prstGeom prst="rect">
            <a:avLst/>
          </a:prstGeom>
          <a:noFill/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52DBC85-AC1C-E8D6-2BE2-413427E6797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12775">
            <a:off x="4674693" y="5017720"/>
            <a:ext cx="341630" cy="426720"/>
          </a:xfrm>
          <a:prstGeom prst="rect">
            <a:avLst/>
          </a:prstGeom>
          <a:noFill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79108C0-25D7-9268-7EC6-54E05FD4524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12775">
            <a:off x="6537853" y="5253070"/>
            <a:ext cx="341630" cy="426720"/>
          </a:xfrm>
          <a:prstGeom prst="rect">
            <a:avLst/>
          </a:prstGeom>
          <a:noFill/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CF119ED5-397F-3B32-2AB8-B767108D3FA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12775">
            <a:off x="9251313" y="5723768"/>
            <a:ext cx="341630" cy="426720"/>
          </a:xfrm>
          <a:prstGeom prst="rect">
            <a:avLst/>
          </a:prstGeom>
          <a:noFill/>
        </p:spPr>
      </p:pic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D4F6A42A-5265-D62B-318E-E763D9074A23}"/>
              </a:ext>
            </a:extLst>
          </p:cNvPr>
          <p:cNvCxnSpPr>
            <a:cxnSpLocks/>
          </p:cNvCxnSpPr>
          <p:nvPr/>
        </p:nvCxnSpPr>
        <p:spPr>
          <a:xfrm flipH="1">
            <a:off x="6105344" y="2276872"/>
            <a:ext cx="808166" cy="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8B153C23-279C-DB09-BCCC-86CC329F32F1}"/>
              </a:ext>
            </a:extLst>
          </p:cNvPr>
          <p:cNvCxnSpPr>
            <a:cxnSpLocks/>
          </p:cNvCxnSpPr>
          <p:nvPr/>
        </p:nvCxnSpPr>
        <p:spPr>
          <a:xfrm flipH="1">
            <a:off x="6601968" y="2452375"/>
            <a:ext cx="2385028" cy="1657525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Image 28">
            <a:extLst>
              <a:ext uri="{FF2B5EF4-FFF2-40B4-BE49-F238E27FC236}">
                <a16:creationId xmlns:a16="http://schemas.microsoft.com/office/drawing/2014/main" id="{AA4AB471-5D15-D4F6-90EB-702275AAAB7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7188">
            <a:off x="6883176" y="1914640"/>
            <a:ext cx="341630" cy="426720"/>
          </a:xfrm>
          <a:prstGeom prst="rect">
            <a:avLst/>
          </a:prstGeom>
          <a:noFill/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E9583306-7DB3-D1E0-50A7-F03AF8EE2DA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7188">
            <a:off x="8845090" y="1887258"/>
            <a:ext cx="341630" cy="426720"/>
          </a:xfrm>
          <a:prstGeom prst="rect">
            <a:avLst/>
          </a:prstGeom>
          <a:noFill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AAE2669-2099-8A2F-37D5-11C75B8CF5EC}"/>
              </a:ext>
            </a:extLst>
          </p:cNvPr>
          <p:cNvSpPr/>
          <p:nvPr/>
        </p:nvSpPr>
        <p:spPr>
          <a:xfrm>
            <a:off x="5483334" y="1886253"/>
            <a:ext cx="1789589" cy="57791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Flèche : droite 2">
            <a:extLst>
              <a:ext uri="{FF2B5EF4-FFF2-40B4-BE49-F238E27FC236}">
                <a16:creationId xmlns:a16="http://schemas.microsoft.com/office/drawing/2014/main" id="{50612056-6015-C94D-8E59-71BF53212CDB}"/>
              </a:ext>
            </a:extLst>
          </p:cNvPr>
          <p:cNvSpPr/>
          <p:nvPr/>
        </p:nvSpPr>
        <p:spPr>
          <a:xfrm>
            <a:off x="6509427" y="1399826"/>
            <a:ext cx="2232248" cy="632667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0A76237-FEF1-A0D4-84EA-DBC998A6ACE1}"/>
              </a:ext>
            </a:extLst>
          </p:cNvPr>
          <p:cNvSpPr txBox="1"/>
          <p:nvPr/>
        </p:nvSpPr>
        <p:spPr>
          <a:xfrm>
            <a:off x="7124387" y="1531348"/>
            <a:ext cx="848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RABOT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F7D2CF30-795E-3F4A-A40D-A09BB1E19659}"/>
              </a:ext>
            </a:extLst>
          </p:cNvPr>
          <p:cNvSpPr txBox="1"/>
          <p:nvPr/>
        </p:nvSpPr>
        <p:spPr>
          <a:xfrm flipH="1">
            <a:off x="358702" y="858660"/>
            <a:ext cx="7978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Défense coupée lorsque joueur 3 attaqué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7732482-E15F-52DD-A1AD-A4B04871E2A7}"/>
              </a:ext>
            </a:extLst>
          </p:cNvPr>
          <p:cNvSpPr txBox="1"/>
          <p:nvPr/>
        </p:nvSpPr>
        <p:spPr>
          <a:xfrm>
            <a:off x="4125524" y="6431835"/>
            <a:ext cx="39409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>
                <a:solidFill>
                  <a:srgbClr val="002060"/>
                </a:solidFill>
              </a:rPr>
              <a:t>Direction Technique Nationale de la FFRXIII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DF8443F-3BFF-19D3-55D8-4B8995BCC718}"/>
              </a:ext>
            </a:extLst>
          </p:cNvPr>
          <p:cNvSpPr txBox="1"/>
          <p:nvPr/>
        </p:nvSpPr>
        <p:spPr>
          <a:xfrm>
            <a:off x="9423009" y="80389"/>
            <a:ext cx="26846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i="1" dirty="0">
                <a:solidFill>
                  <a:srgbClr val="002060"/>
                </a:solidFill>
              </a:rPr>
              <a:t>Formation Entraîneur Fédéral</a:t>
            </a:r>
          </a:p>
        </p:txBody>
      </p:sp>
      <p:pic>
        <p:nvPicPr>
          <p:cNvPr id="22" name="Espace réservé du contenu 7">
            <a:extLst>
              <a:ext uri="{FF2B5EF4-FFF2-40B4-BE49-F238E27FC236}">
                <a16:creationId xmlns:a16="http://schemas.microsoft.com/office/drawing/2014/main" id="{1522905C-E632-D027-17BD-497330AB17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5" y="-5693"/>
            <a:ext cx="1468710" cy="510718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DB8B9CD8-8F98-8201-DD06-2D30B987C3BC}"/>
              </a:ext>
            </a:extLst>
          </p:cNvPr>
          <p:cNvSpPr txBox="1"/>
          <p:nvPr/>
        </p:nvSpPr>
        <p:spPr>
          <a:xfrm>
            <a:off x="4250306" y="-18195"/>
            <a:ext cx="2781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DÉFENSE COUPÉE</a:t>
            </a:r>
          </a:p>
        </p:txBody>
      </p:sp>
    </p:spTree>
    <p:extLst>
      <p:ext uri="{BB962C8B-B14F-4D97-AF65-F5344CB8AC3E}">
        <p14:creationId xmlns:p14="http://schemas.microsoft.com/office/powerpoint/2010/main" val="3727385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1643 L -0.00243 -0.01643 C -0.00625 -0.0419 -0.00572 -0.03356 -0.00659 -0.06042 C -0.00816 -0.1081 -0.00468 -0.08912 -0.00972 -0.11273 C -0.01319 -0.16296 -0.01336 -0.15949 -0.00868 -0.24745 C -0.00833 -0.25324 -0.00538 -0.25856 -0.00347 -0.26389 C -0.00052 -0.27222 0.00139 -0.28148 0.00573 -0.28866 C 0.02119 -0.31412 0.0073 -0.29004 0.02535 -0.32569 C 0.02813 -0.33079 0.03125 -0.33542 0.03369 -0.34074 C 0.03646 -0.34699 0.03855 -0.3537 0.04098 -0.35995 C 0.04237 -0.36366 0.04254 -0.36875 0.04497 -0.37106 C 0.04879 -0.3743 0.04809 -0.37199 0.04809 -0.37639 L 0.04809 -0.37639 " pathEditMode="relative" ptsTypes="AAAAAAAAAAAAA">
                                      <p:cBhvr>
                                        <p:cTn id="6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0.00046 L -4.16667E-7 0.00023 C -0.00039 -0.02268 -0.00039 -0.04491 -0.00078 -0.06667 C -0.00091 -0.06805 -0.00143 -0.06944 -0.00143 -0.07083 C -0.00143 -0.08773 -0.00104 -0.10486 -0.00078 -0.12199 C -0.00104 -0.1456 -0.00104 -0.16898 -0.00143 -0.19259 C -0.00156 -0.19468 -0.00182 -0.19676 -0.00195 -0.19884 C -0.00247 -0.2044 -0.00234 -0.20995 -0.00299 -0.21528 C -0.00365 -0.21921 -0.00508 -0.22222 -0.00586 -0.22616 C -0.00625 -0.22755 -0.00612 -0.22893 -0.00651 -0.23009 C -0.00781 -0.23403 -0.00963 -0.2375 -0.01107 -0.24097 C -0.01159 -0.24213 -0.01237 -0.24329 -0.01276 -0.24491 C -0.01406 -0.25 -0.01549 -0.2544 -0.01667 -0.25949 C -0.01901 -0.26852 -0.01862 -0.27477 -0.0224 -0.2838 C -0.02448 -0.28889 -0.025 -0.29005 -0.02708 -0.2963 C -0.02786 -0.29884 -0.02852 -0.30162 -0.02943 -0.30417 C -0.02982 -0.30625 -0.03047 -0.30764 -0.03099 -0.30995 C -0.03281 -0.32222 -0.02982 -0.30301 -0.0332 -0.31968 C -0.03372 -0.32083 -0.03346 -0.32268 -0.03398 -0.32477 C -0.03463 -0.32731 -0.03555 -0.33009 -0.0362 -0.33241 C -0.03711 -0.33634 -0.03815 -0.34005 -0.03906 -0.34352 C -0.03932 -0.34491 -0.03984 -0.34606 -0.04023 -0.34745 C -0.04075 -0.34977 -0.04141 -0.35208 -0.0418 -0.3544 C -0.04232 -0.35555 -0.04232 -0.35718 -0.04245 -0.35856 C -0.04297 -0.35995 -0.04362 -0.36134 -0.04414 -0.3625 C -0.04544 -0.37153 -0.04375 -0.36018 -0.04596 -0.37153 C -0.04661 -0.37546 -0.04635 -0.37662 -0.04766 -0.38009 C -0.04805 -0.38125 -0.04883 -0.38148 -0.04935 -0.38264 C -0.05 -0.38727 -0.04935 -0.38565 -0.05026 -0.3875 L -0.05026 -0.3875 " pathEditMode="relative" rAng="0" ptsTypes="AAAAAAAAAAAAAAAAAAAAAAAAAAAAAA">
                                      <p:cBhvr>
                                        <p:cTn id="8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3" y="-1932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44444E-6 L -1.45833E-6 0.00024 C 0.01146 -0.01921 0.00482 -0.00879 0.02813 -0.03865 C 0.02982 -0.04074 0.03216 -0.04189 0.03333 -0.04467 C 0.03854 -0.05671 0.0332 -0.0456 0.03958 -0.05601 C 0.04375 -0.06273 0.04701 -0.07106 0.05195 -0.07708 C 0.0543 -0.07963 0.05677 -0.0824 0.05899 -0.08564 C 0.06498 -0.09398 0.07695 -0.11875 0.07826 -0.12268 C 0.08151 -0.13148 0.07995 -0.12777 0.08281 -0.13402 C 0.08307 -0.13611 0.0832 -0.13819 0.0836 -0.14004 C 0.0862 -0.14907 0.08828 -0.15138 0.09167 -0.15972 C 0.09623 -0.17152 0.09427 -0.16828 0.0987 -0.18078 C 0.09909 -0.18217 0.09974 -0.18333 0.10052 -0.18449 L 0.10222 -0.19467 C 0.10248 -0.19606 0.10248 -0.19791 0.10313 -0.1993 L 0.10586 -0.20694 C 0.10625 -0.21041 0.10781 -0.22523 0.10847 -0.22662 C 0.10899 -0.22824 0.10977 -0.22986 0.11003 -0.23171 C 0.11185 -0.23888 0.11276 -0.24675 0.11445 -0.2537 C 0.11537 -0.25694 0.11706 -0.25949 0.1181 -0.2625 C 0.11888 -0.26481 0.11888 -0.26759 0.11979 -0.27013 L 0.12253 -0.27731 C 0.12279 -0.2824 0.12292 -0.28726 0.12344 -0.29236 C 0.12513 -0.31458 0.12513 -0.30324 0.12513 -0.3118 L 0.12513 -0.3118 " pathEditMode="relative" rAng="0" ptsTypes="AAAAAAAAAAAAAAAAAAAAAAAAA">
                                      <p:cBhvr>
                                        <p:cTn id="10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-1557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5E-6 4.81481E-6 L -0.09913 0.00231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65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125E-6 0 L -0.19817 0.27963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9" y="1398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5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703</Words>
  <Application>Microsoft Office PowerPoint</Application>
  <PresentationFormat>Grand écran</PresentationFormat>
  <Paragraphs>114</Paragraphs>
  <Slides>15</Slides>
  <Notes>0</Notes>
  <HiddenSlides>0</HiddenSlides>
  <MMClips>3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Wingdings</vt:lpstr>
      <vt:lpstr>Thème Office</vt:lpstr>
      <vt:lpstr>LA DEFENSE SUR LE JEU  AU LARGE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</dc:title>
  <dc:creator>Audrey ZITTER</dc:creator>
  <cp:lastModifiedBy>Audrey ZITTER</cp:lastModifiedBy>
  <cp:revision>7</cp:revision>
  <dcterms:created xsi:type="dcterms:W3CDTF">2023-07-17T12:56:24Z</dcterms:created>
  <dcterms:modified xsi:type="dcterms:W3CDTF">2023-09-05T13:58:47Z</dcterms:modified>
</cp:coreProperties>
</file>