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8" r:id="rId2"/>
    <p:sldId id="259" r:id="rId3"/>
    <p:sldId id="260" r:id="rId4"/>
    <p:sldId id="261" r:id="rId5"/>
    <p:sldId id="262" r:id="rId6"/>
    <p:sldId id="263" r:id="rId7"/>
    <p:sldId id="264" r:id="rId8"/>
    <p:sldId id="268" r:id="rId9"/>
    <p:sldId id="269" r:id="rId10"/>
    <p:sldId id="266" r:id="rId11"/>
    <p:sldId id="267"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5" autoAdjust="0"/>
    <p:restoredTop sz="94660"/>
  </p:normalViewPr>
  <p:slideViewPr>
    <p:cSldViewPr snapToGrid="0">
      <p:cViewPr varScale="1">
        <p:scale>
          <a:sx n="82" d="100"/>
          <a:sy n="82" d="100"/>
        </p:scale>
        <p:origin x="46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drey ZITTER" userId="5517ed808c205169" providerId="LiveId" clId="{647C798C-0064-463C-A0DD-9D2EE2260112}"/>
    <pc:docChg chg="delSld">
      <pc:chgData name="Audrey ZITTER" userId="5517ed808c205169" providerId="LiveId" clId="{647C798C-0064-463C-A0DD-9D2EE2260112}" dt="2023-09-05T14:11:27.055" v="0" actId="47"/>
      <pc:docMkLst>
        <pc:docMk/>
      </pc:docMkLst>
      <pc:sldChg chg="del">
        <pc:chgData name="Audrey ZITTER" userId="5517ed808c205169" providerId="LiveId" clId="{647C798C-0064-463C-A0DD-9D2EE2260112}" dt="2023-09-05T14:11:27.055" v="0" actId="47"/>
        <pc:sldMkLst>
          <pc:docMk/>
          <pc:sldMk cId="2958259809" sldId="25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1CBD2D-4A23-F547-B8B8-19B707EBC957}" type="datetimeFigureOut">
              <a:rPr lang="fr-FR" smtClean="0"/>
              <a:t>07/10/2024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0011B5-BEF3-0840-B3C6-F8B422E5649C}" type="slidenum">
              <a:rPr lang="fr-FR" smtClean="0"/>
              <a:t>‹N°›</a:t>
            </a:fld>
            <a:endParaRPr lang="fr-FR"/>
          </a:p>
        </p:txBody>
      </p:sp>
    </p:spTree>
    <p:extLst>
      <p:ext uri="{BB962C8B-B14F-4D97-AF65-F5344CB8AC3E}">
        <p14:creationId xmlns:p14="http://schemas.microsoft.com/office/powerpoint/2010/main" val="4175586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20f40e1f59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20f40e1f59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48261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DBADFE-7895-A64A-1FBC-52263025B95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2A42AB86-5D64-C037-729A-5C225DCD6F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353B5A25-56A3-D389-E001-AF48006A0E09}"/>
              </a:ext>
            </a:extLst>
          </p:cNvPr>
          <p:cNvSpPr>
            <a:spLocks noGrp="1"/>
          </p:cNvSpPr>
          <p:nvPr>
            <p:ph type="dt" sz="half" idx="10"/>
          </p:nvPr>
        </p:nvSpPr>
        <p:spPr/>
        <p:txBody>
          <a:bodyPr/>
          <a:lstStyle/>
          <a:p>
            <a:fld id="{38EEE662-4866-4AEE-8866-2A8D1C7A3B72}" type="datetimeFigureOut">
              <a:rPr lang="fr-FR" smtClean="0"/>
              <a:t>07/10/2024</a:t>
            </a:fld>
            <a:endParaRPr lang="fr-FR"/>
          </a:p>
        </p:txBody>
      </p:sp>
      <p:sp>
        <p:nvSpPr>
          <p:cNvPr id="5" name="Espace réservé du pied de page 4">
            <a:extLst>
              <a:ext uri="{FF2B5EF4-FFF2-40B4-BE49-F238E27FC236}">
                <a16:creationId xmlns:a16="http://schemas.microsoft.com/office/drawing/2014/main" id="{3B8B49A7-EC8D-C334-CC2F-7934B44E3D1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4B18807-D607-5C71-C52E-C954E8C68B79}"/>
              </a:ext>
            </a:extLst>
          </p:cNvPr>
          <p:cNvSpPr>
            <a:spLocks noGrp="1"/>
          </p:cNvSpPr>
          <p:nvPr>
            <p:ph type="sldNum" sz="quarter" idx="12"/>
          </p:nvPr>
        </p:nvSpPr>
        <p:spPr/>
        <p:txBody>
          <a:bodyPr/>
          <a:lstStyle/>
          <a:p>
            <a:fld id="{7796D525-46AC-44FC-9759-87F676C52102}" type="slidenum">
              <a:rPr lang="fr-FR" smtClean="0"/>
              <a:t>‹N°›</a:t>
            </a:fld>
            <a:endParaRPr lang="fr-FR"/>
          </a:p>
        </p:txBody>
      </p:sp>
    </p:spTree>
    <p:extLst>
      <p:ext uri="{BB962C8B-B14F-4D97-AF65-F5344CB8AC3E}">
        <p14:creationId xmlns:p14="http://schemas.microsoft.com/office/powerpoint/2010/main" val="3835347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3EF602-EB52-C1F9-0DAF-22072CFDEBA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2216F7E-A388-968A-C1FE-923E28635D2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33DED2F-6AC2-C83C-D78F-C5398189F3DB}"/>
              </a:ext>
            </a:extLst>
          </p:cNvPr>
          <p:cNvSpPr>
            <a:spLocks noGrp="1"/>
          </p:cNvSpPr>
          <p:nvPr>
            <p:ph type="dt" sz="half" idx="10"/>
          </p:nvPr>
        </p:nvSpPr>
        <p:spPr/>
        <p:txBody>
          <a:bodyPr/>
          <a:lstStyle/>
          <a:p>
            <a:fld id="{38EEE662-4866-4AEE-8866-2A8D1C7A3B72}" type="datetimeFigureOut">
              <a:rPr lang="fr-FR" smtClean="0"/>
              <a:t>07/10/2024</a:t>
            </a:fld>
            <a:endParaRPr lang="fr-FR"/>
          </a:p>
        </p:txBody>
      </p:sp>
      <p:sp>
        <p:nvSpPr>
          <p:cNvPr id="5" name="Espace réservé du pied de page 4">
            <a:extLst>
              <a:ext uri="{FF2B5EF4-FFF2-40B4-BE49-F238E27FC236}">
                <a16:creationId xmlns:a16="http://schemas.microsoft.com/office/drawing/2014/main" id="{33D35E85-8F78-E1F7-97EC-D943BF690DC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D898624-F819-9341-DABD-BD5AA6DE2F01}"/>
              </a:ext>
            </a:extLst>
          </p:cNvPr>
          <p:cNvSpPr>
            <a:spLocks noGrp="1"/>
          </p:cNvSpPr>
          <p:nvPr>
            <p:ph type="sldNum" sz="quarter" idx="12"/>
          </p:nvPr>
        </p:nvSpPr>
        <p:spPr/>
        <p:txBody>
          <a:bodyPr/>
          <a:lstStyle/>
          <a:p>
            <a:fld id="{7796D525-46AC-44FC-9759-87F676C52102}" type="slidenum">
              <a:rPr lang="fr-FR" smtClean="0"/>
              <a:t>‹N°›</a:t>
            </a:fld>
            <a:endParaRPr lang="fr-FR"/>
          </a:p>
        </p:txBody>
      </p:sp>
    </p:spTree>
    <p:extLst>
      <p:ext uri="{BB962C8B-B14F-4D97-AF65-F5344CB8AC3E}">
        <p14:creationId xmlns:p14="http://schemas.microsoft.com/office/powerpoint/2010/main" val="144807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F11CA02-8B25-DD91-0089-F1365C55C306}"/>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D8B834C7-E1DF-3F62-A430-8C30BD0148D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5F2B8A0-42A3-79B4-D9DB-9863BC9924F8}"/>
              </a:ext>
            </a:extLst>
          </p:cNvPr>
          <p:cNvSpPr>
            <a:spLocks noGrp="1"/>
          </p:cNvSpPr>
          <p:nvPr>
            <p:ph type="dt" sz="half" idx="10"/>
          </p:nvPr>
        </p:nvSpPr>
        <p:spPr/>
        <p:txBody>
          <a:bodyPr/>
          <a:lstStyle/>
          <a:p>
            <a:fld id="{38EEE662-4866-4AEE-8866-2A8D1C7A3B72}" type="datetimeFigureOut">
              <a:rPr lang="fr-FR" smtClean="0"/>
              <a:t>07/10/2024</a:t>
            </a:fld>
            <a:endParaRPr lang="fr-FR"/>
          </a:p>
        </p:txBody>
      </p:sp>
      <p:sp>
        <p:nvSpPr>
          <p:cNvPr id="5" name="Espace réservé du pied de page 4">
            <a:extLst>
              <a:ext uri="{FF2B5EF4-FFF2-40B4-BE49-F238E27FC236}">
                <a16:creationId xmlns:a16="http://schemas.microsoft.com/office/drawing/2014/main" id="{1151D232-7C98-3C82-1643-C599AEC4D54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D52F15C-C158-C7D2-D85B-6489BE51C675}"/>
              </a:ext>
            </a:extLst>
          </p:cNvPr>
          <p:cNvSpPr>
            <a:spLocks noGrp="1"/>
          </p:cNvSpPr>
          <p:nvPr>
            <p:ph type="sldNum" sz="quarter" idx="12"/>
          </p:nvPr>
        </p:nvSpPr>
        <p:spPr/>
        <p:txBody>
          <a:bodyPr/>
          <a:lstStyle/>
          <a:p>
            <a:fld id="{7796D525-46AC-44FC-9759-87F676C52102}" type="slidenum">
              <a:rPr lang="fr-FR" smtClean="0"/>
              <a:t>‹N°›</a:t>
            </a:fld>
            <a:endParaRPr lang="fr-FR"/>
          </a:p>
        </p:txBody>
      </p:sp>
    </p:spTree>
    <p:extLst>
      <p:ext uri="{BB962C8B-B14F-4D97-AF65-F5344CB8AC3E}">
        <p14:creationId xmlns:p14="http://schemas.microsoft.com/office/powerpoint/2010/main" val="733212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fr-FR" smtClean="0"/>
              <a:pPr/>
              <a:t>‹N°›</a:t>
            </a:fld>
            <a:endParaRPr lang="fr-FR"/>
          </a:p>
        </p:txBody>
      </p:sp>
    </p:spTree>
    <p:extLst>
      <p:ext uri="{BB962C8B-B14F-4D97-AF65-F5344CB8AC3E}">
        <p14:creationId xmlns:p14="http://schemas.microsoft.com/office/powerpoint/2010/main" val="2537490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BFB81D-298C-63EB-3A4E-41AAB289761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D6087BB-A8D2-ADE5-668C-838ED1C141A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5E080C7-F7FF-A533-0B3D-C3EC605965DA}"/>
              </a:ext>
            </a:extLst>
          </p:cNvPr>
          <p:cNvSpPr>
            <a:spLocks noGrp="1"/>
          </p:cNvSpPr>
          <p:nvPr>
            <p:ph type="dt" sz="half" idx="10"/>
          </p:nvPr>
        </p:nvSpPr>
        <p:spPr/>
        <p:txBody>
          <a:bodyPr/>
          <a:lstStyle/>
          <a:p>
            <a:fld id="{38EEE662-4866-4AEE-8866-2A8D1C7A3B72}" type="datetimeFigureOut">
              <a:rPr lang="fr-FR" smtClean="0"/>
              <a:t>07/10/2024</a:t>
            </a:fld>
            <a:endParaRPr lang="fr-FR"/>
          </a:p>
        </p:txBody>
      </p:sp>
      <p:sp>
        <p:nvSpPr>
          <p:cNvPr id="5" name="Espace réservé du pied de page 4">
            <a:extLst>
              <a:ext uri="{FF2B5EF4-FFF2-40B4-BE49-F238E27FC236}">
                <a16:creationId xmlns:a16="http://schemas.microsoft.com/office/drawing/2014/main" id="{0A59E9BB-4535-B6A8-BD48-5273142075A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1FAD82A-3F89-D34C-5C11-350071582325}"/>
              </a:ext>
            </a:extLst>
          </p:cNvPr>
          <p:cNvSpPr>
            <a:spLocks noGrp="1"/>
          </p:cNvSpPr>
          <p:nvPr>
            <p:ph type="sldNum" sz="quarter" idx="12"/>
          </p:nvPr>
        </p:nvSpPr>
        <p:spPr/>
        <p:txBody>
          <a:bodyPr/>
          <a:lstStyle/>
          <a:p>
            <a:fld id="{7796D525-46AC-44FC-9759-87F676C52102}" type="slidenum">
              <a:rPr lang="fr-FR" smtClean="0"/>
              <a:t>‹N°›</a:t>
            </a:fld>
            <a:endParaRPr lang="fr-FR"/>
          </a:p>
        </p:txBody>
      </p:sp>
    </p:spTree>
    <p:extLst>
      <p:ext uri="{BB962C8B-B14F-4D97-AF65-F5344CB8AC3E}">
        <p14:creationId xmlns:p14="http://schemas.microsoft.com/office/powerpoint/2010/main" val="299689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88CF6C-6124-D721-D553-5E3BEB1DD3D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9261898-8218-ED7F-AFFA-3D4321D709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916DA5E-6A96-5CE3-6C96-5C8459A9EE87}"/>
              </a:ext>
            </a:extLst>
          </p:cNvPr>
          <p:cNvSpPr>
            <a:spLocks noGrp="1"/>
          </p:cNvSpPr>
          <p:nvPr>
            <p:ph type="dt" sz="half" idx="10"/>
          </p:nvPr>
        </p:nvSpPr>
        <p:spPr/>
        <p:txBody>
          <a:bodyPr/>
          <a:lstStyle/>
          <a:p>
            <a:fld id="{38EEE662-4866-4AEE-8866-2A8D1C7A3B72}" type="datetimeFigureOut">
              <a:rPr lang="fr-FR" smtClean="0"/>
              <a:t>07/10/2024</a:t>
            </a:fld>
            <a:endParaRPr lang="fr-FR"/>
          </a:p>
        </p:txBody>
      </p:sp>
      <p:sp>
        <p:nvSpPr>
          <p:cNvPr id="5" name="Espace réservé du pied de page 4">
            <a:extLst>
              <a:ext uri="{FF2B5EF4-FFF2-40B4-BE49-F238E27FC236}">
                <a16:creationId xmlns:a16="http://schemas.microsoft.com/office/drawing/2014/main" id="{C9886DD8-C910-F656-7DA2-E93515EE0DB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D7C6ECF-76D4-38EB-0D49-397A1B7B84A5}"/>
              </a:ext>
            </a:extLst>
          </p:cNvPr>
          <p:cNvSpPr>
            <a:spLocks noGrp="1"/>
          </p:cNvSpPr>
          <p:nvPr>
            <p:ph type="sldNum" sz="quarter" idx="12"/>
          </p:nvPr>
        </p:nvSpPr>
        <p:spPr/>
        <p:txBody>
          <a:bodyPr/>
          <a:lstStyle/>
          <a:p>
            <a:fld id="{7796D525-46AC-44FC-9759-87F676C52102}" type="slidenum">
              <a:rPr lang="fr-FR" smtClean="0"/>
              <a:t>‹N°›</a:t>
            </a:fld>
            <a:endParaRPr lang="fr-FR"/>
          </a:p>
        </p:txBody>
      </p:sp>
    </p:spTree>
    <p:extLst>
      <p:ext uri="{BB962C8B-B14F-4D97-AF65-F5344CB8AC3E}">
        <p14:creationId xmlns:p14="http://schemas.microsoft.com/office/powerpoint/2010/main" val="431117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38E948-8547-BEBE-D188-9656219F878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24543F0-61B0-D242-E81D-EE04368A1AA3}"/>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9AC81DA-E6F7-CBD2-D55D-9EA1BA369E35}"/>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28F059BF-97A8-F13F-5EA6-52F59388C303}"/>
              </a:ext>
            </a:extLst>
          </p:cNvPr>
          <p:cNvSpPr>
            <a:spLocks noGrp="1"/>
          </p:cNvSpPr>
          <p:nvPr>
            <p:ph type="dt" sz="half" idx="10"/>
          </p:nvPr>
        </p:nvSpPr>
        <p:spPr/>
        <p:txBody>
          <a:bodyPr/>
          <a:lstStyle/>
          <a:p>
            <a:fld id="{38EEE662-4866-4AEE-8866-2A8D1C7A3B72}" type="datetimeFigureOut">
              <a:rPr lang="fr-FR" smtClean="0"/>
              <a:t>07/10/2024</a:t>
            </a:fld>
            <a:endParaRPr lang="fr-FR"/>
          </a:p>
        </p:txBody>
      </p:sp>
      <p:sp>
        <p:nvSpPr>
          <p:cNvPr id="6" name="Espace réservé du pied de page 5">
            <a:extLst>
              <a:ext uri="{FF2B5EF4-FFF2-40B4-BE49-F238E27FC236}">
                <a16:creationId xmlns:a16="http://schemas.microsoft.com/office/drawing/2014/main" id="{771EA064-1108-2A49-8467-7BA90BBA01C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5744969-A27B-C0B1-3B2B-85750984A7E4}"/>
              </a:ext>
            </a:extLst>
          </p:cNvPr>
          <p:cNvSpPr>
            <a:spLocks noGrp="1"/>
          </p:cNvSpPr>
          <p:nvPr>
            <p:ph type="sldNum" sz="quarter" idx="12"/>
          </p:nvPr>
        </p:nvSpPr>
        <p:spPr/>
        <p:txBody>
          <a:bodyPr/>
          <a:lstStyle/>
          <a:p>
            <a:fld id="{7796D525-46AC-44FC-9759-87F676C52102}" type="slidenum">
              <a:rPr lang="fr-FR" smtClean="0"/>
              <a:t>‹N°›</a:t>
            </a:fld>
            <a:endParaRPr lang="fr-FR"/>
          </a:p>
        </p:txBody>
      </p:sp>
    </p:spTree>
    <p:extLst>
      <p:ext uri="{BB962C8B-B14F-4D97-AF65-F5344CB8AC3E}">
        <p14:creationId xmlns:p14="http://schemas.microsoft.com/office/powerpoint/2010/main" val="1646773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ACED4D-3215-CBBA-4066-D27452ED7E23}"/>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F19D67B1-5C99-6CF8-EB33-A34D543788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0CA4446-986A-5259-B409-A2F64FEA6F2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48DC076-62A2-2B6B-8A78-FF30F5E749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A22EA81-E3E8-B8D1-234A-A84CF082B7F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150ED667-D010-EDFA-55C7-AAF9713EE7A4}"/>
              </a:ext>
            </a:extLst>
          </p:cNvPr>
          <p:cNvSpPr>
            <a:spLocks noGrp="1"/>
          </p:cNvSpPr>
          <p:nvPr>
            <p:ph type="dt" sz="half" idx="10"/>
          </p:nvPr>
        </p:nvSpPr>
        <p:spPr/>
        <p:txBody>
          <a:bodyPr/>
          <a:lstStyle/>
          <a:p>
            <a:fld id="{38EEE662-4866-4AEE-8866-2A8D1C7A3B72}" type="datetimeFigureOut">
              <a:rPr lang="fr-FR" smtClean="0"/>
              <a:t>07/10/2024</a:t>
            </a:fld>
            <a:endParaRPr lang="fr-FR"/>
          </a:p>
        </p:txBody>
      </p:sp>
      <p:sp>
        <p:nvSpPr>
          <p:cNvPr id="8" name="Espace réservé du pied de page 7">
            <a:extLst>
              <a:ext uri="{FF2B5EF4-FFF2-40B4-BE49-F238E27FC236}">
                <a16:creationId xmlns:a16="http://schemas.microsoft.com/office/drawing/2014/main" id="{50D4C58B-B94E-2BC7-A8DF-17CA79CC034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EF81A00-E8A8-82E1-F6D2-4C42C11A3412}"/>
              </a:ext>
            </a:extLst>
          </p:cNvPr>
          <p:cNvSpPr>
            <a:spLocks noGrp="1"/>
          </p:cNvSpPr>
          <p:nvPr>
            <p:ph type="sldNum" sz="quarter" idx="12"/>
          </p:nvPr>
        </p:nvSpPr>
        <p:spPr/>
        <p:txBody>
          <a:bodyPr/>
          <a:lstStyle/>
          <a:p>
            <a:fld id="{7796D525-46AC-44FC-9759-87F676C52102}" type="slidenum">
              <a:rPr lang="fr-FR" smtClean="0"/>
              <a:t>‹N°›</a:t>
            </a:fld>
            <a:endParaRPr lang="fr-FR"/>
          </a:p>
        </p:txBody>
      </p:sp>
    </p:spTree>
    <p:extLst>
      <p:ext uri="{BB962C8B-B14F-4D97-AF65-F5344CB8AC3E}">
        <p14:creationId xmlns:p14="http://schemas.microsoft.com/office/powerpoint/2010/main" val="398839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496601-58CA-C7CA-F25D-D1E48181729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E6EC628-560F-CBF5-53A6-24B9B76976B5}"/>
              </a:ext>
            </a:extLst>
          </p:cNvPr>
          <p:cNvSpPr>
            <a:spLocks noGrp="1"/>
          </p:cNvSpPr>
          <p:nvPr>
            <p:ph type="dt" sz="half" idx="10"/>
          </p:nvPr>
        </p:nvSpPr>
        <p:spPr/>
        <p:txBody>
          <a:bodyPr/>
          <a:lstStyle/>
          <a:p>
            <a:fld id="{38EEE662-4866-4AEE-8866-2A8D1C7A3B72}" type="datetimeFigureOut">
              <a:rPr lang="fr-FR" smtClean="0"/>
              <a:t>07/10/2024</a:t>
            </a:fld>
            <a:endParaRPr lang="fr-FR"/>
          </a:p>
        </p:txBody>
      </p:sp>
      <p:sp>
        <p:nvSpPr>
          <p:cNvPr id="4" name="Espace réservé du pied de page 3">
            <a:extLst>
              <a:ext uri="{FF2B5EF4-FFF2-40B4-BE49-F238E27FC236}">
                <a16:creationId xmlns:a16="http://schemas.microsoft.com/office/drawing/2014/main" id="{9DAE5ABF-10E6-B24C-332C-CF09BFFAAC2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25269C4-4DC6-3A39-9B65-57DC4152CD3C}"/>
              </a:ext>
            </a:extLst>
          </p:cNvPr>
          <p:cNvSpPr>
            <a:spLocks noGrp="1"/>
          </p:cNvSpPr>
          <p:nvPr>
            <p:ph type="sldNum" sz="quarter" idx="12"/>
          </p:nvPr>
        </p:nvSpPr>
        <p:spPr/>
        <p:txBody>
          <a:bodyPr/>
          <a:lstStyle/>
          <a:p>
            <a:fld id="{7796D525-46AC-44FC-9759-87F676C52102}" type="slidenum">
              <a:rPr lang="fr-FR" smtClean="0"/>
              <a:t>‹N°›</a:t>
            </a:fld>
            <a:endParaRPr lang="fr-FR"/>
          </a:p>
        </p:txBody>
      </p:sp>
    </p:spTree>
    <p:extLst>
      <p:ext uri="{BB962C8B-B14F-4D97-AF65-F5344CB8AC3E}">
        <p14:creationId xmlns:p14="http://schemas.microsoft.com/office/powerpoint/2010/main" val="1158197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BC09C94-B672-F0AD-55E6-09EF5145DC6C}"/>
              </a:ext>
            </a:extLst>
          </p:cNvPr>
          <p:cNvSpPr>
            <a:spLocks noGrp="1"/>
          </p:cNvSpPr>
          <p:nvPr>
            <p:ph type="dt" sz="half" idx="10"/>
          </p:nvPr>
        </p:nvSpPr>
        <p:spPr/>
        <p:txBody>
          <a:bodyPr/>
          <a:lstStyle/>
          <a:p>
            <a:fld id="{38EEE662-4866-4AEE-8866-2A8D1C7A3B72}" type="datetimeFigureOut">
              <a:rPr lang="fr-FR" smtClean="0"/>
              <a:t>07/10/2024</a:t>
            </a:fld>
            <a:endParaRPr lang="fr-FR"/>
          </a:p>
        </p:txBody>
      </p:sp>
      <p:sp>
        <p:nvSpPr>
          <p:cNvPr id="3" name="Espace réservé du pied de page 2">
            <a:extLst>
              <a:ext uri="{FF2B5EF4-FFF2-40B4-BE49-F238E27FC236}">
                <a16:creationId xmlns:a16="http://schemas.microsoft.com/office/drawing/2014/main" id="{2C0D1BC0-94BB-0EF3-A193-848C55D38A5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2D3E32C-2ADD-2954-5707-9BDE9F832FA9}"/>
              </a:ext>
            </a:extLst>
          </p:cNvPr>
          <p:cNvSpPr>
            <a:spLocks noGrp="1"/>
          </p:cNvSpPr>
          <p:nvPr>
            <p:ph type="sldNum" sz="quarter" idx="12"/>
          </p:nvPr>
        </p:nvSpPr>
        <p:spPr/>
        <p:txBody>
          <a:bodyPr/>
          <a:lstStyle/>
          <a:p>
            <a:fld id="{7796D525-46AC-44FC-9759-87F676C52102}" type="slidenum">
              <a:rPr lang="fr-FR" smtClean="0"/>
              <a:t>‹N°›</a:t>
            </a:fld>
            <a:endParaRPr lang="fr-FR"/>
          </a:p>
        </p:txBody>
      </p:sp>
    </p:spTree>
    <p:extLst>
      <p:ext uri="{BB962C8B-B14F-4D97-AF65-F5344CB8AC3E}">
        <p14:creationId xmlns:p14="http://schemas.microsoft.com/office/powerpoint/2010/main" val="578739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2B772A-024C-89FE-FEA5-FD201F5F55E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B1C1518-2374-F3DC-D4F2-956E55E6AA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196446B-2E1A-C33C-2C0F-1DE270E954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EF9482A-BC28-2C65-7851-772D9EB010A5}"/>
              </a:ext>
            </a:extLst>
          </p:cNvPr>
          <p:cNvSpPr>
            <a:spLocks noGrp="1"/>
          </p:cNvSpPr>
          <p:nvPr>
            <p:ph type="dt" sz="half" idx="10"/>
          </p:nvPr>
        </p:nvSpPr>
        <p:spPr/>
        <p:txBody>
          <a:bodyPr/>
          <a:lstStyle/>
          <a:p>
            <a:fld id="{38EEE662-4866-4AEE-8866-2A8D1C7A3B72}" type="datetimeFigureOut">
              <a:rPr lang="fr-FR" smtClean="0"/>
              <a:t>07/10/2024</a:t>
            </a:fld>
            <a:endParaRPr lang="fr-FR"/>
          </a:p>
        </p:txBody>
      </p:sp>
      <p:sp>
        <p:nvSpPr>
          <p:cNvPr id="6" name="Espace réservé du pied de page 5">
            <a:extLst>
              <a:ext uri="{FF2B5EF4-FFF2-40B4-BE49-F238E27FC236}">
                <a16:creationId xmlns:a16="http://schemas.microsoft.com/office/drawing/2014/main" id="{F840CB51-F65F-F30A-8402-7E4CD26EAE3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B6AB6D0-1189-DCE3-2038-2D1BC70A33C5}"/>
              </a:ext>
            </a:extLst>
          </p:cNvPr>
          <p:cNvSpPr>
            <a:spLocks noGrp="1"/>
          </p:cNvSpPr>
          <p:nvPr>
            <p:ph type="sldNum" sz="quarter" idx="12"/>
          </p:nvPr>
        </p:nvSpPr>
        <p:spPr/>
        <p:txBody>
          <a:bodyPr/>
          <a:lstStyle/>
          <a:p>
            <a:fld id="{7796D525-46AC-44FC-9759-87F676C52102}" type="slidenum">
              <a:rPr lang="fr-FR" smtClean="0"/>
              <a:t>‹N°›</a:t>
            </a:fld>
            <a:endParaRPr lang="fr-FR"/>
          </a:p>
        </p:txBody>
      </p:sp>
    </p:spTree>
    <p:extLst>
      <p:ext uri="{BB962C8B-B14F-4D97-AF65-F5344CB8AC3E}">
        <p14:creationId xmlns:p14="http://schemas.microsoft.com/office/powerpoint/2010/main" val="3831518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503C6-B571-3D98-9968-EF2281BF83A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59E8ED95-AF72-4C07-4D7B-E984008B21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A5E9060-B0F0-52A6-1CFF-731F8FDC0B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022DEDB-1BD5-5EA3-2BA5-17378EBEC17C}"/>
              </a:ext>
            </a:extLst>
          </p:cNvPr>
          <p:cNvSpPr>
            <a:spLocks noGrp="1"/>
          </p:cNvSpPr>
          <p:nvPr>
            <p:ph type="dt" sz="half" idx="10"/>
          </p:nvPr>
        </p:nvSpPr>
        <p:spPr/>
        <p:txBody>
          <a:bodyPr/>
          <a:lstStyle/>
          <a:p>
            <a:fld id="{38EEE662-4866-4AEE-8866-2A8D1C7A3B72}" type="datetimeFigureOut">
              <a:rPr lang="fr-FR" smtClean="0"/>
              <a:t>07/10/2024</a:t>
            </a:fld>
            <a:endParaRPr lang="fr-FR"/>
          </a:p>
        </p:txBody>
      </p:sp>
      <p:sp>
        <p:nvSpPr>
          <p:cNvPr id="6" name="Espace réservé du pied de page 5">
            <a:extLst>
              <a:ext uri="{FF2B5EF4-FFF2-40B4-BE49-F238E27FC236}">
                <a16:creationId xmlns:a16="http://schemas.microsoft.com/office/drawing/2014/main" id="{0E6459B0-2F1B-581C-8BD9-594F9F44049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3091C11-C5CD-2823-18F9-98A05644F3F7}"/>
              </a:ext>
            </a:extLst>
          </p:cNvPr>
          <p:cNvSpPr>
            <a:spLocks noGrp="1"/>
          </p:cNvSpPr>
          <p:nvPr>
            <p:ph type="sldNum" sz="quarter" idx="12"/>
          </p:nvPr>
        </p:nvSpPr>
        <p:spPr/>
        <p:txBody>
          <a:bodyPr/>
          <a:lstStyle/>
          <a:p>
            <a:fld id="{7796D525-46AC-44FC-9759-87F676C52102}" type="slidenum">
              <a:rPr lang="fr-FR" smtClean="0"/>
              <a:t>‹N°›</a:t>
            </a:fld>
            <a:endParaRPr lang="fr-FR"/>
          </a:p>
        </p:txBody>
      </p:sp>
    </p:spTree>
    <p:extLst>
      <p:ext uri="{BB962C8B-B14F-4D97-AF65-F5344CB8AC3E}">
        <p14:creationId xmlns:p14="http://schemas.microsoft.com/office/powerpoint/2010/main" val="4072616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54BFCDA-0836-128A-CA1C-963F943A2E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5850396-DCDB-2513-9134-F765397E98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EDF1AC9-E646-8D0D-C924-02839834F7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EEE662-4866-4AEE-8866-2A8D1C7A3B72}" type="datetimeFigureOut">
              <a:rPr lang="fr-FR" smtClean="0"/>
              <a:t>07/10/2024</a:t>
            </a:fld>
            <a:endParaRPr lang="fr-FR"/>
          </a:p>
        </p:txBody>
      </p:sp>
      <p:sp>
        <p:nvSpPr>
          <p:cNvPr id="5" name="Espace réservé du pied de page 4">
            <a:extLst>
              <a:ext uri="{FF2B5EF4-FFF2-40B4-BE49-F238E27FC236}">
                <a16:creationId xmlns:a16="http://schemas.microsoft.com/office/drawing/2014/main" id="{135539A8-887A-4572-189F-C309954E87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BCD0DFBA-4C72-A131-9B9C-FE116C635F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96D525-46AC-44FC-9759-87F676C52102}" type="slidenum">
              <a:rPr lang="fr-FR" smtClean="0"/>
              <a:t>‹N°›</a:t>
            </a:fld>
            <a:endParaRPr lang="fr-FR"/>
          </a:p>
        </p:txBody>
      </p:sp>
    </p:spTree>
    <p:extLst>
      <p:ext uri="{BB962C8B-B14F-4D97-AF65-F5344CB8AC3E}">
        <p14:creationId xmlns:p14="http://schemas.microsoft.com/office/powerpoint/2010/main" val="1403275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2.xml"/><Relationship Id="rId4" Type="http://schemas.openxmlformats.org/officeDocument/2006/relationships/hyperlink" Target="https://www.youtube.com/watch?v=lfSKL0llbFs&amp;t=6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t3kzleGEa7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t3kzleGEa7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8803F6-0382-4835-763E-EB1DB525E9C8}"/>
              </a:ext>
            </a:extLst>
          </p:cNvPr>
          <p:cNvSpPr>
            <a:spLocks noGrp="1"/>
          </p:cNvSpPr>
          <p:nvPr>
            <p:ph type="title"/>
          </p:nvPr>
        </p:nvSpPr>
        <p:spPr>
          <a:xfrm>
            <a:off x="838200" y="604028"/>
            <a:ext cx="10515600" cy="1086660"/>
          </a:xfrm>
        </p:spPr>
        <p:txBody>
          <a:bodyPr/>
          <a:lstStyle/>
          <a:p>
            <a:pPr algn="ctr"/>
            <a:r>
              <a:rPr lang="fr-FR" b="1" dirty="0">
                <a:solidFill>
                  <a:srgbClr val="002060"/>
                </a:solidFill>
              </a:rPr>
              <a:t>Les bases de la préparation physique</a:t>
            </a:r>
            <a:endParaRPr lang="fr-FR" dirty="0"/>
          </a:p>
        </p:txBody>
      </p:sp>
      <p:sp>
        <p:nvSpPr>
          <p:cNvPr id="4" name="ZoneTexte 3">
            <a:extLst>
              <a:ext uri="{FF2B5EF4-FFF2-40B4-BE49-F238E27FC236}">
                <a16:creationId xmlns:a16="http://schemas.microsoft.com/office/drawing/2014/main" id="{AF7039AD-B84E-69D1-C673-B2BA16DA2FAB}"/>
              </a:ext>
            </a:extLst>
          </p:cNvPr>
          <p:cNvSpPr txBox="1"/>
          <p:nvPr/>
        </p:nvSpPr>
        <p:spPr>
          <a:xfrm>
            <a:off x="9414044" y="179392"/>
            <a:ext cx="2684646" cy="338554"/>
          </a:xfrm>
          <a:prstGeom prst="rect">
            <a:avLst/>
          </a:prstGeom>
          <a:noFill/>
        </p:spPr>
        <p:txBody>
          <a:bodyPr wrap="none" rtlCol="0">
            <a:spAutoFit/>
          </a:bodyPr>
          <a:lstStyle/>
          <a:p>
            <a:r>
              <a:rPr lang="fr-FR" sz="1600" b="1" i="1" dirty="0">
                <a:solidFill>
                  <a:srgbClr val="002060"/>
                </a:solidFill>
              </a:rPr>
              <a:t>Formation Entraîneur Fédéral</a:t>
            </a:r>
          </a:p>
        </p:txBody>
      </p:sp>
      <p:pic>
        <p:nvPicPr>
          <p:cNvPr id="5" name="Espace réservé du contenu 7">
            <a:extLst>
              <a:ext uri="{FF2B5EF4-FFF2-40B4-BE49-F238E27FC236}">
                <a16:creationId xmlns:a16="http://schemas.microsoft.com/office/drawing/2014/main" id="{C2283E8A-127F-51DC-3744-54EC46C1DE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10" y="93310"/>
            <a:ext cx="1468710" cy="510718"/>
          </a:xfrm>
          <a:prstGeom prst="rect">
            <a:avLst/>
          </a:prstGeom>
        </p:spPr>
      </p:pic>
      <p:sp>
        <p:nvSpPr>
          <p:cNvPr id="6" name="ZoneTexte 5">
            <a:extLst>
              <a:ext uri="{FF2B5EF4-FFF2-40B4-BE49-F238E27FC236}">
                <a16:creationId xmlns:a16="http://schemas.microsoft.com/office/drawing/2014/main" id="{1D07C4B5-2A8C-527B-9BBF-3673C959F082}"/>
              </a:ext>
            </a:extLst>
          </p:cNvPr>
          <p:cNvSpPr txBox="1"/>
          <p:nvPr/>
        </p:nvSpPr>
        <p:spPr>
          <a:xfrm>
            <a:off x="717630" y="1921397"/>
            <a:ext cx="10395129" cy="3139321"/>
          </a:xfrm>
          <a:prstGeom prst="rect">
            <a:avLst/>
          </a:prstGeom>
          <a:noFill/>
        </p:spPr>
        <p:txBody>
          <a:bodyPr wrap="square" rtlCol="0">
            <a:spAutoFit/>
          </a:bodyPr>
          <a:lstStyle/>
          <a:p>
            <a:r>
              <a:rPr lang="fr-FR" b="1" dirty="0"/>
              <a:t>Questions ouvertes, trouver une définition, pourquoi, quand, comment?</a:t>
            </a:r>
          </a:p>
          <a:p>
            <a:endParaRPr lang="fr-FR" b="1" dirty="0"/>
          </a:p>
          <a:p>
            <a:pPr marL="285750" indent="-285750">
              <a:buFont typeface="Wingdings" pitchFamily="2" charset="2"/>
              <a:buChar char="Ø"/>
            </a:pPr>
            <a:r>
              <a:rPr lang="fr-FR" dirty="0"/>
              <a:t>La Préparation physique qu’est que c’est, à quoi ça sert ?</a:t>
            </a:r>
          </a:p>
          <a:p>
            <a:pPr marL="285750" indent="-285750">
              <a:buFont typeface="Wingdings" pitchFamily="2" charset="2"/>
              <a:buChar char="Ø"/>
            </a:pPr>
            <a:r>
              <a:rPr lang="fr-FR" dirty="0"/>
              <a:t>Pourquoi est-il nécessaire de se préparer physiquement quand on fait du sport de compétition et plus particulièrement du Rugby à XIII ?</a:t>
            </a:r>
          </a:p>
          <a:p>
            <a:pPr marL="285750" indent="-285750">
              <a:buFont typeface="Wingdings" pitchFamily="2" charset="2"/>
              <a:buChar char="Ø"/>
            </a:pPr>
            <a:r>
              <a:rPr lang="fr-FR" dirty="0"/>
              <a:t>Que veut dire « l’analyse de la tâche » ?</a:t>
            </a:r>
          </a:p>
          <a:p>
            <a:pPr marL="285750" indent="-285750">
              <a:buFont typeface="Wingdings" pitchFamily="2" charset="2"/>
              <a:buChar char="Ø"/>
            </a:pPr>
            <a:r>
              <a:rPr lang="fr-FR" dirty="0"/>
              <a:t>Quand doit-on faire de la PP?</a:t>
            </a:r>
          </a:p>
          <a:p>
            <a:pPr marL="285750" indent="-285750">
              <a:buFont typeface="Wingdings" pitchFamily="2" charset="2"/>
              <a:buChar char="Ø"/>
            </a:pPr>
            <a:r>
              <a:rPr lang="fr-FR" dirty="0"/>
              <a:t>Quelles sont les différentes composantes de la PP ?</a:t>
            </a:r>
          </a:p>
          <a:p>
            <a:pPr marL="285750" indent="-285750">
              <a:buFont typeface="Wingdings" pitchFamily="2" charset="2"/>
              <a:buChar char="Ø"/>
            </a:pPr>
            <a:r>
              <a:rPr lang="fr-FR" dirty="0"/>
              <a:t>Comment s’assurer de l’efficacité des situations proposées ?</a:t>
            </a:r>
          </a:p>
          <a:p>
            <a:pPr marL="285750" indent="-285750">
              <a:buFont typeface="Wingdings" pitchFamily="2" charset="2"/>
              <a:buChar char="Ø"/>
            </a:pPr>
            <a:r>
              <a:rPr lang="fr-FR" dirty="0"/>
              <a:t>La récupération est-elle intégrée à la PP ?</a:t>
            </a:r>
          </a:p>
          <a:p>
            <a:pPr marL="285750" indent="-285750">
              <a:buFont typeface="Wingdings" pitchFamily="2" charset="2"/>
              <a:buChar char="Ø"/>
            </a:pPr>
            <a:r>
              <a:rPr lang="fr-FR" dirty="0"/>
              <a:t>Diététique et hygiène de vie doivent-elles être associées à la PP ?</a:t>
            </a:r>
            <a:endParaRPr lang="fr-FR" b="1" dirty="0"/>
          </a:p>
        </p:txBody>
      </p:sp>
    </p:spTree>
    <p:extLst>
      <p:ext uri="{BB962C8B-B14F-4D97-AF65-F5344CB8AC3E}">
        <p14:creationId xmlns:p14="http://schemas.microsoft.com/office/powerpoint/2010/main" val="47375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6"/>
          <p:cNvSpPr txBox="1"/>
          <p:nvPr/>
        </p:nvSpPr>
        <p:spPr>
          <a:xfrm>
            <a:off x="981000" y="275100"/>
            <a:ext cx="6804800" cy="633979"/>
          </a:xfrm>
          <a:prstGeom prst="rect">
            <a:avLst/>
          </a:prstGeom>
          <a:noFill/>
          <a:ln>
            <a:noFill/>
          </a:ln>
        </p:spPr>
        <p:txBody>
          <a:bodyPr spcFirstLastPara="1" wrap="square" lIns="121900" tIns="121900" rIns="121900" bIns="121900" anchor="t" anchorCtr="0">
            <a:spAutoFit/>
          </a:bodyPr>
          <a:lstStyle/>
          <a:p>
            <a:pPr defTabSz="1219170">
              <a:lnSpc>
                <a:spcPct val="90000"/>
              </a:lnSpc>
              <a:buClr>
                <a:srgbClr val="000000"/>
              </a:buClr>
              <a:defRPr/>
            </a:pPr>
            <a:r>
              <a:rPr lang="fr" sz="2800" b="1" kern="0" dirty="0">
                <a:solidFill>
                  <a:schemeClr val="accent1">
                    <a:lumMod val="50000"/>
                  </a:schemeClr>
                </a:solidFill>
                <a:latin typeface="Montserrat"/>
                <a:ea typeface="Montserrat"/>
                <a:cs typeface="Montserrat"/>
                <a:sym typeface="Montserrat"/>
              </a:rPr>
              <a:t>Echauffement</a:t>
            </a:r>
            <a:endParaRPr sz="2800" b="1" kern="0" dirty="0">
              <a:solidFill>
                <a:schemeClr val="accent1">
                  <a:lumMod val="50000"/>
                </a:schemeClr>
              </a:solidFill>
              <a:latin typeface="Montserrat"/>
              <a:ea typeface="Montserrat"/>
              <a:cs typeface="Montserrat"/>
              <a:sym typeface="Montserrat"/>
            </a:endParaRPr>
          </a:p>
        </p:txBody>
      </p:sp>
      <p:grpSp>
        <p:nvGrpSpPr>
          <p:cNvPr id="65" name="Google Shape;65;p16"/>
          <p:cNvGrpSpPr/>
          <p:nvPr/>
        </p:nvGrpSpPr>
        <p:grpSpPr>
          <a:xfrm rot="-5400000">
            <a:off x="401150" y="319481"/>
            <a:ext cx="507797" cy="545232"/>
            <a:chOff x="6002950" y="741838"/>
            <a:chExt cx="509700" cy="547275"/>
          </a:xfrm>
        </p:grpSpPr>
        <p:sp>
          <p:nvSpPr>
            <p:cNvPr id="66" name="Google Shape;66;p16"/>
            <p:cNvSpPr/>
            <p:nvPr/>
          </p:nvSpPr>
          <p:spPr>
            <a:xfrm rot="5400000">
              <a:off x="6109450" y="885913"/>
              <a:ext cx="296700" cy="509700"/>
            </a:xfrm>
            <a:prstGeom prst="chevron">
              <a:avLst>
                <a:gd name="adj" fmla="val 38595"/>
              </a:avLst>
            </a:prstGeom>
            <a:solidFill>
              <a:srgbClr val="E0001E"/>
            </a:solidFill>
            <a:ln>
              <a:noFill/>
            </a:ln>
          </p:spPr>
          <p:txBody>
            <a:bodyPr spcFirstLastPara="1" wrap="square" lIns="121900" tIns="121900" rIns="121900" bIns="121900" anchor="ctr" anchorCtr="0">
              <a:noAutofit/>
            </a:bodyPr>
            <a:lstStyle/>
            <a:p>
              <a:pPr defTabSz="1219170">
                <a:buClr>
                  <a:srgbClr val="000000"/>
                </a:buClr>
                <a:defRPr/>
              </a:pPr>
              <a:endParaRPr sz="1867" kern="0">
                <a:solidFill>
                  <a:srgbClr val="000000"/>
                </a:solidFill>
                <a:latin typeface="Arial"/>
                <a:cs typeface="Arial"/>
                <a:sym typeface="Arial"/>
              </a:endParaRPr>
            </a:p>
          </p:txBody>
        </p:sp>
        <p:sp>
          <p:nvSpPr>
            <p:cNvPr id="67" name="Google Shape;67;p16"/>
            <p:cNvSpPr/>
            <p:nvPr/>
          </p:nvSpPr>
          <p:spPr>
            <a:xfrm rot="5400000">
              <a:off x="6109450" y="635338"/>
              <a:ext cx="296700" cy="509700"/>
            </a:xfrm>
            <a:prstGeom prst="chevron">
              <a:avLst>
                <a:gd name="adj" fmla="val 38595"/>
              </a:avLst>
            </a:prstGeom>
            <a:solidFill>
              <a:srgbClr val="111F4F"/>
            </a:solidFill>
            <a:ln>
              <a:noFill/>
            </a:ln>
          </p:spPr>
          <p:txBody>
            <a:bodyPr spcFirstLastPara="1" wrap="square" lIns="121900" tIns="121900" rIns="121900" bIns="121900" anchor="ctr" anchorCtr="0">
              <a:noAutofit/>
            </a:bodyPr>
            <a:lstStyle/>
            <a:p>
              <a:pPr defTabSz="1219170">
                <a:buClr>
                  <a:srgbClr val="000000"/>
                </a:buClr>
                <a:defRPr/>
              </a:pPr>
              <a:endParaRPr sz="1867" kern="0">
                <a:solidFill>
                  <a:srgbClr val="000000"/>
                </a:solidFill>
                <a:latin typeface="Arial"/>
                <a:cs typeface="Arial"/>
                <a:sym typeface="Arial"/>
              </a:endParaRPr>
            </a:p>
          </p:txBody>
        </p:sp>
      </p:grpSp>
      <p:sp>
        <p:nvSpPr>
          <p:cNvPr id="9" name="AutoShape 4">
            <a:extLst>
              <a:ext uri="{FF2B5EF4-FFF2-40B4-BE49-F238E27FC236}">
                <a16:creationId xmlns:a16="http://schemas.microsoft.com/office/drawing/2014/main" id="{7C5A3DEE-E3FD-4032-3130-9D9B429C8297}"/>
              </a:ext>
            </a:extLst>
          </p:cNvPr>
          <p:cNvSpPr>
            <a:spLocks noChangeAspect="1" noChangeArrowheads="1"/>
          </p:cNvSpPr>
          <p:nvPr/>
        </p:nvSpPr>
        <p:spPr bwMode="auto">
          <a:xfrm>
            <a:off x="5892800" y="3225800"/>
            <a:ext cx="40640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defTabSz="1219170">
              <a:buClr>
                <a:srgbClr val="000000"/>
              </a:buClr>
              <a:defRPr/>
            </a:pPr>
            <a:endParaRPr lang="fr-FR" sz="1867" kern="0">
              <a:solidFill>
                <a:srgbClr val="000000"/>
              </a:solidFill>
              <a:latin typeface="Arial"/>
              <a:cs typeface="Arial"/>
              <a:sym typeface="Arial"/>
            </a:endParaRPr>
          </a:p>
        </p:txBody>
      </p:sp>
      <p:pic>
        <p:nvPicPr>
          <p:cNvPr id="5" name="Image 4">
            <a:extLst>
              <a:ext uri="{FF2B5EF4-FFF2-40B4-BE49-F238E27FC236}">
                <a16:creationId xmlns:a16="http://schemas.microsoft.com/office/drawing/2014/main" id="{BDFCE050-73F1-4B13-67B8-D95C09D224B6}"/>
              </a:ext>
            </a:extLst>
          </p:cNvPr>
          <p:cNvPicPr>
            <a:picLocks noChangeAspect="1"/>
          </p:cNvPicPr>
          <p:nvPr/>
        </p:nvPicPr>
        <p:blipFill>
          <a:blip r:embed="rId3"/>
          <a:stretch>
            <a:fillRect/>
          </a:stretch>
        </p:blipFill>
        <p:spPr>
          <a:xfrm>
            <a:off x="1845585" y="953551"/>
            <a:ext cx="8094431" cy="5629349"/>
          </a:xfrm>
          <a:prstGeom prst="rect">
            <a:avLst/>
          </a:prstGeom>
        </p:spPr>
      </p:pic>
      <p:sp>
        <p:nvSpPr>
          <p:cNvPr id="2" name="ZoneTexte 1">
            <a:extLst>
              <a:ext uri="{FF2B5EF4-FFF2-40B4-BE49-F238E27FC236}">
                <a16:creationId xmlns:a16="http://schemas.microsoft.com/office/drawing/2014/main" id="{63DAAC25-21E7-2BC3-87E1-803D1C985978}"/>
              </a:ext>
            </a:extLst>
          </p:cNvPr>
          <p:cNvSpPr txBox="1"/>
          <p:nvPr/>
        </p:nvSpPr>
        <p:spPr>
          <a:xfrm>
            <a:off x="3877519" y="248781"/>
            <a:ext cx="2421681" cy="584775"/>
          </a:xfrm>
          <a:prstGeom prst="rect">
            <a:avLst/>
          </a:prstGeom>
          <a:noFill/>
        </p:spPr>
        <p:txBody>
          <a:bodyPr wrap="square" rtlCol="0">
            <a:spAutoFit/>
          </a:bodyPr>
          <a:lstStyle/>
          <a:p>
            <a:r>
              <a:rPr lang="fr-FR" sz="3200" b="1" dirty="0">
                <a:solidFill>
                  <a:schemeClr val="accent1">
                    <a:lumMod val="50000"/>
                  </a:schemeClr>
                </a:solidFill>
              </a:rPr>
              <a:t>Musculation</a:t>
            </a:r>
          </a:p>
        </p:txBody>
      </p:sp>
    </p:spTree>
    <p:extLst>
      <p:ext uri="{BB962C8B-B14F-4D97-AF65-F5344CB8AC3E}">
        <p14:creationId xmlns:p14="http://schemas.microsoft.com/office/powerpoint/2010/main" val="639289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874ACD7A-D529-869D-D943-58C7A19482B5}"/>
              </a:ext>
            </a:extLst>
          </p:cNvPr>
          <p:cNvSpPr txBox="1"/>
          <p:nvPr/>
        </p:nvSpPr>
        <p:spPr>
          <a:xfrm>
            <a:off x="1794076" y="983848"/>
            <a:ext cx="184731" cy="369332"/>
          </a:xfrm>
          <a:prstGeom prst="rect">
            <a:avLst/>
          </a:prstGeom>
          <a:noFill/>
        </p:spPr>
        <p:txBody>
          <a:bodyPr wrap="none" rtlCol="0">
            <a:spAutoFit/>
          </a:bodyPr>
          <a:lstStyle/>
          <a:p>
            <a:endParaRPr lang="fr-FR" dirty="0"/>
          </a:p>
        </p:txBody>
      </p:sp>
      <p:pic>
        <p:nvPicPr>
          <p:cNvPr id="1025" name="Picture 1" descr="page5image47393552">
            <a:extLst>
              <a:ext uri="{FF2B5EF4-FFF2-40B4-BE49-F238E27FC236}">
                <a16:creationId xmlns:a16="http://schemas.microsoft.com/office/drawing/2014/main" id="{3E754264-C7A4-E167-A7AD-97214C036F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9507200" cy="1097280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 2">
            <a:extLst>
              <a:ext uri="{FF2B5EF4-FFF2-40B4-BE49-F238E27FC236}">
                <a16:creationId xmlns:a16="http://schemas.microsoft.com/office/drawing/2014/main" id="{64B251C2-33E8-B522-B5DA-797349E08E9E}"/>
              </a:ext>
            </a:extLst>
          </p:cNvPr>
          <p:cNvPicPr>
            <a:picLocks noChangeAspect="1"/>
          </p:cNvPicPr>
          <p:nvPr/>
        </p:nvPicPr>
        <p:blipFill>
          <a:blip r:embed="rId3"/>
          <a:stretch>
            <a:fillRect/>
          </a:stretch>
        </p:blipFill>
        <p:spPr>
          <a:xfrm>
            <a:off x="27495" y="0"/>
            <a:ext cx="12137010" cy="6858000"/>
          </a:xfrm>
          <a:prstGeom prst="rect">
            <a:avLst/>
          </a:prstGeom>
        </p:spPr>
      </p:pic>
      <p:sp>
        <p:nvSpPr>
          <p:cNvPr id="6" name="ZoneTexte 5">
            <a:extLst>
              <a:ext uri="{FF2B5EF4-FFF2-40B4-BE49-F238E27FC236}">
                <a16:creationId xmlns:a16="http://schemas.microsoft.com/office/drawing/2014/main" id="{EBFACF0D-7A7C-6F07-7D33-F68C07B3F525}"/>
              </a:ext>
            </a:extLst>
          </p:cNvPr>
          <p:cNvSpPr txBox="1"/>
          <p:nvPr/>
        </p:nvSpPr>
        <p:spPr>
          <a:xfrm>
            <a:off x="7396317" y="5999824"/>
            <a:ext cx="5179142" cy="276999"/>
          </a:xfrm>
          <a:prstGeom prst="rect">
            <a:avLst/>
          </a:prstGeom>
          <a:noFill/>
        </p:spPr>
        <p:txBody>
          <a:bodyPr wrap="square">
            <a:spAutoFit/>
          </a:bodyPr>
          <a:lstStyle/>
          <a:p>
            <a:r>
              <a:rPr lang="fr-FR" sz="1200" dirty="0">
                <a:hlinkClick r:id="rId4"/>
              </a:rPr>
              <a:t>https://www.youtube.com/watch?v=lfSKL0llbFs&amp;t=6s</a:t>
            </a:r>
            <a:endParaRPr lang="fr-FR" sz="1200" dirty="0"/>
          </a:p>
        </p:txBody>
      </p:sp>
    </p:spTree>
    <p:extLst>
      <p:ext uri="{BB962C8B-B14F-4D97-AF65-F5344CB8AC3E}">
        <p14:creationId xmlns:p14="http://schemas.microsoft.com/office/powerpoint/2010/main" val="2203991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F7039AD-B84E-69D1-C673-B2BA16DA2FAB}"/>
              </a:ext>
            </a:extLst>
          </p:cNvPr>
          <p:cNvSpPr txBox="1"/>
          <p:nvPr/>
        </p:nvSpPr>
        <p:spPr>
          <a:xfrm>
            <a:off x="9414044" y="179392"/>
            <a:ext cx="2684646" cy="338554"/>
          </a:xfrm>
          <a:prstGeom prst="rect">
            <a:avLst/>
          </a:prstGeom>
          <a:noFill/>
        </p:spPr>
        <p:txBody>
          <a:bodyPr wrap="none" rtlCol="0">
            <a:spAutoFit/>
          </a:bodyPr>
          <a:lstStyle/>
          <a:p>
            <a:r>
              <a:rPr lang="fr-FR" sz="1600" b="1" i="1" dirty="0">
                <a:solidFill>
                  <a:srgbClr val="002060"/>
                </a:solidFill>
              </a:rPr>
              <a:t>Formation Entraîneur Fédéral</a:t>
            </a:r>
          </a:p>
        </p:txBody>
      </p:sp>
      <p:pic>
        <p:nvPicPr>
          <p:cNvPr id="5" name="Espace réservé du contenu 7">
            <a:extLst>
              <a:ext uri="{FF2B5EF4-FFF2-40B4-BE49-F238E27FC236}">
                <a16:creationId xmlns:a16="http://schemas.microsoft.com/office/drawing/2014/main" id="{C2283E8A-127F-51DC-3744-54EC46C1DE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10" y="93310"/>
            <a:ext cx="1468710" cy="510718"/>
          </a:xfrm>
          <a:prstGeom prst="rect">
            <a:avLst/>
          </a:prstGeom>
        </p:spPr>
      </p:pic>
      <p:sp>
        <p:nvSpPr>
          <p:cNvPr id="7" name="Titre 6">
            <a:extLst>
              <a:ext uri="{FF2B5EF4-FFF2-40B4-BE49-F238E27FC236}">
                <a16:creationId xmlns:a16="http://schemas.microsoft.com/office/drawing/2014/main" id="{E54DE628-1228-627B-7A9E-F189FA332F14}"/>
              </a:ext>
            </a:extLst>
          </p:cNvPr>
          <p:cNvSpPr>
            <a:spLocks noGrp="1"/>
          </p:cNvSpPr>
          <p:nvPr>
            <p:ph type="title"/>
          </p:nvPr>
        </p:nvSpPr>
        <p:spPr>
          <a:xfrm>
            <a:off x="1845197" y="517946"/>
            <a:ext cx="10515600" cy="1325563"/>
          </a:xfrm>
        </p:spPr>
        <p:txBody>
          <a:bodyPr/>
          <a:lstStyle/>
          <a:p>
            <a:r>
              <a:rPr lang="fr-FR" b="1" dirty="0"/>
              <a:t>Les bases de la PP (situation apprentissage</a:t>
            </a:r>
            <a:r>
              <a:rPr lang="fr-FR" dirty="0"/>
              <a:t>)</a:t>
            </a:r>
          </a:p>
        </p:txBody>
      </p:sp>
      <p:sp>
        <p:nvSpPr>
          <p:cNvPr id="8" name="ZoneTexte 7">
            <a:extLst>
              <a:ext uri="{FF2B5EF4-FFF2-40B4-BE49-F238E27FC236}">
                <a16:creationId xmlns:a16="http://schemas.microsoft.com/office/drawing/2014/main" id="{DF93F649-BCD4-87F8-1190-0C9E178715CA}"/>
              </a:ext>
            </a:extLst>
          </p:cNvPr>
          <p:cNvSpPr txBox="1"/>
          <p:nvPr/>
        </p:nvSpPr>
        <p:spPr>
          <a:xfrm>
            <a:off x="494523" y="1543996"/>
            <a:ext cx="11604168" cy="5078313"/>
          </a:xfrm>
          <a:prstGeom prst="rect">
            <a:avLst/>
          </a:prstGeom>
          <a:noFill/>
        </p:spPr>
        <p:txBody>
          <a:bodyPr wrap="square" rtlCol="0">
            <a:spAutoFit/>
          </a:bodyPr>
          <a:lstStyle/>
          <a:p>
            <a:pPr marL="285750" indent="-285750">
              <a:buFont typeface="Wingdings" pitchFamily="2" charset="2"/>
              <a:buChar char="Ø"/>
            </a:pPr>
            <a:r>
              <a:rPr lang="fr-FR" u="sng" dirty="0"/>
              <a:t>Définition</a:t>
            </a:r>
          </a:p>
          <a:p>
            <a:r>
              <a:rPr lang="fr-FR" dirty="0">
                <a:solidFill>
                  <a:schemeClr val="accent1">
                    <a:lumMod val="75000"/>
                  </a:schemeClr>
                </a:solidFill>
              </a:rPr>
              <a:t>Développement athlétique du sportif en vue de l’amélioration des performances individuelles et collectives</a:t>
            </a:r>
          </a:p>
          <a:p>
            <a:r>
              <a:rPr lang="fr-FR" dirty="0">
                <a:solidFill>
                  <a:schemeClr val="accent1">
                    <a:lumMod val="75000"/>
                  </a:schemeClr>
                </a:solidFill>
              </a:rPr>
              <a:t> sur le terrain de jeux tout en limitant le risque de blessures.</a:t>
            </a:r>
          </a:p>
          <a:p>
            <a:endParaRPr lang="fr-FR" dirty="0"/>
          </a:p>
          <a:p>
            <a:pPr marL="285750" indent="-285750">
              <a:buFont typeface="Wingdings" pitchFamily="2" charset="2"/>
              <a:buChar char="Ø"/>
            </a:pPr>
            <a:r>
              <a:rPr lang="fr-FR" u="sng" dirty="0"/>
              <a:t>Objectif opérationnel Principe Opérationnel</a:t>
            </a:r>
          </a:p>
          <a:p>
            <a:r>
              <a:rPr lang="fr-FR" dirty="0">
                <a:solidFill>
                  <a:schemeClr val="accent6">
                    <a:lumMod val="75000"/>
                  </a:schemeClr>
                </a:solidFill>
              </a:rPr>
              <a:t>Transfert des compétences physiques force, vitesse, intelligence situationnelle, endurance, mobilité, adresse/coordination travaillées à l’entrainement en fonction du public (sexe ,âge, poste )</a:t>
            </a:r>
          </a:p>
          <a:p>
            <a:r>
              <a:rPr lang="fr-FR" dirty="0">
                <a:solidFill>
                  <a:schemeClr val="accent6">
                    <a:lumMod val="75000"/>
                  </a:schemeClr>
                </a:solidFill>
              </a:rPr>
              <a:t>Exemple:</a:t>
            </a:r>
          </a:p>
          <a:p>
            <a:endParaRPr lang="fr-FR" dirty="0">
              <a:solidFill>
                <a:schemeClr val="accent4">
                  <a:lumMod val="50000"/>
                </a:schemeClr>
              </a:solidFill>
            </a:endParaRPr>
          </a:p>
          <a:p>
            <a:pPr marL="285750" indent="-285750">
              <a:buFont typeface="Wingdings" pitchFamily="2" charset="2"/>
              <a:buChar char="Ø"/>
            </a:pPr>
            <a:r>
              <a:rPr lang="fr-FR" u="sng" dirty="0"/>
              <a:t>Objectif d’action Principe d’action</a:t>
            </a:r>
          </a:p>
          <a:p>
            <a:r>
              <a:rPr lang="fr-FR" dirty="0"/>
              <a:t>Force: </a:t>
            </a:r>
            <a:r>
              <a:rPr lang="fr-FR" dirty="0">
                <a:solidFill>
                  <a:schemeClr val="accent4">
                    <a:lumMod val="50000"/>
                  </a:schemeClr>
                </a:solidFill>
              </a:rPr>
              <a:t>est la capacité musculaire qui permet à l’homme de vaincre une résistance ou de s’y opposer par une  contraction d’un muscle ou d’un groupe musculaire</a:t>
            </a:r>
            <a:endParaRPr lang="fr-FR" dirty="0">
              <a:solidFill>
                <a:schemeClr val="accent4">
                  <a:lumMod val="60000"/>
                  <a:lumOff val="40000"/>
                </a:schemeClr>
              </a:solidFill>
            </a:endParaRPr>
          </a:p>
          <a:p>
            <a:r>
              <a:rPr lang="fr-FR" dirty="0"/>
              <a:t>Vitesse :</a:t>
            </a:r>
            <a:r>
              <a:rPr lang="fr-FR" dirty="0">
                <a:solidFill>
                  <a:schemeClr val="accent4">
                    <a:lumMod val="50000"/>
                  </a:schemeClr>
                </a:solidFill>
              </a:rPr>
              <a:t>capacité à déplacer son corps avec efficience à haute intensité</a:t>
            </a:r>
            <a:endParaRPr lang="fr-FR" dirty="0"/>
          </a:p>
          <a:p>
            <a:r>
              <a:rPr lang="fr-FR" dirty="0"/>
              <a:t>Intelligence situationnelle: </a:t>
            </a:r>
            <a:r>
              <a:rPr lang="fr-FR" dirty="0">
                <a:solidFill>
                  <a:schemeClr val="accent4">
                    <a:lumMod val="50000"/>
                  </a:schemeClr>
                </a:solidFill>
              </a:rPr>
              <a:t>est la capacité à comprendre une situation dans ses différentes dimensions et dans sa complexité pour s’y adapter et apporter une réponse appropriée</a:t>
            </a:r>
          </a:p>
          <a:p>
            <a:r>
              <a:rPr lang="fr-FR" dirty="0"/>
              <a:t>Endurance: </a:t>
            </a:r>
            <a:r>
              <a:rPr lang="fr-FR" dirty="0">
                <a:solidFill>
                  <a:schemeClr val="accent4">
                    <a:lumMod val="50000"/>
                  </a:schemeClr>
                </a:solidFill>
              </a:rPr>
              <a:t>capacité à répéter des efforts dans le temps</a:t>
            </a:r>
          </a:p>
          <a:p>
            <a:r>
              <a:rPr lang="fr-FR" dirty="0"/>
              <a:t>Mobilité: </a:t>
            </a:r>
            <a:r>
              <a:rPr lang="fr-FR" dirty="0">
                <a:solidFill>
                  <a:schemeClr val="accent4">
                    <a:lumMod val="50000"/>
                  </a:schemeClr>
                </a:solidFill>
              </a:rPr>
              <a:t>capacité à produire un pattern moteur efficient</a:t>
            </a:r>
          </a:p>
          <a:p>
            <a:r>
              <a:rPr lang="fr-FR" dirty="0"/>
              <a:t>Adresse/ coordination :</a:t>
            </a:r>
            <a:r>
              <a:rPr lang="fr-FR" dirty="0">
                <a:solidFill>
                  <a:schemeClr val="accent4">
                    <a:lumMod val="50000"/>
                  </a:schemeClr>
                </a:solidFill>
              </a:rPr>
              <a:t>utilisation du corps dans l’espace au regard de l’évolution du schéma corporel de l’athlète</a:t>
            </a:r>
            <a:endParaRPr lang="fr-FR" dirty="0"/>
          </a:p>
        </p:txBody>
      </p:sp>
    </p:spTree>
    <p:extLst>
      <p:ext uri="{BB962C8B-B14F-4D97-AF65-F5344CB8AC3E}">
        <p14:creationId xmlns:p14="http://schemas.microsoft.com/office/powerpoint/2010/main" val="3354799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F7039AD-B84E-69D1-C673-B2BA16DA2FAB}"/>
              </a:ext>
            </a:extLst>
          </p:cNvPr>
          <p:cNvSpPr txBox="1"/>
          <p:nvPr/>
        </p:nvSpPr>
        <p:spPr>
          <a:xfrm>
            <a:off x="9414044" y="179392"/>
            <a:ext cx="2684646" cy="338554"/>
          </a:xfrm>
          <a:prstGeom prst="rect">
            <a:avLst/>
          </a:prstGeom>
          <a:noFill/>
        </p:spPr>
        <p:txBody>
          <a:bodyPr wrap="none" rtlCol="0">
            <a:spAutoFit/>
          </a:bodyPr>
          <a:lstStyle/>
          <a:p>
            <a:r>
              <a:rPr lang="fr-FR" sz="1600" b="1" i="1" dirty="0">
                <a:solidFill>
                  <a:srgbClr val="002060"/>
                </a:solidFill>
              </a:rPr>
              <a:t>Formation Entraîneur Fédéral</a:t>
            </a:r>
          </a:p>
        </p:txBody>
      </p:sp>
      <p:pic>
        <p:nvPicPr>
          <p:cNvPr id="5" name="Espace réservé du contenu 7">
            <a:extLst>
              <a:ext uri="{FF2B5EF4-FFF2-40B4-BE49-F238E27FC236}">
                <a16:creationId xmlns:a16="http://schemas.microsoft.com/office/drawing/2014/main" id="{C2283E8A-127F-51DC-3744-54EC46C1DE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10" y="93310"/>
            <a:ext cx="1468710" cy="510718"/>
          </a:xfrm>
          <a:prstGeom prst="rect">
            <a:avLst/>
          </a:prstGeom>
        </p:spPr>
      </p:pic>
      <p:sp>
        <p:nvSpPr>
          <p:cNvPr id="7" name="Titre 6">
            <a:extLst>
              <a:ext uri="{FF2B5EF4-FFF2-40B4-BE49-F238E27FC236}">
                <a16:creationId xmlns:a16="http://schemas.microsoft.com/office/drawing/2014/main" id="{E54DE628-1228-627B-7A9E-F189FA332F14}"/>
              </a:ext>
            </a:extLst>
          </p:cNvPr>
          <p:cNvSpPr>
            <a:spLocks noGrp="1"/>
          </p:cNvSpPr>
          <p:nvPr>
            <p:ph type="title"/>
          </p:nvPr>
        </p:nvSpPr>
        <p:spPr>
          <a:xfrm>
            <a:off x="1845197" y="517946"/>
            <a:ext cx="10515600" cy="1325563"/>
          </a:xfrm>
        </p:spPr>
        <p:txBody>
          <a:bodyPr/>
          <a:lstStyle/>
          <a:p>
            <a:r>
              <a:rPr lang="fr-FR" b="1" dirty="0"/>
              <a:t>Les bases de la PP (situation apprentissage</a:t>
            </a:r>
            <a:r>
              <a:rPr lang="fr-FR" dirty="0"/>
              <a:t>)</a:t>
            </a:r>
          </a:p>
        </p:txBody>
      </p:sp>
      <p:graphicFrame>
        <p:nvGraphicFramePr>
          <p:cNvPr id="9" name="Tableau 8">
            <a:extLst>
              <a:ext uri="{FF2B5EF4-FFF2-40B4-BE49-F238E27FC236}">
                <a16:creationId xmlns:a16="http://schemas.microsoft.com/office/drawing/2014/main" id="{D5120665-1C14-3F93-15DF-E1900775237D}"/>
              </a:ext>
            </a:extLst>
          </p:cNvPr>
          <p:cNvGraphicFramePr>
            <a:graphicFrameLocks noGrp="1"/>
          </p:cNvGraphicFramePr>
          <p:nvPr>
            <p:extLst>
              <p:ext uri="{D42A27DB-BD31-4B8C-83A1-F6EECF244321}">
                <p14:modId xmlns:p14="http://schemas.microsoft.com/office/powerpoint/2010/main" val="582139634"/>
              </p:ext>
            </p:extLst>
          </p:nvPr>
        </p:nvGraphicFramePr>
        <p:xfrm>
          <a:off x="325821" y="1843509"/>
          <a:ext cx="11017465" cy="3726970"/>
        </p:xfrm>
        <a:graphic>
          <a:graphicData uri="http://schemas.openxmlformats.org/drawingml/2006/table">
            <a:tbl>
              <a:tblPr/>
              <a:tblGrid>
                <a:gridCol w="1943181">
                  <a:extLst>
                    <a:ext uri="{9D8B030D-6E8A-4147-A177-3AD203B41FA5}">
                      <a16:colId xmlns:a16="http://schemas.microsoft.com/office/drawing/2014/main" val="1882760"/>
                    </a:ext>
                  </a:extLst>
                </a:gridCol>
                <a:gridCol w="463312">
                  <a:extLst>
                    <a:ext uri="{9D8B030D-6E8A-4147-A177-3AD203B41FA5}">
                      <a16:colId xmlns:a16="http://schemas.microsoft.com/office/drawing/2014/main" val="241507411"/>
                    </a:ext>
                  </a:extLst>
                </a:gridCol>
                <a:gridCol w="471614">
                  <a:extLst>
                    <a:ext uri="{9D8B030D-6E8A-4147-A177-3AD203B41FA5}">
                      <a16:colId xmlns:a16="http://schemas.microsoft.com/office/drawing/2014/main" val="1229829970"/>
                    </a:ext>
                  </a:extLst>
                </a:gridCol>
                <a:gridCol w="467463">
                  <a:extLst>
                    <a:ext uri="{9D8B030D-6E8A-4147-A177-3AD203B41FA5}">
                      <a16:colId xmlns:a16="http://schemas.microsoft.com/office/drawing/2014/main" val="1336596789"/>
                    </a:ext>
                  </a:extLst>
                </a:gridCol>
                <a:gridCol w="467463">
                  <a:extLst>
                    <a:ext uri="{9D8B030D-6E8A-4147-A177-3AD203B41FA5}">
                      <a16:colId xmlns:a16="http://schemas.microsoft.com/office/drawing/2014/main" val="3769047183"/>
                    </a:ext>
                  </a:extLst>
                </a:gridCol>
                <a:gridCol w="467463">
                  <a:extLst>
                    <a:ext uri="{9D8B030D-6E8A-4147-A177-3AD203B41FA5}">
                      <a16:colId xmlns:a16="http://schemas.microsoft.com/office/drawing/2014/main" val="4288513707"/>
                    </a:ext>
                  </a:extLst>
                </a:gridCol>
                <a:gridCol w="467463">
                  <a:extLst>
                    <a:ext uri="{9D8B030D-6E8A-4147-A177-3AD203B41FA5}">
                      <a16:colId xmlns:a16="http://schemas.microsoft.com/office/drawing/2014/main" val="2409093274"/>
                    </a:ext>
                  </a:extLst>
                </a:gridCol>
                <a:gridCol w="467463">
                  <a:extLst>
                    <a:ext uri="{9D8B030D-6E8A-4147-A177-3AD203B41FA5}">
                      <a16:colId xmlns:a16="http://schemas.microsoft.com/office/drawing/2014/main" val="481042438"/>
                    </a:ext>
                  </a:extLst>
                </a:gridCol>
                <a:gridCol w="467463">
                  <a:extLst>
                    <a:ext uri="{9D8B030D-6E8A-4147-A177-3AD203B41FA5}">
                      <a16:colId xmlns:a16="http://schemas.microsoft.com/office/drawing/2014/main" val="2878288406"/>
                    </a:ext>
                  </a:extLst>
                </a:gridCol>
                <a:gridCol w="467463">
                  <a:extLst>
                    <a:ext uri="{9D8B030D-6E8A-4147-A177-3AD203B41FA5}">
                      <a16:colId xmlns:a16="http://schemas.microsoft.com/office/drawing/2014/main" val="540331456"/>
                    </a:ext>
                  </a:extLst>
                </a:gridCol>
                <a:gridCol w="467463">
                  <a:extLst>
                    <a:ext uri="{9D8B030D-6E8A-4147-A177-3AD203B41FA5}">
                      <a16:colId xmlns:a16="http://schemas.microsoft.com/office/drawing/2014/main" val="3134848038"/>
                    </a:ext>
                  </a:extLst>
                </a:gridCol>
                <a:gridCol w="467463">
                  <a:extLst>
                    <a:ext uri="{9D8B030D-6E8A-4147-A177-3AD203B41FA5}">
                      <a16:colId xmlns:a16="http://schemas.microsoft.com/office/drawing/2014/main" val="2631544821"/>
                    </a:ext>
                  </a:extLst>
                </a:gridCol>
                <a:gridCol w="467463">
                  <a:extLst>
                    <a:ext uri="{9D8B030D-6E8A-4147-A177-3AD203B41FA5}">
                      <a16:colId xmlns:a16="http://schemas.microsoft.com/office/drawing/2014/main" val="18193552"/>
                    </a:ext>
                  </a:extLst>
                </a:gridCol>
                <a:gridCol w="467463">
                  <a:extLst>
                    <a:ext uri="{9D8B030D-6E8A-4147-A177-3AD203B41FA5}">
                      <a16:colId xmlns:a16="http://schemas.microsoft.com/office/drawing/2014/main" val="4153727947"/>
                    </a:ext>
                  </a:extLst>
                </a:gridCol>
                <a:gridCol w="467463">
                  <a:extLst>
                    <a:ext uri="{9D8B030D-6E8A-4147-A177-3AD203B41FA5}">
                      <a16:colId xmlns:a16="http://schemas.microsoft.com/office/drawing/2014/main" val="3178659175"/>
                    </a:ext>
                  </a:extLst>
                </a:gridCol>
                <a:gridCol w="563781">
                  <a:extLst>
                    <a:ext uri="{9D8B030D-6E8A-4147-A177-3AD203B41FA5}">
                      <a16:colId xmlns:a16="http://schemas.microsoft.com/office/drawing/2014/main" val="1829184961"/>
                    </a:ext>
                  </a:extLst>
                </a:gridCol>
                <a:gridCol w="541176">
                  <a:extLst>
                    <a:ext uri="{9D8B030D-6E8A-4147-A177-3AD203B41FA5}">
                      <a16:colId xmlns:a16="http://schemas.microsoft.com/office/drawing/2014/main" val="486456484"/>
                    </a:ext>
                  </a:extLst>
                </a:gridCol>
                <a:gridCol w="329145">
                  <a:extLst>
                    <a:ext uri="{9D8B030D-6E8A-4147-A177-3AD203B41FA5}">
                      <a16:colId xmlns:a16="http://schemas.microsoft.com/office/drawing/2014/main" val="2082797563"/>
                    </a:ext>
                  </a:extLst>
                </a:gridCol>
                <a:gridCol w="1095700">
                  <a:extLst>
                    <a:ext uri="{9D8B030D-6E8A-4147-A177-3AD203B41FA5}">
                      <a16:colId xmlns:a16="http://schemas.microsoft.com/office/drawing/2014/main" val="977699761"/>
                    </a:ext>
                  </a:extLst>
                </a:gridCol>
              </a:tblGrid>
              <a:tr h="260008">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a:noFill/>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FFFFFF"/>
                    </a:solidFill>
                  </a:tcPr>
                </a:tc>
                <a:tc gridSpan="2">
                  <a:txBody>
                    <a:bodyPr/>
                    <a:lstStyle/>
                    <a:p>
                      <a:pPr algn="ctr" fontAlgn="b"/>
                      <a:r>
                        <a:rPr lang="fr-FR" sz="1400" b="1" i="0" u="none" strike="noStrike" dirty="0">
                          <a:solidFill>
                            <a:srgbClr val="000000"/>
                          </a:solidFill>
                          <a:effectLst/>
                          <a:latin typeface="Calibri" panose="020F0502020204030204" pitchFamily="34" charset="0"/>
                        </a:rPr>
                        <a:t>U7</a:t>
                      </a:r>
                    </a:p>
                  </a:txBody>
                  <a:tcPr marL="8792" marR="8792" marT="879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dirty="0"/>
                    </a:p>
                  </a:txBody>
                  <a:tcPr marL="8792" marR="8792" marT="879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400" b="1" i="0" u="none" strike="noStrike" dirty="0">
                          <a:solidFill>
                            <a:srgbClr val="000000"/>
                          </a:solidFill>
                          <a:effectLst/>
                          <a:latin typeface="Calibri" panose="020F0502020204030204" pitchFamily="34" charset="0"/>
                        </a:rPr>
                        <a:t>U9</a:t>
                      </a:r>
                    </a:p>
                  </a:txBody>
                  <a:tcPr marL="8792" marR="8792" marT="8792"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400" b="1" i="0" u="none" strike="noStrike" dirty="0">
                          <a:solidFill>
                            <a:srgbClr val="000000"/>
                          </a:solidFill>
                          <a:effectLst/>
                          <a:latin typeface="Calibri" panose="020F0502020204030204" pitchFamily="34" charset="0"/>
                        </a:rPr>
                        <a:t> </a:t>
                      </a:r>
                    </a:p>
                  </a:txBody>
                  <a:tcPr marL="8792" marR="8792" marT="8792"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400" b="1" i="0" u="none" strike="noStrike">
                          <a:solidFill>
                            <a:srgbClr val="000000"/>
                          </a:solidFill>
                          <a:effectLst/>
                          <a:latin typeface="Calibri" panose="020F0502020204030204" pitchFamily="34" charset="0"/>
                        </a:rPr>
                        <a:t>U11</a:t>
                      </a:r>
                      <a:endParaRPr lang="fr-FR" sz="1400" b="1" i="0" u="none" strike="noStrike" dirty="0">
                        <a:solidFill>
                          <a:srgbClr val="000000"/>
                        </a:solidFill>
                        <a:effectLst/>
                        <a:latin typeface="Calibri" panose="020F0502020204030204" pitchFamily="34" charset="0"/>
                      </a:endParaRPr>
                    </a:p>
                  </a:txBody>
                  <a:tcPr marL="8792" marR="8792" marT="8792"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400" b="1" i="0" u="none" strike="noStrike" dirty="0">
                          <a:solidFill>
                            <a:srgbClr val="000000"/>
                          </a:solidFill>
                          <a:effectLst/>
                          <a:latin typeface="Calibri" panose="020F0502020204030204" pitchFamily="34" charset="0"/>
                        </a:rPr>
                        <a:t> </a:t>
                      </a:r>
                    </a:p>
                  </a:txBody>
                  <a:tcPr marL="8792" marR="8792" marT="8792"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400" b="1" i="0" u="none" strike="noStrike">
                          <a:solidFill>
                            <a:srgbClr val="000000"/>
                          </a:solidFill>
                          <a:effectLst/>
                          <a:latin typeface="Calibri" panose="020F0502020204030204" pitchFamily="34" charset="0"/>
                        </a:rPr>
                        <a:t>U13</a:t>
                      </a:r>
                      <a:endParaRPr lang="fr-FR" sz="1400" b="1" i="0" u="none" strike="noStrike" dirty="0">
                        <a:solidFill>
                          <a:srgbClr val="000000"/>
                        </a:solidFill>
                        <a:effectLst/>
                        <a:latin typeface="Calibri" panose="020F0502020204030204" pitchFamily="34" charset="0"/>
                      </a:endParaRPr>
                    </a:p>
                  </a:txBody>
                  <a:tcPr marL="8792" marR="8792" marT="8792"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400" b="1" i="0" u="none" strike="noStrike" dirty="0">
                          <a:solidFill>
                            <a:srgbClr val="000000"/>
                          </a:solidFill>
                          <a:effectLst/>
                          <a:latin typeface="Calibri" panose="020F0502020204030204" pitchFamily="34" charset="0"/>
                        </a:rPr>
                        <a:t> </a:t>
                      </a:r>
                    </a:p>
                  </a:txBody>
                  <a:tcPr marL="8792" marR="8792" marT="8792"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400" b="1" i="0" u="none" strike="noStrike">
                          <a:solidFill>
                            <a:srgbClr val="000000"/>
                          </a:solidFill>
                          <a:effectLst/>
                          <a:latin typeface="Calibri" panose="020F0502020204030204" pitchFamily="34" charset="0"/>
                        </a:rPr>
                        <a:t>U15</a:t>
                      </a:r>
                      <a:endParaRPr lang="fr-FR" sz="1400" b="1" i="0" u="none" strike="noStrike" dirty="0">
                        <a:solidFill>
                          <a:srgbClr val="000000"/>
                        </a:solidFill>
                        <a:effectLst/>
                        <a:latin typeface="Calibri" panose="020F0502020204030204" pitchFamily="34" charset="0"/>
                      </a:endParaRPr>
                    </a:p>
                  </a:txBody>
                  <a:tcPr marL="8792" marR="8792" marT="8792"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400" b="1" i="0" u="none" strike="noStrike" dirty="0">
                          <a:solidFill>
                            <a:srgbClr val="000000"/>
                          </a:solidFill>
                          <a:effectLst/>
                          <a:latin typeface="Calibri" panose="020F0502020204030204" pitchFamily="34" charset="0"/>
                        </a:rPr>
                        <a:t> </a:t>
                      </a:r>
                    </a:p>
                  </a:txBody>
                  <a:tcPr marL="8792" marR="8792" marT="8792"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400" b="1" i="0" u="none" strike="noStrike">
                          <a:solidFill>
                            <a:srgbClr val="000000"/>
                          </a:solidFill>
                          <a:effectLst/>
                          <a:latin typeface="Calibri" panose="020F0502020204030204" pitchFamily="34" charset="0"/>
                        </a:rPr>
                        <a:t>U17</a:t>
                      </a:r>
                      <a:endParaRPr lang="fr-FR" sz="1400" b="1" i="0" u="none" strike="noStrike" dirty="0">
                        <a:solidFill>
                          <a:srgbClr val="000000"/>
                        </a:solidFill>
                        <a:effectLst/>
                        <a:latin typeface="Calibri" panose="020F0502020204030204" pitchFamily="34" charset="0"/>
                      </a:endParaRPr>
                    </a:p>
                  </a:txBody>
                  <a:tcPr marL="8792" marR="8792" marT="8792"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400" b="1" i="0" u="none" strike="noStrike" dirty="0">
                          <a:solidFill>
                            <a:srgbClr val="000000"/>
                          </a:solidFill>
                          <a:effectLst/>
                          <a:latin typeface="Calibri" panose="020F0502020204030204" pitchFamily="34" charset="0"/>
                        </a:rPr>
                        <a:t> </a:t>
                      </a:r>
                    </a:p>
                  </a:txBody>
                  <a:tcPr marL="8792" marR="8792" marT="8792"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400" b="1" i="0" u="none" strike="noStrike">
                          <a:solidFill>
                            <a:srgbClr val="000000"/>
                          </a:solidFill>
                          <a:effectLst/>
                          <a:latin typeface="Calibri" panose="020F0502020204030204" pitchFamily="34" charset="0"/>
                        </a:rPr>
                        <a:t>U19</a:t>
                      </a:r>
                      <a:endParaRPr lang="fr-FR" sz="1400" b="1" i="0" u="none" strike="noStrike" dirty="0">
                        <a:solidFill>
                          <a:srgbClr val="000000"/>
                        </a:solidFill>
                        <a:effectLst/>
                        <a:latin typeface="Calibri" panose="020F0502020204030204" pitchFamily="34" charset="0"/>
                      </a:endParaRPr>
                    </a:p>
                  </a:txBody>
                  <a:tcPr marL="8792" marR="8792" marT="8792"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400" b="1" i="0" u="none" strike="noStrike" dirty="0">
                          <a:solidFill>
                            <a:srgbClr val="000000"/>
                          </a:solidFill>
                          <a:effectLst/>
                          <a:latin typeface="Calibri" panose="020F0502020204030204" pitchFamily="34" charset="0"/>
                        </a:rPr>
                        <a:t> </a:t>
                      </a:r>
                    </a:p>
                  </a:txBody>
                  <a:tcPr marL="8792" marR="8792" marT="8792"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400" b="1" i="0" u="none" strike="noStrike">
                          <a:solidFill>
                            <a:srgbClr val="000000"/>
                          </a:solidFill>
                          <a:effectLst/>
                          <a:latin typeface="Calibri" panose="020F0502020204030204" pitchFamily="34" charset="0"/>
                        </a:rPr>
                        <a:t>Seniors</a:t>
                      </a:r>
                      <a:endParaRPr lang="fr-FR" sz="1400" b="1" i="0" u="none" strike="noStrike" dirty="0">
                        <a:solidFill>
                          <a:srgbClr val="000000"/>
                        </a:solidFill>
                        <a:effectLst/>
                        <a:latin typeface="Calibri" panose="020F0502020204030204" pitchFamily="34" charset="0"/>
                      </a:endParaRPr>
                    </a:p>
                  </a:txBody>
                  <a:tcPr marL="8792" marR="8792" marT="8792"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0" b="0" i="0" u="none" strike="noStrike">
                          <a:solidFill>
                            <a:srgbClr val="000000"/>
                          </a:solidFill>
                          <a:effectLst/>
                          <a:latin typeface="Calibri" panose="020F0502020204030204" pitchFamily="34" charset="0"/>
                        </a:rPr>
                        <a:t> </a:t>
                      </a:r>
                    </a:p>
                  </a:txBody>
                  <a:tcPr marL="8792" marR="8792" marT="879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endParaRPr lang="fr-FR" sz="1000" b="0" i="0" u="none" strike="noStrike">
                        <a:solidFill>
                          <a:srgbClr val="000000"/>
                        </a:solidFill>
                        <a:effectLst/>
                        <a:latin typeface="Calibri" panose="020F0502020204030204" pitchFamily="34" charset="0"/>
                      </a:endParaRPr>
                    </a:p>
                  </a:txBody>
                  <a:tcPr marL="8792" marR="8792" marT="8792" marB="0" anchor="ctr">
                    <a:lnL>
                      <a:noFill/>
                    </a:lnL>
                    <a:lnR>
                      <a:noFill/>
                    </a:lnR>
                    <a:lnT>
                      <a:noFill/>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2215540"/>
                  </a:ext>
                </a:extLst>
              </a:tr>
              <a:tr h="571477">
                <a:tc>
                  <a:txBody>
                    <a:bodyPr/>
                    <a:lstStyle/>
                    <a:p>
                      <a:pPr algn="ctr" fontAlgn="b"/>
                      <a:r>
                        <a:rPr lang="fr-FR" sz="1400" b="1" i="0" u="none" strike="noStrike" dirty="0">
                          <a:solidFill>
                            <a:srgbClr val="000000"/>
                          </a:solidFill>
                          <a:effectLst/>
                          <a:latin typeface="Calibri" panose="020F0502020204030204" pitchFamily="34" charset="0"/>
                        </a:rPr>
                        <a:t>Adresse/Coordination</a:t>
                      </a:r>
                    </a:p>
                  </a:txBody>
                  <a:tcPr marL="8792" marR="8792" marT="879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l" fontAlgn="b"/>
                      <a:r>
                        <a:rPr lang="fr-FR" sz="1000" b="0" i="0" u="none" strike="noStrike">
                          <a:solidFill>
                            <a:srgbClr val="000000"/>
                          </a:solidFill>
                          <a:effectLst/>
                          <a:latin typeface="Calibri" panose="020F0502020204030204" pitchFamily="34" charset="0"/>
                        </a:rPr>
                        <a:t> </a:t>
                      </a:r>
                    </a:p>
                  </a:txBody>
                  <a:tcPr marL="8792" marR="8792" marT="8792"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1000" b="1" i="0" u="none" strike="noStrike" dirty="0">
                          <a:solidFill>
                            <a:srgbClr val="000000"/>
                          </a:solidFill>
                          <a:effectLst/>
                          <a:latin typeface="Calibri" panose="020F0502020204030204" pitchFamily="34" charset="0"/>
                        </a:rPr>
                        <a:t>Indispensable</a:t>
                      </a:r>
                    </a:p>
                  </a:txBody>
                  <a:tcPr marL="8792" marR="8792" marT="879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FF00"/>
                    </a:solidFill>
                  </a:tcPr>
                </a:tc>
                <a:extLst>
                  <a:ext uri="{0D108BD9-81ED-4DB2-BD59-A6C34878D82A}">
                    <a16:rowId xmlns:a16="http://schemas.microsoft.com/office/drawing/2014/main" val="534491299"/>
                  </a:ext>
                </a:extLst>
              </a:tr>
              <a:tr h="571477">
                <a:tc>
                  <a:txBody>
                    <a:bodyPr/>
                    <a:lstStyle/>
                    <a:p>
                      <a:pPr algn="ctr" fontAlgn="b"/>
                      <a:r>
                        <a:rPr lang="fr-FR" sz="1400" b="1" i="0" u="none" strike="noStrike" dirty="0">
                          <a:solidFill>
                            <a:srgbClr val="000000"/>
                          </a:solidFill>
                          <a:effectLst/>
                          <a:latin typeface="Calibri" panose="020F0502020204030204" pitchFamily="34" charset="0"/>
                        </a:rPr>
                        <a:t>Force</a:t>
                      </a:r>
                    </a:p>
                  </a:txBody>
                  <a:tcPr marL="8792" marR="8792" marT="879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6FFFF"/>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6FFFF"/>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6FFFF"/>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6FFFF"/>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l" fontAlgn="b"/>
                      <a:r>
                        <a:rPr lang="fr-FR" sz="1000" b="0" i="0" u="none" strike="noStrike">
                          <a:solidFill>
                            <a:srgbClr val="000000"/>
                          </a:solidFill>
                          <a:effectLst/>
                          <a:latin typeface="Calibri" panose="020F0502020204030204" pitchFamily="34" charset="0"/>
                        </a:rPr>
                        <a:t> </a:t>
                      </a:r>
                    </a:p>
                  </a:txBody>
                  <a:tcPr marL="8792" marR="8792" marT="8792"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1000" b="1" i="0" u="none" strike="noStrike" dirty="0">
                          <a:solidFill>
                            <a:srgbClr val="000000"/>
                          </a:solidFill>
                          <a:effectLst/>
                          <a:latin typeface="Calibri" panose="020F0502020204030204" pitchFamily="34" charset="0"/>
                        </a:rPr>
                        <a:t>Recommandé</a:t>
                      </a:r>
                    </a:p>
                  </a:txBody>
                  <a:tcPr marL="8792" marR="8792" marT="879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66FFFF"/>
                    </a:solidFill>
                  </a:tcPr>
                </a:tc>
                <a:extLst>
                  <a:ext uri="{0D108BD9-81ED-4DB2-BD59-A6C34878D82A}">
                    <a16:rowId xmlns:a16="http://schemas.microsoft.com/office/drawing/2014/main" val="3157793764"/>
                  </a:ext>
                </a:extLst>
              </a:tr>
              <a:tr h="571477">
                <a:tc>
                  <a:txBody>
                    <a:bodyPr/>
                    <a:lstStyle/>
                    <a:p>
                      <a:pPr algn="ctr" fontAlgn="b"/>
                      <a:r>
                        <a:rPr lang="fr-FR" sz="1400" b="1" i="0" u="none" strike="noStrike" dirty="0">
                          <a:solidFill>
                            <a:srgbClr val="000000"/>
                          </a:solidFill>
                          <a:effectLst/>
                          <a:latin typeface="Calibri" panose="020F0502020204030204" pitchFamily="34" charset="0"/>
                        </a:rPr>
                        <a:t>Vitesse</a:t>
                      </a:r>
                    </a:p>
                  </a:txBody>
                  <a:tcPr marL="8792" marR="8792" marT="879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l" fontAlgn="b"/>
                      <a:r>
                        <a:rPr lang="fr-FR" sz="1000" b="0" i="0" u="none" strike="noStrike">
                          <a:solidFill>
                            <a:srgbClr val="000000"/>
                          </a:solidFill>
                          <a:effectLst/>
                          <a:latin typeface="Calibri" panose="020F0502020204030204" pitchFamily="34" charset="0"/>
                        </a:rPr>
                        <a:t> </a:t>
                      </a:r>
                    </a:p>
                  </a:txBody>
                  <a:tcPr marL="8792" marR="8792" marT="8792"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1000" b="1" i="0" u="none" strike="noStrike" dirty="0">
                          <a:solidFill>
                            <a:srgbClr val="000000"/>
                          </a:solidFill>
                          <a:effectLst/>
                          <a:latin typeface="Calibri" panose="020F0502020204030204" pitchFamily="34" charset="0"/>
                        </a:rPr>
                        <a:t>Optionnel</a:t>
                      </a:r>
                    </a:p>
                  </a:txBody>
                  <a:tcPr marL="8792" marR="8792" marT="879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4053084763"/>
                  </a:ext>
                </a:extLst>
              </a:tr>
              <a:tr h="571477">
                <a:tc>
                  <a:txBody>
                    <a:bodyPr/>
                    <a:lstStyle/>
                    <a:p>
                      <a:pPr algn="ctr" fontAlgn="b"/>
                      <a:r>
                        <a:rPr lang="fr-FR" sz="1400" b="1" i="0" u="none" strike="noStrike" dirty="0">
                          <a:solidFill>
                            <a:srgbClr val="000000"/>
                          </a:solidFill>
                          <a:effectLst/>
                          <a:latin typeface="Calibri" panose="020F0502020204030204" pitchFamily="34" charset="0"/>
                        </a:rPr>
                        <a:t>Intelligence situationnelle</a:t>
                      </a:r>
                    </a:p>
                  </a:txBody>
                  <a:tcPr marL="8792" marR="8792" marT="879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l" fontAlgn="b"/>
                      <a:r>
                        <a:rPr lang="fr-FR" sz="1000" b="0" i="0" u="none" strike="noStrike">
                          <a:solidFill>
                            <a:srgbClr val="000000"/>
                          </a:solidFill>
                          <a:effectLst/>
                          <a:latin typeface="Calibri" panose="020F0502020204030204" pitchFamily="34" charset="0"/>
                        </a:rPr>
                        <a:t> </a:t>
                      </a:r>
                    </a:p>
                  </a:txBody>
                  <a:tcPr marL="8792" marR="8792" marT="8792"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1000" b="1" i="0" u="none" strike="noStrike" dirty="0">
                          <a:solidFill>
                            <a:srgbClr val="000000"/>
                          </a:solidFill>
                          <a:effectLst/>
                          <a:latin typeface="Calibri" panose="020F0502020204030204" pitchFamily="34" charset="0"/>
                        </a:rPr>
                        <a:t>Pas nécessaire</a:t>
                      </a:r>
                    </a:p>
                  </a:txBody>
                  <a:tcPr marL="8792" marR="8792" marT="8792"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064745643"/>
                  </a:ext>
                </a:extLst>
              </a:tr>
              <a:tr h="571477">
                <a:tc>
                  <a:txBody>
                    <a:bodyPr/>
                    <a:lstStyle/>
                    <a:p>
                      <a:pPr algn="ctr" fontAlgn="b"/>
                      <a:r>
                        <a:rPr lang="fr-FR" sz="1400" b="1" i="0" u="none" strike="noStrike" dirty="0">
                          <a:solidFill>
                            <a:srgbClr val="000000"/>
                          </a:solidFill>
                          <a:effectLst/>
                          <a:latin typeface="Calibri" panose="020F0502020204030204" pitchFamily="34" charset="0"/>
                        </a:rPr>
                        <a:t>Mobilité</a:t>
                      </a:r>
                    </a:p>
                  </a:txBody>
                  <a:tcPr marL="8792" marR="8792" marT="879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FF00"/>
                    </a:solidFill>
                  </a:tcPr>
                </a:tc>
                <a:tc>
                  <a:txBody>
                    <a:bodyPr/>
                    <a:lstStyle/>
                    <a:p>
                      <a:pPr algn="l" fontAlgn="b"/>
                      <a:r>
                        <a:rPr lang="fr-FR" sz="1000" b="0" i="0" u="none" strike="noStrike">
                          <a:solidFill>
                            <a:srgbClr val="000000"/>
                          </a:solidFill>
                          <a:effectLst/>
                          <a:latin typeface="Calibri" panose="020F0502020204030204" pitchFamily="34" charset="0"/>
                        </a:rPr>
                        <a:t> </a:t>
                      </a:r>
                    </a:p>
                  </a:txBody>
                  <a:tcPr marL="8792" marR="8792" marT="8792" marB="0"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8792" marR="8792" marT="8792" marB="0" anchor="ctr">
                    <a:lnL>
                      <a:noFill/>
                    </a:lnL>
                    <a:lnR>
                      <a:noFill/>
                    </a:lnR>
                    <a:lnT w="6350" cap="flat" cmpd="sng" algn="ctr">
                      <a:solidFill>
                        <a:schemeClr val="tx1"/>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458660707"/>
                  </a:ext>
                </a:extLst>
              </a:tr>
              <a:tr h="609577">
                <a:tc>
                  <a:txBody>
                    <a:bodyPr/>
                    <a:lstStyle/>
                    <a:p>
                      <a:pPr algn="ctr" fontAlgn="b"/>
                      <a:r>
                        <a:rPr lang="fr-FR" sz="1400" b="1" i="0" u="none" strike="noStrike" dirty="0">
                          <a:solidFill>
                            <a:srgbClr val="000000"/>
                          </a:solidFill>
                          <a:effectLst/>
                          <a:latin typeface="Calibri" panose="020F0502020204030204" pitchFamily="34" charset="0"/>
                        </a:rPr>
                        <a:t>Endurance</a:t>
                      </a:r>
                    </a:p>
                  </a:txBody>
                  <a:tcPr marL="8792" marR="8792" marT="879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F00"/>
                    </a:solidFill>
                  </a:tcPr>
                </a:tc>
                <a:tc>
                  <a:txBody>
                    <a:bodyPr/>
                    <a:lstStyle/>
                    <a:p>
                      <a:pPr algn="ctr" fontAlgn="b"/>
                      <a:r>
                        <a:rPr lang="fr-FR" sz="1000" b="0" i="0" u="none" strike="noStrike" dirty="0">
                          <a:solidFill>
                            <a:srgbClr val="000000"/>
                          </a:solidFill>
                          <a:effectLst/>
                          <a:latin typeface="Calibri" panose="020F0502020204030204" pitchFamily="34" charset="0"/>
                        </a:rPr>
                        <a:t> </a:t>
                      </a:r>
                    </a:p>
                  </a:txBody>
                  <a:tcPr marL="8792" marR="8792" marT="879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F00"/>
                    </a:solidFill>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8792" marR="8792" marT="8792" marB="0"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l" fontAlgn="b"/>
                      <a:r>
                        <a:rPr lang="fr-FR" sz="1000" b="0" i="0" u="none" strike="noStrike" dirty="0">
                          <a:solidFill>
                            <a:srgbClr val="000000"/>
                          </a:solidFill>
                          <a:effectLst/>
                          <a:latin typeface="Calibri" panose="020F0502020204030204" pitchFamily="34" charset="0"/>
                        </a:rPr>
                        <a:t> </a:t>
                      </a:r>
                    </a:p>
                  </a:txBody>
                  <a:tcPr marL="8792" marR="8792" marT="8792" marB="0" anchor="ctr">
                    <a:lnL>
                      <a:noFill/>
                    </a:lnL>
                    <a:lnR>
                      <a:noFill/>
                    </a:lnR>
                    <a:lnT>
                      <a:noFill/>
                    </a:lnT>
                    <a:lnB>
                      <a:noFill/>
                    </a:lnB>
                    <a:solidFill>
                      <a:srgbClr val="FFFFFF"/>
                    </a:solidFill>
                  </a:tcPr>
                </a:tc>
                <a:extLst>
                  <a:ext uri="{0D108BD9-81ED-4DB2-BD59-A6C34878D82A}">
                    <a16:rowId xmlns:a16="http://schemas.microsoft.com/office/drawing/2014/main" val="1945557518"/>
                  </a:ext>
                </a:extLst>
              </a:tr>
            </a:tbl>
          </a:graphicData>
        </a:graphic>
      </p:graphicFrame>
    </p:spTree>
    <p:extLst>
      <p:ext uri="{BB962C8B-B14F-4D97-AF65-F5344CB8AC3E}">
        <p14:creationId xmlns:p14="http://schemas.microsoft.com/office/powerpoint/2010/main" val="771894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F7039AD-B84E-69D1-C673-B2BA16DA2FAB}"/>
              </a:ext>
            </a:extLst>
          </p:cNvPr>
          <p:cNvSpPr txBox="1"/>
          <p:nvPr/>
        </p:nvSpPr>
        <p:spPr>
          <a:xfrm>
            <a:off x="9414044" y="179392"/>
            <a:ext cx="2684646" cy="338554"/>
          </a:xfrm>
          <a:prstGeom prst="rect">
            <a:avLst/>
          </a:prstGeom>
          <a:noFill/>
        </p:spPr>
        <p:txBody>
          <a:bodyPr wrap="none" rtlCol="0">
            <a:spAutoFit/>
          </a:bodyPr>
          <a:lstStyle/>
          <a:p>
            <a:r>
              <a:rPr lang="fr-FR" sz="1600" b="1" i="1" dirty="0">
                <a:solidFill>
                  <a:srgbClr val="002060"/>
                </a:solidFill>
              </a:rPr>
              <a:t>Formation Entraîneur Fédéral</a:t>
            </a:r>
          </a:p>
        </p:txBody>
      </p:sp>
      <p:pic>
        <p:nvPicPr>
          <p:cNvPr id="5" name="Espace réservé du contenu 7">
            <a:extLst>
              <a:ext uri="{FF2B5EF4-FFF2-40B4-BE49-F238E27FC236}">
                <a16:creationId xmlns:a16="http://schemas.microsoft.com/office/drawing/2014/main" id="{C2283E8A-127F-51DC-3744-54EC46C1DE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10" y="93310"/>
            <a:ext cx="1468710" cy="510718"/>
          </a:xfrm>
          <a:prstGeom prst="rect">
            <a:avLst/>
          </a:prstGeom>
        </p:spPr>
      </p:pic>
      <p:sp>
        <p:nvSpPr>
          <p:cNvPr id="7" name="Titre 6">
            <a:extLst>
              <a:ext uri="{FF2B5EF4-FFF2-40B4-BE49-F238E27FC236}">
                <a16:creationId xmlns:a16="http://schemas.microsoft.com/office/drawing/2014/main" id="{E54DE628-1228-627B-7A9E-F189FA332F14}"/>
              </a:ext>
            </a:extLst>
          </p:cNvPr>
          <p:cNvSpPr>
            <a:spLocks noGrp="1"/>
          </p:cNvSpPr>
          <p:nvPr>
            <p:ph type="title"/>
          </p:nvPr>
        </p:nvSpPr>
        <p:spPr>
          <a:xfrm>
            <a:off x="1845197" y="517946"/>
            <a:ext cx="10515600" cy="1325563"/>
          </a:xfrm>
        </p:spPr>
        <p:txBody>
          <a:bodyPr/>
          <a:lstStyle/>
          <a:p>
            <a:r>
              <a:rPr lang="fr-FR" b="1" dirty="0"/>
              <a:t>Situation apprentissage : </a:t>
            </a:r>
            <a:r>
              <a:rPr lang="fr-FR" sz="4400" u="sng" dirty="0"/>
              <a:t>U7/U9/U11</a:t>
            </a:r>
            <a:endParaRPr lang="fr-FR" dirty="0"/>
          </a:p>
        </p:txBody>
      </p:sp>
      <p:sp>
        <p:nvSpPr>
          <p:cNvPr id="2" name="ZoneTexte 1">
            <a:extLst>
              <a:ext uri="{FF2B5EF4-FFF2-40B4-BE49-F238E27FC236}">
                <a16:creationId xmlns:a16="http://schemas.microsoft.com/office/drawing/2014/main" id="{23E90A56-E597-D2D0-DCB4-EC5DDAE766F7}"/>
              </a:ext>
            </a:extLst>
          </p:cNvPr>
          <p:cNvSpPr txBox="1"/>
          <p:nvPr/>
        </p:nvSpPr>
        <p:spPr>
          <a:xfrm>
            <a:off x="741746" y="1862171"/>
            <a:ext cx="10341522" cy="4401205"/>
          </a:xfrm>
          <a:prstGeom prst="rect">
            <a:avLst/>
          </a:prstGeom>
          <a:noFill/>
        </p:spPr>
        <p:txBody>
          <a:bodyPr wrap="square" rtlCol="0">
            <a:spAutoFit/>
          </a:bodyPr>
          <a:lstStyle/>
          <a:p>
            <a:pPr marL="457200" indent="-457200">
              <a:buFont typeface="Arial" panose="020B0604020202020204" pitchFamily="34" charset="0"/>
              <a:buChar char="•"/>
            </a:pPr>
            <a:r>
              <a:rPr lang="fr-FR" sz="2800" b="1" dirty="0"/>
              <a:t>Coordination/adresse :</a:t>
            </a:r>
          </a:p>
          <a:p>
            <a:pPr marL="1371600" lvl="2" indent="-457200">
              <a:buFont typeface="Wingdings" panose="05000000000000000000" pitchFamily="2" charset="2"/>
              <a:buChar char="Ø"/>
            </a:pPr>
            <a:r>
              <a:rPr lang="fr-FR" sz="2800" dirty="0"/>
              <a:t>Echelle de rythme</a:t>
            </a:r>
          </a:p>
          <a:p>
            <a:pPr marL="1371600" lvl="2" indent="-457200">
              <a:buFont typeface="Wingdings" panose="05000000000000000000" pitchFamily="2" charset="2"/>
              <a:buChar char="Ø"/>
            </a:pPr>
            <a:r>
              <a:rPr lang="fr-FR" sz="2800" dirty="0"/>
              <a:t>Travail d’appui</a:t>
            </a:r>
          </a:p>
          <a:p>
            <a:pPr marL="1371600" lvl="2" indent="-457200">
              <a:buFont typeface="Wingdings" panose="05000000000000000000" pitchFamily="2" charset="2"/>
              <a:buChar char="Ø"/>
            </a:pPr>
            <a:r>
              <a:rPr lang="fr-FR" sz="2800" dirty="0"/>
              <a:t>Slalom</a:t>
            </a:r>
          </a:p>
          <a:p>
            <a:pPr marL="1371600" lvl="2" indent="-457200">
              <a:buFont typeface="Wingdings" panose="05000000000000000000" pitchFamily="2" charset="2"/>
              <a:buChar char="Ø"/>
            </a:pPr>
            <a:r>
              <a:rPr lang="fr-FR" sz="2800" dirty="0"/>
              <a:t>Jonglage</a:t>
            </a:r>
          </a:p>
          <a:p>
            <a:pPr marL="457200" indent="-457200">
              <a:buFont typeface="Arial" panose="020B0604020202020204" pitchFamily="34" charset="0"/>
              <a:buChar char="•"/>
            </a:pPr>
            <a:r>
              <a:rPr lang="fr-FR" sz="2800" b="1" dirty="0"/>
              <a:t>Vitesse</a:t>
            </a:r>
          </a:p>
          <a:p>
            <a:pPr marL="1371600" lvl="2" indent="-457200">
              <a:buFont typeface="Wingdings" panose="05000000000000000000" pitchFamily="2" charset="2"/>
              <a:buChar char="Ø"/>
            </a:pPr>
            <a:r>
              <a:rPr lang="fr-FR" sz="2800" dirty="0"/>
              <a:t>Technique (avec/sans ballon)</a:t>
            </a:r>
          </a:p>
          <a:p>
            <a:pPr marL="1371600" lvl="2" indent="-457200">
              <a:buFont typeface="Wingdings" panose="05000000000000000000" pitchFamily="2" charset="2"/>
              <a:buChar char="Ø"/>
            </a:pPr>
            <a:r>
              <a:rPr lang="fr-FR" sz="2800" dirty="0"/>
              <a:t>Vitesse de réaction</a:t>
            </a:r>
          </a:p>
          <a:p>
            <a:pPr marL="1371600" lvl="2" indent="-457200">
              <a:buFont typeface="Wingdings" panose="05000000000000000000" pitchFamily="2" charset="2"/>
              <a:buChar char="Ø"/>
            </a:pPr>
            <a:r>
              <a:rPr lang="fr-FR" sz="2800" dirty="0"/>
              <a:t>Gainage</a:t>
            </a:r>
          </a:p>
          <a:p>
            <a:pPr lvl="2"/>
            <a:endParaRPr lang="fr-FR" sz="2800" dirty="0"/>
          </a:p>
        </p:txBody>
      </p:sp>
    </p:spTree>
    <p:extLst>
      <p:ext uri="{BB962C8B-B14F-4D97-AF65-F5344CB8AC3E}">
        <p14:creationId xmlns:p14="http://schemas.microsoft.com/office/powerpoint/2010/main" val="2341897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F7039AD-B84E-69D1-C673-B2BA16DA2FAB}"/>
              </a:ext>
            </a:extLst>
          </p:cNvPr>
          <p:cNvSpPr txBox="1"/>
          <p:nvPr/>
        </p:nvSpPr>
        <p:spPr>
          <a:xfrm>
            <a:off x="9414044" y="179392"/>
            <a:ext cx="2684646" cy="338554"/>
          </a:xfrm>
          <a:prstGeom prst="rect">
            <a:avLst/>
          </a:prstGeom>
          <a:noFill/>
        </p:spPr>
        <p:txBody>
          <a:bodyPr wrap="none" rtlCol="0">
            <a:spAutoFit/>
          </a:bodyPr>
          <a:lstStyle/>
          <a:p>
            <a:r>
              <a:rPr lang="fr-FR" sz="1600" b="1" i="1" dirty="0">
                <a:solidFill>
                  <a:srgbClr val="002060"/>
                </a:solidFill>
              </a:rPr>
              <a:t>Formation Entraîneur Fédéral</a:t>
            </a:r>
          </a:p>
        </p:txBody>
      </p:sp>
      <p:pic>
        <p:nvPicPr>
          <p:cNvPr id="5" name="Espace réservé du contenu 7">
            <a:extLst>
              <a:ext uri="{FF2B5EF4-FFF2-40B4-BE49-F238E27FC236}">
                <a16:creationId xmlns:a16="http://schemas.microsoft.com/office/drawing/2014/main" id="{C2283E8A-127F-51DC-3744-54EC46C1DE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10" y="93310"/>
            <a:ext cx="1468710" cy="510718"/>
          </a:xfrm>
          <a:prstGeom prst="rect">
            <a:avLst/>
          </a:prstGeom>
        </p:spPr>
      </p:pic>
      <p:sp>
        <p:nvSpPr>
          <p:cNvPr id="7" name="Titre 6">
            <a:extLst>
              <a:ext uri="{FF2B5EF4-FFF2-40B4-BE49-F238E27FC236}">
                <a16:creationId xmlns:a16="http://schemas.microsoft.com/office/drawing/2014/main" id="{E54DE628-1228-627B-7A9E-F189FA332F14}"/>
              </a:ext>
            </a:extLst>
          </p:cNvPr>
          <p:cNvSpPr>
            <a:spLocks noGrp="1"/>
          </p:cNvSpPr>
          <p:nvPr>
            <p:ph type="title"/>
          </p:nvPr>
        </p:nvSpPr>
        <p:spPr>
          <a:xfrm>
            <a:off x="1845197" y="517946"/>
            <a:ext cx="10515600" cy="1325563"/>
          </a:xfrm>
        </p:spPr>
        <p:txBody>
          <a:bodyPr/>
          <a:lstStyle/>
          <a:p>
            <a:r>
              <a:rPr lang="fr-FR" b="1" dirty="0"/>
              <a:t>Situation apprentissage : </a:t>
            </a:r>
            <a:r>
              <a:rPr lang="fr-FR" sz="4400" u="sng" dirty="0"/>
              <a:t>U13/U15</a:t>
            </a:r>
            <a:endParaRPr lang="fr-FR" dirty="0"/>
          </a:p>
        </p:txBody>
      </p:sp>
      <p:sp>
        <p:nvSpPr>
          <p:cNvPr id="2" name="ZoneTexte 1">
            <a:extLst>
              <a:ext uri="{FF2B5EF4-FFF2-40B4-BE49-F238E27FC236}">
                <a16:creationId xmlns:a16="http://schemas.microsoft.com/office/drawing/2014/main" id="{23E90A56-E597-D2D0-DCB4-EC5DDAE766F7}"/>
              </a:ext>
            </a:extLst>
          </p:cNvPr>
          <p:cNvSpPr txBox="1"/>
          <p:nvPr/>
        </p:nvSpPr>
        <p:spPr>
          <a:xfrm>
            <a:off x="675265" y="1843509"/>
            <a:ext cx="10341522" cy="4832092"/>
          </a:xfrm>
          <a:prstGeom prst="rect">
            <a:avLst/>
          </a:prstGeom>
          <a:noFill/>
        </p:spPr>
        <p:txBody>
          <a:bodyPr wrap="square" rtlCol="0">
            <a:spAutoFit/>
          </a:bodyPr>
          <a:lstStyle/>
          <a:p>
            <a:pPr marL="457200" indent="-457200">
              <a:buFont typeface="Arial" panose="020B0604020202020204" pitchFamily="34" charset="0"/>
              <a:buChar char="•"/>
            </a:pPr>
            <a:r>
              <a:rPr lang="fr-FR" sz="2800" b="1" dirty="0"/>
              <a:t>Vitesse</a:t>
            </a:r>
          </a:p>
          <a:p>
            <a:pPr marL="1371600" lvl="2" indent="-457200">
              <a:buFont typeface="Wingdings" panose="05000000000000000000" pitchFamily="2" charset="2"/>
              <a:buChar char="Ø"/>
            </a:pPr>
            <a:r>
              <a:rPr lang="fr-FR" sz="2800" dirty="0"/>
              <a:t>Technique</a:t>
            </a:r>
          </a:p>
          <a:p>
            <a:pPr marL="1371600" lvl="2" indent="-457200">
              <a:buFont typeface="Wingdings" panose="05000000000000000000" pitchFamily="2" charset="2"/>
              <a:buChar char="Ø"/>
            </a:pPr>
            <a:r>
              <a:rPr lang="fr-FR" sz="2800" dirty="0"/>
              <a:t>Vitesse longue</a:t>
            </a:r>
          </a:p>
          <a:p>
            <a:pPr marL="457200" indent="-457200">
              <a:buFont typeface="Arial" panose="020B0604020202020204" pitchFamily="34" charset="0"/>
              <a:buChar char="•"/>
            </a:pPr>
            <a:r>
              <a:rPr lang="fr-FR" sz="2800" b="1" dirty="0"/>
              <a:t>Intelligence situationnelle</a:t>
            </a:r>
          </a:p>
          <a:p>
            <a:pPr marL="1371600" lvl="2" indent="-457200">
              <a:buFont typeface="Wingdings" panose="05000000000000000000" pitchFamily="2" charset="2"/>
              <a:buChar char="Ø"/>
            </a:pPr>
            <a:r>
              <a:rPr lang="fr-FR" sz="2800" dirty="0"/>
              <a:t>1 vs 1</a:t>
            </a:r>
          </a:p>
          <a:p>
            <a:pPr marL="457200" indent="-457200">
              <a:buFont typeface="Arial" panose="020B0604020202020204" pitchFamily="34" charset="0"/>
              <a:buChar char="•"/>
            </a:pPr>
            <a:r>
              <a:rPr lang="fr-FR" sz="2800" b="1" dirty="0"/>
              <a:t>Force</a:t>
            </a:r>
            <a:r>
              <a:rPr lang="fr-FR" sz="2800" dirty="0"/>
              <a:t> : apprentissage de la musculation</a:t>
            </a:r>
          </a:p>
          <a:p>
            <a:pPr marL="1371600" lvl="2" indent="-457200">
              <a:buFont typeface="Wingdings" panose="05000000000000000000" pitchFamily="2" charset="2"/>
              <a:buChar char="Ø"/>
            </a:pPr>
            <a:r>
              <a:rPr lang="fr-FR" sz="2800" dirty="0"/>
              <a:t>Technique des mouvements &amp; sécurité</a:t>
            </a:r>
          </a:p>
          <a:p>
            <a:pPr marL="1371600" lvl="2" indent="-457200">
              <a:buFont typeface="Wingdings" panose="05000000000000000000" pitchFamily="2" charset="2"/>
              <a:buChar char="Ø"/>
            </a:pPr>
            <a:r>
              <a:rPr lang="fr-FR" sz="2800" dirty="0"/>
              <a:t>Travail à poids de corps</a:t>
            </a:r>
          </a:p>
          <a:p>
            <a:pPr marL="1371600" lvl="2" indent="-457200">
              <a:buFont typeface="Wingdings" panose="05000000000000000000" pitchFamily="2" charset="2"/>
              <a:buChar char="Ø"/>
            </a:pPr>
            <a:r>
              <a:rPr lang="fr-FR" sz="2800" dirty="0"/>
              <a:t>Gainage</a:t>
            </a:r>
          </a:p>
          <a:p>
            <a:pPr marL="457200" indent="-457200">
              <a:buFont typeface="Arial" panose="020B0604020202020204" pitchFamily="34" charset="0"/>
              <a:buChar char="•"/>
            </a:pPr>
            <a:r>
              <a:rPr lang="fr-FR" sz="2800" b="1" dirty="0"/>
              <a:t>Adresse/coordination</a:t>
            </a:r>
          </a:p>
          <a:p>
            <a:pPr marL="1371600" lvl="2" indent="-457200">
              <a:buFont typeface="Wingdings" panose="05000000000000000000" pitchFamily="2" charset="2"/>
              <a:buChar char="Ø"/>
            </a:pPr>
            <a:r>
              <a:rPr lang="fr-FR" sz="2800" dirty="0"/>
              <a:t>Changement de direction</a:t>
            </a:r>
          </a:p>
        </p:txBody>
      </p:sp>
    </p:spTree>
    <p:extLst>
      <p:ext uri="{BB962C8B-B14F-4D97-AF65-F5344CB8AC3E}">
        <p14:creationId xmlns:p14="http://schemas.microsoft.com/office/powerpoint/2010/main" val="1548034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F7039AD-B84E-69D1-C673-B2BA16DA2FAB}"/>
              </a:ext>
            </a:extLst>
          </p:cNvPr>
          <p:cNvSpPr txBox="1"/>
          <p:nvPr/>
        </p:nvSpPr>
        <p:spPr>
          <a:xfrm>
            <a:off x="9414044" y="179392"/>
            <a:ext cx="2684646" cy="338554"/>
          </a:xfrm>
          <a:prstGeom prst="rect">
            <a:avLst/>
          </a:prstGeom>
          <a:noFill/>
        </p:spPr>
        <p:txBody>
          <a:bodyPr wrap="none" rtlCol="0">
            <a:spAutoFit/>
          </a:bodyPr>
          <a:lstStyle/>
          <a:p>
            <a:r>
              <a:rPr lang="fr-FR" sz="1600" b="1" i="1" dirty="0">
                <a:solidFill>
                  <a:srgbClr val="002060"/>
                </a:solidFill>
              </a:rPr>
              <a:t>Formation Entraîneur Fédéral</a:t>
            </a:r>
          </a:p>
        </p:txBody>
      </p:sp>
      <p:pic>
        <p:nvPicPr>
          <p:cNvPr id="5" name="Espace réservé du contenu 7">
            <a:extLst>
              <a:ext uri="{FF2B5EF4-FFF2-40B4-BE49-F238E27FC236}">
                <a16:creationId xmlns:a16="http://schemas.microsoft.com/office/drawing/2014/main" id="{C2283E8A-127F-51DC-3744-54EC46C1DE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10" y="93310"/>
            <a:ext cx="1468710" cy="510718"/>
          </a:xfrm>
          <a:prstGeom prst="rect">
            <a:avLst/>
          </a:prstGeom>
        </p:spPr>
      </p:pic>
      <p:sp>
        <p:nvSpPr>
          <p:cNvPr id="7" name="Titre 6">
            <a:extLst>
              <a:ext uri="{FF2B5EF4-FFF2-40B4-BE49-F238E27FC236}">
                <a16:creationId xmlns:a16="http://schemas.microsoft.com/office/drawing/2014/main" id="{E54DE628-1228-627B-7A9E-F189FA332F14}"/>
              </a:ext>
            </a:extLst>
          </p:cNvPr>
          <p:cNvSpPr>
            <a:spLocks noGrp="1"/>
          </p:cNvSpPr>
          <p:nvPr>
            <p:ph type="title"/>
          </p:nvPr>
        </p:nvSpPr>
        <p:spPr>
          <a:xfrm>
            <a:off x="1845197" y="517946"/>
            <a:ext cx="10515600" cy="1325563"/>
          </a:xfrm>
        </p:spPr>
        <p:txBody>
          <a:bodyPr/>
          <a:lstStyle/>
          <a:p>
            <a:r>
              <a:rPr lang="fr-FR" b="1" dirty="0"/>
              <a:t>Situation apprentissage : </a:t>
            </a:r>
            <a:r>
              <a:rPr lang="fr-FR" sz="4400" u="sng" dirty="0"/>
              <a:t>U17</a:t>
            </a:r>
            <a:endParaRPr lang="fr-FR" dirty="0"/>
          </a:p>
        </p:txBody>
      </p:sp>
      <p:sp>
        <p:nvSpPr>
          <p:cNvPr id="2" name="ZoneTexte 1">
            <a:extLst>
              <a:ext uri="{FF2B5EF4-FFF2-40B4-BE49-F238E27FC236}">
                <a16:creationId xmlns:a16="http://schemas.microsoft.com/office/drawing/2014/main" id="{23E90A56-E597-D2D0-DCB4-EC5DDAE766F7}"/>
              </a:ext>
            </a:extLst>
          </p:cNvPr>
          <p:cNvSpPr txBox="1"/>
          <p:nvPr/>
        </p:nvSpPr>
        <p:spPr>
          <a:xfrm>
            <a:off x="675265" y="1843509"/>
            <a:ext cx="10821410" cy="5016758"/>
          </a:xfrm>
          <a:prstGeom prst="rect">
            <a:avLst/>
          </a:prstGeom>
          <a:noFill/>
        </p:spPr>
        <p:txBody>
          <a:bodyPr wrap="square" rtlCol="0">
            <a:spAutoFit/>
          </a:bodyPr>
          <a:lstStyle/>
          <a:p>
            <a:pPr marL="457200" indent="-457200">
              <a:buFont typeface="Arial" panose="020B0604020202020204" pitchFamily="34" charset="0"/>
              <a:buChar char="•"/>
            </a:pPr>
            <a:r>
              <a:rPr lang="fr-FR" sz="2000" b="1" dirty="0"/>
              <a:t>Force</a:t>
            </a:r>
            <a:r>
              <a:rPr lang="fr-FR" sz="2000" dirty="0"/>
              <a:t> </a:t>
            </a:r>
          </a:p>
          <a:p>
            <a:pPr marL="1371600" lvl="2" indent="-457200">
              <a:buFont typeface="Wingdings" panose="05000000000000000000" pitchFamily="2" charset="2"/>
              <a:buChar char="Ø"/>
            </a:pPr>
            <a:r>
              <a:rPr lang="fr-FR" sz="2000" dirty="0"/>
              <a:t>Travail technique</a:t>
            </a:r>
          </a:p>
          <a:p>
            <a:pPr marL="1371600" lvl="2" indent="-457200">
              <a:buFont typeface="Wingdings" panose="05000000000000000000" pitchFamily="2" charset="2"/>
              <a:buChar char="Ø"/>
            </a:pPr>
            <a:r>
              <a:rPr lang="fr-FR" sz="2000" dirty="0"/>
              <a:t>Travail en charge</a:t>
            </a:r>
          </a:p>
          <a:p>
            <a:pPr marL="457200" indent="-457200">
              <a:buFont typeface="Arial" panose="020B0604020202020204" pitchFamily="34" charset="0"/>
              <a:buChar char="•"/>
            </a:pPr>
            <a:r>
              <a:rPr lang="fr-FR" sz="2000" b="1" dirty="0"/>
              <a:t>Intelligence situationnelle</a:t>
            </a:r>
          </a:p>
          <a:p>
            <a:pPr marL="1371600" lvl="2" indent="-457200">
              <a:buFont typeface="Wingdings" panose="05000000000000000000" pitchFamily="2" charset="2"/>
              <a:buChar char="Ø"/>
            </a:pPr>
            <a:r>
              <a:rPr lang="fr-FR" sz="2000" dirty="0"/>
              <a:t>Changement de direction avec adversaire(s), avec/sans partenaire</a:t>
            </a:r>
          </a:p>
          <a:p>
            <a:pPr marL="457200" indent="-457200">
              <a:buFont typeface="Arial" panose="020B0604020202020204" pitchFamily="34" charset="0"/>
              <a:buChar char="•"/>
            </a:pPr>
            <a:r>
              <a:rPr lang="fr-FR" sz="2000" b="1" dirty="0"/>
              <a:t>Adresse/Coordination :</a:t>
            </a:r>
            <a:r>
              <a:rPr lang="fr-FR" sz="2000" dirty="0"/>
              <a:t> adaptation à la modification morphologique</a:t>
            </a:r>
            <a:endParaRPr lang="fr-FR" sz="2000" b="1" dirty="0"/>
          </a:p>
          <a:p>
            <a:pPr marL="1371600" lvl="2" indent="-457200">
              <a:buFont typeface="Wingdings" panose="05000000000000000000" pitchFamily="2" charset="2"/>
              <a:buChar char="Ø"/>
            </a:pPr>
            <a:r>
              <a:rPr lang="fr-FR" sz="2000" dirty="0"/>
              <a:t>Slalom</a:t>
            </a:r>
          </a:p>
          <a:p>
            <a:pPr marL="1371600" lvl="2" indent="-457200">
              <a:buFont typeface="Wingdings" panose="05000000000000000000" pitchFamily="2" charset="2"/>
              <a:buChar char="Ø"/>
            </a:pPr>
            <a:r>
              <a:rPr lang="fr-FR" sz="2000" dirty="0"/>
              <a:t>Jonglage pied-main</a:t>
            </a:r>
          </a:p>
          <a:p>
            <a:pPr marL="457200" indent="-457200">
              <a:buFont typeface="Arial" panose="020B0604020202020204" pitchFamily="34" charset="0"/>
              <a:buChar char="•"/>
            </a:pPr>
            <a:r>
              <a:rPr lang="fr-FR" sz="2000" b="1" dirty="0"/>
              <a:t>Vitesse</a:t>
            </a:r>
          </a:p>
          <a:p>
            <a:pPr marL="1371600" lvl="2" indent="-457200">
              <a:buFont typeface="Wingdings" panose="05000000000000000000" pitchFamily="2" charset="2"/>
              <a:buChar char="Ø"/>
            </a:pPr>
            <a:r>
              <a:rPr lang="fr-FR" sz="2000" dirty="0"/>
              <a:t>En continuité</a:t>
            </a:r>
          </a:p>
          <a:p>
            <a:pPr marL="457200" indent="-457200">
              <a:buFont typeface="Arial" panose="020B0604020202020204" pitchFamily="34" charset="0"/>
              <a:buChar char="•"/>
            </a:pPr>
            <a:r>
              <a:rPr lang="fr-FR" sz="2000" b="1" dirty="0"/>
              <a:t>Endurance</a:t>
            </a:r>
          </a:p>
          <a:p>
            <a:pPr marL="1371600" lvl="2" indent="-457200">
              <a:buFont typeface="Wingdings" panose="05000000000000000000" pitchFamily="2" charset="2"/>
              <a:buChar char="Ø"/>
            </a:pPr>
            <a:r>
              <a:rPr lang="fr-FR" sz="2000" dirty="0"/>
              <a:t>Volume d’exercice plus important</a:t>
            </a:r>
          </a:p>
          <a:p>
            <a:pPr marL="1371600" lvl="2" indent="-457200">
              <a:buFont typeface="Wingdings" panose="05000000000000000000" pitchFamily="2" charset="2"/>
              <a:buChar char="Ø"/>
            </a:pPr>
            <a:r>
              <a:rPr lang="fr-FR" sz="2000" dirty="0"/>
              <a:t>Travail non intégré (fractionné, long, …)</a:t>
            </a:r>
          </a:p>
          <a:p>
            <a:pPr marL="457200" indent="-457200">
              <a:buFont typeface="Arial" panose="020B0604020202020204" pitchFamily="34" charset="0"/>
              <a:buChar char="•"/>
            </a:pPr>
            <a:r>
              <a:rPr lang="fr-FR" sz="2000" b="1" dirty="0"/>
              <a:t>Mobilité : </a:t>
            </a:r>
            <a:r>
              <a:rPr lang="fr-FR" sz="2000" dirty="0"/>
              <a:t>croissance, poids</a:t>
            </a:r>
            <a:endParaRPr lang="fr-FR" sz="2000" b="1" dirty="0"/>
          </a:p>
          <a:p>
            <a:pPr marL="1371600" lvl="2" indent="-457200">
              <a:buFont typeface="Wingdings" panose="05000000000000000000" pitchFamily="2" charset="2"/>
              <a:buChar char="Ø"/>
            </a:pPr>
            <a:r>
              <a:rPr lang="fr-FR" sz="2000" dirty="0">
                <a:hlinkClick r:id="rId3"/>
              </a:rPr>
              <a:t>https://www.youtube.com/watch?v=t3kzleGEa70</a:t>
            </a:r>
            <a:endParaRPr lang="fr-FR" sz="2000" dirty="0"/>
          </a:p>
          <a:p>
            <a:pPr marL="1371600" lvl="2" indent="-457200">
              <a:buFont typeface="Wingdings" panose="05000000000000000000" pitchFamily="2" charset="2"/>
              <a:buChar char="Ø"/>
            </a:pPr>
            <a:r>
              <a:rPr lang="fr-FR" sz="2000" dirty="0"/>
              <a:t>Varier les exercices</a:t>
            </a:r>
            <a:endParaRPr lang="fr-FR" sz="2800" dirty="0"/>
          </a:p>
        </p:txBody>
      </p:sp>
    </p:spTree>
    <p:extLst>
      <p:ext uri="{BB962C8B-B14F-4D97-AF65-F5344CB8AC3E}">
        <p14:creationId xmlns:p14="http://schemas.microsoft.com/office/powerpoint/2010/main" val="1725876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F7039AD-B84E-69D1-C673-B2BA16DA2FAB}"/>
              </a:ext>
            </a:extLst>
          </p:cNvPr>
          <p:cNvSpPr txBox="1"/>
          <p:nvPr/>
        </p:nvSpPr>
        <p:spPr>
          <a:xfrm>
            <a:off x="9414044" y="179392"/>
            <a:ext cx="2684646" cy="338554"/>
          </a:xfrm>
          <a:prstGeom prst="rect">
            <a:avLst/>
          </a:prstGeom>
          <a:noFill/>
        </p:spPr>
        <p:txBody>
          <a:bodyPr wrap="none" rtlCol="0">
            <a:spAutoFit/>
          </a:bodyPr>
          <a:lstStyle/>
          <a:p>
            <a:r>
              <a:rPr lang="fr-FR" sz="1600" b="1" i="1" dirty="0">
                <a:solidFill>
                  <a:srgbClr val="002060"/>
                </a:solidFill>
              </a:rPr>
              <a:t>Formation Entraîneur Fédéral</a:t>
            </a:r>
          </a:p>
        </p:txBody>
      </p:sp>
      <p:pic>
        <p:nvPicPr>
          <p:cNvPr id="5" name="Espace réservé du contenu 7">
            <a:extLst>
              <a:ext uri="{FF2B5EF4-FFF2-40B4-BE49-F238E27FC236}">
                <a16:creationId xmlns:a16="http://schemas.microsoft.com/office/drawing/2014/main" id="{C2283E8A-127F-51DC-3744-54EC46C1DE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10" y="93310"/>
            <a:ext cx="1468710" cy="510718"/>
          </a:xfrm>
          <a:prstGeom prst="rect">
            <a:avLst/>
          </a:prstGeom>
        </p:spPr>
      </p:pic>
      <p:sp>
        <p:nvSpPr>
          <p:cNvPr id="7" name="Titre 6">
            <a:extLst>
              <a:ext uri="{FF2B5EF4-FFF2-40B4-BE49-F238E27FC236}">
                <a16:creationId xmlns:a16="http://schemas.microsoft.com/office/drawing/2014/main" id="{E54DE628-1228-627B-7A9E-F189FA332F14}"/>
              </a:ext>
            </a:extLst>
          </p:cNvPr>
          <p:cNvSpPr>
            <a:spLocks noGrp="1"/>
          </p:cNvSpPr>
          <p:nvPr>
            <p:ph type="title"/>
          </p:nvPr>
        </p:nvSpPr>
        <p:spPr>
          <a:xfrm>
            <a:off x="1845197" y="517946"/>
            <a:ext cx="10515600" cy="1325563"/>
          </a:xfrm>
        </p:spPr>
        <p:txBody>
          <a:bodyPr/>
          <a:lstStyle/>
          <a:p>
            <a:r>
              <a:rPr lang="fr-FR" b="1" dirty="0"/>
              <a:t>Situation apprentissage : </a:t>
            </a:r>
            <a:r>
              <a:rPr lang="fr-FR" sz="4400" u="sng" dirty="0"/>
              <a:t>U19-Seniors</a:t>
            </a:r>
            <a:endParaRPr lang="fr-FR" dirty="0"/>
          </a:p>
        </p:txBody>
      </p:sp>
      <p:sp>
        <p:nvSpPr>
          <p:cNvPr id="2" name="ZoneTexte 1">
            <a:extLst>
              <a:ext uri="{FF2B5EF4-FFF2-40B4-BE49-F238E27FC236}">
                <a16:creationId xmlns:a16="http://schemas.microsoft.com/office/drawing/2014/main" id="{23E90A56-E597-D2D0-DCB4-EC5DDAE766F7}"/>
              </a:ext>
            </a:extLst>
          </p:cNvPr>
          <p:cNvSpPr txBox="1"/>
          <p:nvPr/>
        </p:nvSpPr>
        <p:spPr>
          <a:xfrm>
            <a:off x="675265" y="1843509"/>
            <a:ext cx="10821410" cy="4801314"/>
          </a:xfrm>
          <a:prstGeom prst="rect">
            <a:avLst/>
          </a:prstGeom>
          <a:noFill/>
        </p:spPr>
        <p:txBody>
          <a:bodyPr wrap="square" rtlCol="0">
            <a:spAutoFit/>
          </a:bodyPr>
          <a:lstStyle/>
          <a:p>
            <a:pPr marL="457200" indent="-457200">
              <a:buFont typeface="Arial" panose="020B0604020202020204" pitchFamily="34" charset="0"/>
              <a:buChar char="•"/>
            </a:pPr>
            <a:r>
              <a:rPr lang="fr-FR" b="1" dirty="0"/>
              <a:t>Force</a:t>
            </a:r>
            <a:r>
              <a:rPr lang="fr-FR" dirty="0"/>
              <a:t> </a:t>
            </a:r>
          </a:p>
          <a:p>
            <a:pPr marL="1371600" lvl="2" indent="-457200">
              <a:buFont typeface="Wingdings" panose="05000000000000000000" pitchFamily="2" charset="2"/>
              <a:buChar char="Ø"/>
            </a:pPr>
            <a:r>
              <a:rPr lang="fr-FR" dirty="0"/>
              <a:t>Puissance</a:t>
            </a:r>
          </a:p>
          <a:p>
            <a:pPr marL="1371600" lvl="2" indent="-457200">
              <a:buFont typeface="Wingdings" panose="05000000000000000000" pitchFamily="2" charset="2"/>
              <a:buChar char="Ø"/>
            </a:pPr>
            <a:r>
              <a:rPr lang="fr-FR" dirty="0"/>
              <a:t>Force maximale</a:t>
            </a:r>
          </a:p>
          <a:p>
            <a:pPr marL="1371600" lvl="2" indent="-457200">
              <a:buFont typeface="Wingdings" panose="05000000000000000000" pitchFamily="2" charset="2"/>
              <a:buChar char="Ø"/>
            </a:pPr>
            <a:r>
              <a:rPr lang="fr-FR" dirty="0"/>
              <a:t>Explosivité</a:t>
            </a:r>
          </a:p>
          <a:p>
            <a:pPr marL="1371600" lvl="2" indent="-457200">
              <a:buFont typeface="Wingdings" panose="05000000000000000000" pitchFamily="2" charset="2"/>
              <a:buChar char="Ø"/>
            </a:pPr>
            <a:r>
              <a:rPr lang="fr-FR" dirty="0"/>
              <a:t>Hypertrophie</a:t>
            </a:r>
          </a:p>
          <a:p>
            <a:pPr marL="457200" indent="-457200">
              <a:buFont typeface="Arial" panose="020B0604020202020204" pitchFamily="34" charset="0"/>
              <a:buChar char="•"/>
            </a:pPr>
            <a:r>
              <a:rPr lang="fr-FR" b="1" dirty="0"/>
              <a:t>Intelligence situationnelle</a:t>
            </a:r>
          </a:p>
          <a:p>
            <a:pPr marL="1371600" lvl="2" indent="-457200">
              <a:buFont typeface="Wingdings" panose="05000000000000000000" pitchFamily="2" charset="2"/>
              <a:buChar char="Ø"/>
            </a:pPr>
            <a:r>
              <a:rPr lang="fr-FR" dirty="0"/>
              <a:t>Prendre le dessus sur un adversaire (1vs1, 2vs2, 3vs3, 2vs1…)</a:t>
            </a:r>
          </a:p>
          <a:p>
            <a:pPr marL="457200" indent="-457200">
              <a:buFont typeface="Arial" panose="020B0604020202020204" pitchFamily="34" charset="0"/>
              <a:buChar char="•"/>
            </a:pPr>
            <a:r>
              <a:rPr lang="fr-FR" b="1" dirty="0"/>
              <a:t>Adresse/Coordination :</a:t>
            </a:r>
            <a:r>
              <a:rPr lang="fr-FR" dirty="0"/>
              <a:t> adaptation à la modification morphologique</a:t>
            </a:r>
            <a:endParaRPr lang="fr-FR" b="1" dirty="0"/>
          </a:p>
          <a:p>
            <a:pPr marL="1371600" lvl="2" indent="-457200">
              <a:buFont typeface="Wingdings" panose="05000000000000000000" pitchFamily="2" charset="2"/>
              <a:buChar char="Ø"/>
            </a:pPr>
            <a:r>
              <a:rPr lang="fr-FR" dirty="0"/>
              <a:t>Slalom</a:t>
            </a:r>
          </a:p>
          <a:p>
            <a:pPr marL="1371600" lvl="2" indent="-457200">
              <a:buFont typeface="Wingdings" panose="05000000000000000000" pitchFamily="2" charset="2"/>
              <a:buChar char="Ø"/>
            </a:pPr>
            <a:r>
              <a:rPr lang="fr-FR" dirty="0"/>
              <a:t>Jonglage pied-main</a:t>
            </a:r>
          </a:p>
          <a:p>
            <a:pPr marL="457200" indent="-457200">
              <a:buFont typeface="Arial" panose="020B0604020202020204" pitchFamily="34" charset="0"/>
              <a:buChar char="•"/>
            </a:pPr>
            <a:r>
              <a:rPr lang="fr-FR" b="1" dirty="0"/>
              <a:t>Vitesse</a:t>
            </a:r>
          </a:p>
          <a:p>
            <a:pPr marL="1371600" lvl="2" indent="-457200">
              <a:buFont typeface="Wingdings" panose="05000000000000000000" pitchFamily="2" charset="2"/>
              <a:buChar char="Ø"/>
            </a:pPr>
            <a:r>
              <a:rPr lang="fr-FR" dirty="0"/>
              <a:t>En continuité</a:t>
            </a:r>
          </a:p>
          <a:p>
            <a:pPr marL="457200" indent="-457200">
              <a:buFont typeface="Arial" panose="020B0604020202020204" pitchFamily="34" charset="0"/>
              <a:buChar char="•"/>
            </a:pPr>
            <a:r>
              <a:rPr lang="fr-FR" b="1" dirty="0"/>
              <a:t>Endurance</a:t>
            </a:r>
          </a:p>
          <a:p>
            <a:pPr marL="1371600" lvl="2" indent="-457200">
              <a:buFont typeface="Wingdings" panose="05000000000000000000" pitchFamily="2" charset="2"/>
              <a:buChar char="Ø"/>
            </a:pPr>
            <a:r>
              <a:rPr lang="fr-FR" dirty="0"/>
              <a:t>Développement des qualités aérobies spécifiques (bronco, </a:t>
            </a:r>
            <a:r>
              <a:rPr lang="fr-FR" dirty="0" err="1"/>
              <a:t>shuttle</a:t>
            </a:r>
            <a:r>
              <a:rPr lang="fr-FR" dirty="0"/>
              <a:t>, </a:t>
            </a:r>
            <a:r>
              <a:rPr lang="fr-FR" dirty="0" err="1"/>
              <a:t>cond</a:t>
            </a:r>
            <a:r>
              <a:rPr lang="fr-FR" dirty="0"/>
              <a:t> </a:t>
            </a:r>
            <a:r>
              <a:rPr lang="fr-FR" dirty="0" err="1"/>
              <a:t>game</a:t>
            </a:r>
            <a:r>
              <a:rPr lang="fr-FR" dirty="0"/>
              <a:t>…)</a:t>
            </a:r>
          </a:p>
          <a:p>
            <a:pPr marL="457200" indent="-457200">
              <a:buFont typeface="Arial" panose="020B0604020202020204" pitchFamily="34" charset="0"/>
              <a:buChar char="•"/>
            </a:pPr>
            <a:r>
              <a:rPr lang="fr-FR" b="1" dirty="0"/>
              <a:t>Mobilité : </a:t>
            </a:r>
            <a:r>
              <a:rPr lang="fr-FR" dirty="0"/>
              <a:t>croissance, poids</a:t>
            </a:r>
            <a:endParaRPr lang="fr-FR" b="1" dirty="0"/>
          </a:p>
          <a:p>
            <a:pPr marL="1371600" lvl="2" indent="-457200">
              <a:buFont typeface="Wingdings" panose="05000000000000000000" pitchFamily="2" charset="2"/>
              <a:buChar char="Ø"/>
            </a:pPr>
            <a:r>
              <a:rPr lang="fr-FR" dirty="0">
                <a:hlinkClick r:id="rId3"/>
              </a:rPr>
              <a:t>https://www.youtube.com/watch?v=t3kzleGEa70</a:t>
            </a:r>
            <a:endParaRPr lang="fr-FR" dirty="0"/>
          </a:p>
          <a:p>
            <a:pPr marL="1371600" lvl="2" indent="-457200">
              <a:buFont typeface="Wingdings" panose="05000000000000000000" pitchFamily="2" charset="2"/>
              <a:buChar char="Ø"/>
            </a:pPr>
            <a:r>
              <a:rPr lang="fr-FR" dirty="0"/>
              <a:t>Varier les exercices</a:t>
            </a:r>
            <a:endParaRPr lang="fr-FR" sz="2800" dirty="0"/>
          </a:p>
        </p:txBody>
      </p:sp>
    </p:spTree>
    <p:extLst>
      <p:ext uri="{BB962C8B-B14F-4D97-AF65-F5344CB8AC3E}">
        <p14:creationId xmlns:p14="http://schemas.microsoft.com/office/powerpoint/2010/main" val="597105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934CCF-81DF-0B97-EA24-FA90081D6126}"/>
              </a:ext>
            </a:extLst>
          </p:cNvPr>
          <p:cNvSpPr>
            <a:spLocks noGrp="1"/>
          </p:cNvSpPr>
          <p:nvPr>
            <p:ph type="title"/>
          </p:nvPr>
        </p:nvSpPr>
        <p:spPr>
          <a:xfrm>
            <a:off x="2366057" y="604028"/>
            <a:ext cx="10515600" cy="1325563"/>
          </a:xfrm>
        </p:spPr>
        <p:txBody>
          <a:bodyPr>
            <a:normAutofit/>
          </a:bodyPr>
          <a:lstStyle/>
          <a:p>
            <a:r>
              <a:rPr lang="fr-FR" sz="3200" b="1" dirty="0">
                <a:solidFill>
                  <a:schemeClr val="accent1">
                    <a:lumMod val="75000"/>
                  </a:schemeClr>
                </a:solidFill>
              </a:rPr>
              <a:t>Principe d’action de l’échauffement</a:t>
            </a:r>
          </a:p>
        </p:txBody>
      </p:sp>
      <p:sp>
        <p:nvSpPr>
          <p:cNvPr id="3" name="Espace réservé du contenu 2">
            <a:extLst>
              <a:ext uri="{FF2B5EF4-FFF2-40B4-BE49-F238E27FC236}">
                <a16:creationId xmlns:a16="http://schemas.microsoft.com/office/drawing/2014/main" id="{DEA6C6AF-EB16-44CA-5865-E7D22E23DD66}"/>
              </a:ext>
            </a:extLst>
          </p:cNvPr>
          <p:cNvSpPr>
            <a:spLocks noGrp="1"/>
          </p:cNvSpPr>
          <p:nvPr>
            <p:ph idx="1"/>
          </p:nvPr>
        </p:nvSpPr>
        <p:spPr>
          <a:xfrm>
            <a:off x="728171" y="2258907"/>
            <a:ext cx="10515600" cy="3995066"/>
          </a:xfrm>
        </p:spPr>
        <p:txBody>
          <a:bodyPr>
            <a:normAutofit fontScale="92500" lnSpcReduction="10000"/>
          </a:bodyPr>
          <a:lstStyle/>
          <a:p>
            <a:pPr>
              <a:buFont typeface="Wingdings" pitchFamily="2" charset="2"/>
              <a:buChar char="Ø"/>
            </a:pPr>
            <a:r>
              <a:rPr lang="fr-FR" sz="2400" dirty="0"/>
              <a:t>Définition de l’échauffement ,développement athlétique: </a:t>
            </a:r>
          </a:p>
          <a:p>
            <a:pPr marL="0" indent="0">
              <a:buNone/>
            </a:pPr>
            <a:r>
              <a:rPr lang="fr-FR" sz="1800" dirty="0">
                <a:solidFill>
                  <a:schemeClr val="accent1">
                    <a:lumMod val="75000"/>
                  </a:schemeClr>
                </a:solidFill>
              </a:rPr>
              <a:t>préparer</a:t>
            </a:r>
            <a:r>
              <a:rPr lang="fr-FR" sz="18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l’organisme à effectuer des efforts dépassant son rythme de base, avec comme sous objectif de préparer les articulations, les muscles et le SNC pour éviter les risques de blessures et d’optimiser la séance. L’échauffement se fait en moins de 10 min.</a:t>
            </a:r>
          </a:p>
          <a:p>
            <a:pPr marL="0" indent="0">
              <a:buNone/>
            </a:pPr>
            <a:endParaRPr lang="fr-FR" sz="1800" dirty="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endParaRPr>
          </a:p>
          <a:p>
            <a:pPr>
              <a:buFont typeface="Wingdings" pitchFamily="2" charset="2"/>
              <a:buChar char="Ø"/>
            </a:pPr>
            <a:r>
              <a:rPr lang="fr-FR" sz="2400" dirty="0">
                <a:latin typeface="Calibri" panose="020F0502020204030204" pitchFamily="34" charset="0"/>
                <a:ea typeface="Calibri" panose="020F0502020204030204" pitchFamily="34" charset="0"/>
                <a:cs typeface="Times New Roman" panose="02020603050405020304" pitchFamily="18" charset="0"/>
              </a:rPr>
              <a:t>Définition Mobilité: </a:t>
            </a:r>
          </a:p>
          <a:p>
            <a:pPr marL="0" indent="0">
              <a:buNone/>
            </a:pPr>
            <a:r>
              <a:rPr lang="fr-FR" sz="1800" dirty="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rPr>
              <a:t>nous</a:t>
            </a:r>
            <a:r>
              <a:rPr lang="fr-FR" sz="18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recherchons une vascularisation au niveau des articulations (cartilages), en stimulant la capsule articulaire qui va permettre une sécrétion de synovie. La mobilité va également solliciter les muscles pour les activer doucement. Pour cela nous recherchons un travail d’amplitude ou de déverrouillage </a:t>
            </a:r>
          </a:p>
          <a:p>
            <a:pPr marL="0" indent="0">
              <a:buNone/>
            </a:pPr>
            <a:endParaRPr lang="fr-FR" sz="18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buFont typeface="Wingdings" pitchFamily="2" charset="2"/>
              <a:buChar char="Ø"/>
            </a:pPr>
            <a:r>
              <a:rPr lang="fr-FR" sz="2400" dirty="0">
                <a:latin typeface="Calibri" panose="020F0502020204030204" pitchFamily="34" charset="0"/>
                <a:ea typeface="Calibri" panose="020F0502020204030204" pitchFamily="34" charset="0"/>
                <a:cs typeface="Times New Roman" panose="02020603050405020304" pitchFamily="18" charset="0"/>
              </a:rPr>
              <a:t>Définition d’activation</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fr-FR" sz="18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d’augmentation de la température musculaire pour permettre un muscle d’être plus rentable en améliorant les réactions chimiques, et améliorer les informations nerveuses pour être plus réactif.</a:t>
            </a:r>
            <a:endParaRPr lang="fr-FR" sz="2400" dirty="0">
              <a:solidFill>
                <a:schemeClr val="accent1">
                  <a:lumMod val="75000"/>
                </a:schemeClr>
              </a:solidFill>
            </a:endParaRPr>
          </a:p>
        </p:txBody>
      </p:sp>
      <p:pic>
        <p:nvPicPr>
          <p:cNvPr id="4" name="Espace réservé du contenu 7">
            <a:extLst>
              <a:ext uri="{FF2B5EF4-FFF2-40B4-BE49-F238E27FC236}">
                <a16:creationId xmlns:a16="http://schemas.microsoft.com/office/drawing/2014/main" id="{35B1383B-0C8D-D849-5A01-37479C4D45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10" y="93310"/>
            <a:ext cx="1468710" cy="510718"/>
          </a:xfrm>
          <a:prstGeom prst="rect">
            <a:avLst/>
          </a:prstGeom>
        </p:spPr>
      </p:pic>
    </p:spTree>
    <p:extLst>
      <p:ext uri="{BB962C8B-B14F-4D97-AF65-F5344CB8AC3E}">
        <p14:creationId xmlns:p14="http://schemas.microsoft.com/office/powerpoint/2010/main" val="4032731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7">
            <a:extLst>
              <a:ext uri="{FF2B5EF4-FFF2-40B4-BE49-F238E27FC236}">
                <a16:creationId xmlns:a16="http://schemas.microsoft.com/office/drawing/2014/main" id="{31C7CCC2-DDB0-A4FD-13EE-2C7CC49F7D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10" y="93310"/>
            <a:ext cx="1468710" cy="510718"/>
          </a:xfrm>
          <a:prstGeom prst="rect">
            <a:avLst/>
          </a:prstGeom>
        </p:spPr>
      </p:pic>
      <p:sp>
        <p:nvSpPr>
          <p:cNvPr id="5" name="ZoneTexte 4">
            <a:extLst>
              <a:ext uri="{FF2B5EF4-FFF2-40B4-BE49-F238E27FC236}">
                <a16:creationId xmlns:a16="http://schemas.microsoft.com/office/drawing/2014/main" id="{E8889CEB-522F-87D4-769E-C5267CB89CC8}"/>
              </a:ext>
            </a:extLst>
          </p:cNvPr>
          <p:cNvSpPr txBox="1"/>
          <p:nvPr/>
        </p:nvSpPr>
        <p:spPr>
          <a:xfrm>
            <a:off x="1131111" y="2315216"/>
            <a:ext cx="10640342" cy="3139321"/>
          </a:xfrm>
          <a:prstGeom prst="rect">
            <a:avLst/>
          </a:prstGeom>
          <a:noFill/>
        </p:spPr>
        <p:txBody>
          <a:bodyPr wrap="square" rtlCol="0">
            <a:spAutoFit/>
          </a:bodyPr>
          <a:lstStyle/>
          <a:p>
            <a:pPr>
              <a:buFont typeface="Wingdings" pitchFamily="2" charset="2"/>
              <a:buChar char="Ø"/>
            </a:pPr>
            <a:r>
              <a:rPr lang="fr-FR" sz="2400" dirty="0"/>
              <a:t> Définition activation du système nerveux central:</a:t>
            </a:r>
          </a:p>
          <a:p>
            <a:pPr marL="0" indent="0">
              <a:buNone/>
            </a:pPr>
            <a:r>
              <a:rPr lang="fr-FR" dirty="0">
                <a:solidFill>
                  <a:schemeClr val="accent1">
                    <a:lumMod val="75000"/>
                  </a:schemeClr>
                </a:solidFill>
              </a:rPr>
              <a:t>Amélioration de la connexion cerveau-muscle afin d’augmenter l’efficacité des actions motrices à hautes intensités.</a:t>
            </a:r>
          </a:p>
          <a:p>
            <a:pPr marL="0" indent="0">
              <a:buNone/>
            </a:pPr>
            <a:endParaRPr lang="fr-FR" sz="2400" dirty="0">
              <a:solidFill>
                <a:schemeClr val="accent1">
                  <a:lumMod val="75000"/>
                </a:schemeClr>
              </a:solidFill>
            </a:endParaRPr>
          </a:p>
          <a:p>
            <a:pPr>
              <a:buFont typeface="Wingdings" pitchFamily="2" charset="2"/>
              <a:buChar char="Ø"/>
            </a:pPr>
            <a:r>
              <a:rPr lang="fr-FR" sz="2400" dirty="0"/>
              <a:t> Spécifique course:</a:t>
            </a:r>
          </a:p>
          <a:p>
            <a:pPr marL="0" indent="0">
              <a:buNone/>
            </a:pPr>
            <a:r>
              <a:rPr lang="fr-FR" dirty="0">
                <a:solidFill>
                  <a:schemeClr val="accent1">
                    <a:lumMod val="75000"/>
                  </a:schemeClr>
                </a:solidFill>
              </a:rPr>
              <a:t>Développer par les répétitions un pattern de course.</a:t>
            </a:r>
          </a:p>
          <a:p>
            <a:endParaRPr lang="fr-FR" sz="24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Wingdings" pitchFamily="2" charset="2"/>
              <a:buChar char="Ø"/>
            </a:pPr>
            <a:r>
              <a:rPr lang="fr-FR" sz="2400" dirty="0">
                <a:latin typeface="Calibri" panose="020F0502020204030204" pitchFamily="34" charset="0"/>
                <a:ea typeface="Calibri" panose="020F0502020204030204" pitchFamily="34" charset="0"/>
                <a:cs typeface="Times New Roman" panose="02020603050405020304" pitchFamily="18" charset="0"/>
              </a:rPr>
              <a:t>Définition amplitude articulaire</a:t>
            </a:r>
          </a:p>
          <a:p>
            <a:r>
              <a:rPr lang="fr-FR" sz="18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Venir travailler sur l’élasticité de la chaîne postérieure très sollicité lors de l’activité</a:t>
            </a:r>
            <a:r>
              <a:rPr lang="fr-FR" dirty="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rPr>
              <a:t>.</a:t>
            </a:r>
            <a:endParaRPr lang="fr-FR" sz="2400" dirty="0">
              <a:solidFill>
                <a:schemeClr val="accent1">
                  <a:lumMod val="75000"/>
                </a:schemeClr>
              </a:solidFill>
            </a:endParaRPr>
          </a:p>
        </p:txBody>
      </p:sp>
      <p:sp>
        <p:nvSpPr>
          <p:cNvPr id="6" name="ZoneTexte 5">
            <a:extLst>
              <a:ext uri="{FF2B5EF4-FFF2-40B4-BE49-F238E27FC236}">
                <a16:creationId xmlns:a16="http://schemas.microsoft.com/office/drawing/2014/main" id="{2F2AC4D3-8DA5-27CF-DE4D-B248DE0EFC3C}"/>
              </a:ext>
            </a:extLst>
          </p:cNvPr>
          <p:cNvSpPr txBox="1"/>
          <p:nvPr/>
        </p:nvSpPr>
        <p:spPr>
          <a:xfrm>
            <a:off x="2801073" y="798653"/>
            <a:ext cx="6188489" cy="584775"/>
          </a:xfrm>
          <a:prstGeom prst="rect">
            <a:avLst/>
          </a:prstGeom>
          <a:noFill/>
        </p:spPr>
        <p:txBody>
          <a:bodyPr wrap="none" rtlCol="0">
            <a:spAutoFit/>
          </a:bodyPr>
          <a:lstStyle/>
          <a:p>
            <a:r>
              <a:rPr lang="fr-FR" sz="3200" b="1" dirty="0">
                <a:solidFill>
                  <a:schemeClr val="accent1">
                    <a:lumMod val="75000"/>
                  </a:schemeClr>
                </a:solidFill>
              </a:rPr>
              <a:t>Principe d’action de l’échauffement</a:t>
            </a:r>
            <a:endParaRPr lang="fr-FR" sz="3200" dirty="0"/>
          </a:p>
        </p:txBody>
      </p:sp>
    </p:spTree>
    <p:extLst>
      <p:ext uri="{BB962C8B-B14F-4D97-AF65-F5344CB8AC3E}">
        <p14:creationId xmlns:p14="http://schemas.microsoft.com/office/powerpoint/2010/main" val="255666622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422</TotalTime>
  <Words>885</Words>
  <Application>Microsoft Office PowerPoint</Application>
  <PresentationFormat>Grand écran</PresentationFormat>
  <Paragraphs>244</Paragraphs>
  <Slides>11</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11</vt:i4>
      </vt:variant>
    </vt:vector>
  </HeadingPairs>
  <TitlesOfParts>
    <vt:vector size="17" baseType="lpstr">
      <vt:lpstr>Arial</vt:lpstr>
      <vt:lpstr>Calibri</vt:lpstr>
      <vt:lpstr>Calibri Light</vt:lpstr>
      <vt:lpstr>Montserrat</vt:lpstr>
      <vt:lpstr>Wingdings</vt:lpstr>
      <vt:lpstr>Thème Office</vt:lpstr>
      <vt:lpstr>Les bases de la préparation physique</vt:lpstr>
      <vt:lpstr>Les bases de la PP (situation apprentissage)</vt:lpstr>
      <vt:lpstr>Les bases de la PP (situation apprentissage)</vt:lpstr>
      <vt:lpstr>Situation apprentissage : U7/U9/U11</vt:lpstr>
      <vt:lpstr>Situation apprentissage : U13/U15</vt:lpstr>
      <vt:lpstr>Situation apprentissage : U17</vt:lpstr>
      <vt:lpstr>Situation apprentissage : U19-Seniors</vt:lpstr>
      <vt:lpstr>Principe d’action de l’échauffement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dc:title>
  <dc:creator>Audrey ZITTER</dc:creator>
  <cp:lastModifiedBy>Audrey ZITTER</cp:lastModifiedBy>
  <cp:revision>23</cp:revision>
  <dcterms:created xsi:type="dcterms:W3CDTF">2023-07-17T12:56:24Z</dcterms:created>
  <dcterms:modified xsi:type="dcterms:W3CDTF">2024-10-07T17:30:50Z</dcterms:modified>
</cp:coreProperties>
</file>